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Lst>
  <p:notesMasterIdLst>
    <p:notesMasterId r:id="rId31"/>
  </p:notesMasterIdLst>
  <p:sldIdLst>
    <p:sldId id="256" r:id="rId2"/>
    <p:sldId id="257" r:id="rId3"/>
    <p:sldId id="258" r:id="rId4"/>
    <p:sldId id="259" r:id="rId5"/>
    <p:sldId id="260" r:id="rId6"/>
    <p:sldId id="261" r:id="rId7"/>
    <p:sldId id="262" r:id="rId8"/>
    <p:sldId id="263" r:id="rId9"/>
    <p:sldId id="293" r:id="rId10"/>
    <p:sldId id="266" r:id="rId11"/>
    <p:sldId id="267" r:id="rId12"/>
    <p:sldId id="268" r:id="rId13"/>
    <p:sldId id="269" r:id="rId14"/>
    <p:sldId id="270" r:id="rId15"/>
    <p:sldId id="271" r:id="rId16"/>
    <p:sldId id="272" r:id="rId17"/>
    <p:sldId id="292" r:id="rId18"/>
    <p:sldId id="273" r:id="rId19"/>
    <p:sldId id="274" r:id="rId20"/>
    <p:sldId id="275" r:id="rId21"/>
    <p:sldId id="276" r:id="rId22"/>
    <p:sldId id="277" r:id="rId23"/>
    <p:sldId id="278" r:id="rId24"/>
    <p:sldId id="279" r:id="rId25"/>
    <p:sldId id="280" r:id="rId26"/>
    <p:sldId id="282" r:id="rId27"/>
    <p:sldId id="283" r:id="rId28"/>
    <p:sldId id="284" r:id="rId29"/>
    <p:sldId id="294" r:id="rId30"/>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4141"/>
    <a:srgbClr val="33CCCC"/>
    <a:srgbClr val="787878"/>
    <a:srgbClr val="235FAA"/>
    <a:srgbClr val="00C1D5"/>
    <a:srgbClr val="00AAC8"/>
    <a:srgbClr val="645F9B"/>
    <a:srgbClr val="2E006D"/>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solidFill>
        </a:fill>
      </a:tcStyle>
    </a:firstRow>
  </a:tblStyle>
  <a:tblStyle styleId="{C7B018BB-80A7-4F77-B60F-C8B233D01FF8}" styleName="">
    <a:tblBg/>
    <a:wholeTbl>
      <a:tcTxStyle b="off" i="off">
        <a:fontRef idx="min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45F9B">
              <a:alpha val="20000"/>
            </a:srgbClr>
          </a:solidFill>
        </a:fill>
      </a:tcStyle>
    </a:wholeTbl>
    <a:band2H>
      <a:tcTxStyle/>
      <a:tcStyle>
        <a:tcBdr/>
        <a:fill>
          <a:solidFill>
            <a:srgbClr val="FFFFFF"/>
          </a:solidFill>
        </a:fill>
      </a:tcStyle>
    </a:band2H>
    <a:firstCol>
      <a:tcTxStyle b="on" i="off">
        <a:fontRef idx="min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45F9B">
              <a:alpha val="20000"/>
            </a:srgbClr>
          </a:solidFill>
        </a:fill>
      </a:tcStyle>
    </a:firstCol>
    <a:lastRow>
      <a:tcTxStyle b="on" i="off">
        <a:fontRef idx="minor">
          <a:srgbClr val="645F9B"/>
        </a:fontRef>
        <a:srgbClr val="645F9B"/>
      </a:tcTxStyle>
      <a:tcStyle>
        <a:tcBdr>
          <a:left>
            <a:ln w="12700" cap="flat">
              <a:noFill/>
              <a:miter lim="400000"/>
            </a:ln>
          </a:left>
          <a:right>
            <a:ln w="12700" cap="flat">
              <a:noFill/>
              <a:miter lim="400000"/>
            </a:ln>
          </a:right>
          <a:top>
            <a:ln w="12700" cap="flat">
              <a:solidFill>
                <a:srgbClr val="645F9B"/>
              </a:solidFill>
              <a:prstDash val="solid"/>
              <a:round/>
            </a:ln>
          </a:top>
          <a:bottom>
            <a:ln w="12700" cap="flat">
              <a:solidFill>
                <a:srgbClr val="645F9B"/>
              </a:solidFill>
              <a:prstDash val="solid"/>
              <a:round/>
            </a:ln>
          </a:bottom>
          <a:insideH>
            <a:ln w="12700" cap="flat">
              <a:noFill/>
              <a:miter lim="400000"/>
            </a:ln>
          </a:insideH>
          <a:insideV>
            <a:ln w="12700" cap="flat">
              <a:noFill/>
              <a:miter lim="400000"/>
            </a:ln>
          </a:insideV>
        </a:tcBdr>
        <a:fill>
          <a:noFill/>
        </a:fill>
      </a:tcStyle>
    </a:lastRow>
    <a:firstRow>
      <a:tcTxStyle b="on" i="off">
        <a:fontRef idx="minor">
          <a:srgbClr val="645F9B"/>
        </a:fontRef>
        <a:srgbClr val="645F9B"/>
      </a:tcTxStyle>
      <a:tcStyle>
        <a:tcBdr>
          <a:left>
            <a:ln w="12700" cap="flat">
              <a:noFill/>
              <a:miter lim="400000"/>
            </a:ln>
          </a:left>
          <a:right>
            <a:ln w="12700" cap="flat">
              <a:noFill/>
              <a:miter lim="400000"/>
            </a:ln>
          </a:right>
          <a:top>
            <a:ln w="12700" cap="flat">
              <a:solidFill>
                <a:srgbClr val="645F9B"/>
              </a:solidFill>
              <a:prstDash val="solid"/>
              <a:round/>
            </a:ln>
          </a:top>
          <a:bottom>
            <a:ln w="12700" cap="flat">
              <a:solidFill>
                <a:srgbClr val="645F9B"/>
              </a:solidFill>
              <a:prstDash val="solid"/>
              <a:round/>
            </a:ln>
          </a:bottom>
          <a:insideH>
            <a:ln w="12700" cap="flat">
              <a:noFill/>
              <a:miter lim="400000"/>
            </a:ln>
          </a:insideH>
          <a:insideV>
            <a:ln w="12700" cap="flat">
              <a:noFill/>
              <a:miter lim="400000"/>
            </a:ln>
          </a:insideV>
        </a:tcBdr>
        <a:fill>
          <a:noFill/>
        </a:fill>
      </a:tcStyle>
    </a:firstRow>
  </a:tblStyle>
  <a:tblStyle styleId="{EEE7283C-3CF3-47DC-8721-378D4A62B228}"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CDCD"/>
          </a:solidFill>
        </a:fill>
      </a:tcStyle>
    </a:wholeTbl>
    <a:band2H>
      <a:tcTxStyle/>
      <a:tcStyle>
        <a:tcBdr/>
        <a:fill>
          <a:solidFill>
            <a:srgbClr val="E8E8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BDACD"/>
          </a:solidFill>
        </a:fill>
      </a:tcStyle>
    </a:wholeTbl>
    <a:band2H>
      <a:tcTxStyle/>
      <a:tcStyle>
        <a:tcBdr/>
        <a:fill>
          <a:solidFill>
            <a:srgbClr val="FDED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9CFCB"/>
          </a:solidFill>
        </a:fill>
      </a:tcStyle>
    </a:wholeTbl>
    <a:band2H>
      <a:tcTxStyle/>
      <a:tcStyle>
        <a:tcBdr/>
        <a:fill>
          <a:solidFill>
            <a:srgbClr val="EDE8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4" autoAdjust="0"/>
    <p:restoredTop sz="94660"/>
  </p:normalViewPr>
  <p:slideViewPr>
    <p:cSldViewPr snapToGrid="0">
      <p:cViewPr varScale="1">
        <p:scale>
          <a:sx n="103" d="100"/>
          <a:sy n="103" d="100"/>
        </p:scale>
        <p:origin x="-258" y="-96"/>
      </p:cViewPr>
      <p:guideLst>
        <p:guide orient="horz" pos="2160"/>
        <p:guide pos="2880"/>
      </p:guideLst>
    </p:cSldViewPr>
  </p:slideViewPr>
  <p:notesTextViewPr>
    <p:cViewPr>
      <p:scale>
        <a:sx n="1" d="1"/>
        <a:sy n="1" d="1"/>
      </p:scale>
      <p:origin x="0" y="0"/>
    </p:cViewPr>
  </p:notesTextViewPr>
  <p:sorterViewPr>
    <p:cViewPr>
      <p:scale>
        <a:sx n="100" d="100"/>
        <a:sy n="100" d="100"/>
      </p:scale>
      <p:origin x="0" y="-793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C7DD39-B826-442F-8C83-E563DE293D63}" type="doc">
      <dgm:prSet loTypeId="urn:microsoft.com/office/officeart/2005/8/layout/equation1" loCatId="process" qsTypeId="urn:microsoft.com/office/officeart/2005/8/quickstyle/simple1" qsCatId="simple" csTypeId="urn:microsoft.com/office/officeart/2005/8/colors/colorful1" csCatId="colorful" phldr="1"/>
      <dgm:spPr/>
      <dgm:t>
        <a:bodyPr/>
        <a:lstStyle/>
        <a:p>
          <a:endParaRPr lang="zh-TW" altLang="en-US"/>
        </a:p>
      </dgm:t>
    </dgm:pt>
    <dgm:pt modelId="{88803618-5F05-4E06-9218-06ACAC8C9EF2}">
      <dgm:prSet phldrT="[文字]" custT="1"/>
      <dgm:spPr>
        <a:xfrm>
          <a:off x="693538" y="115"/>
          <a:ext cx="1389208" cy="1389208"/>
        </a:xfrm>
        <a:prstGeom prst="ellipse">
          <a:avLst/>
        </a:prstGeom>
        <a:solidFill>
          <a:srgbClr val="78BE1E">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en-US" altLang="zh-TW" sz="1600" dirty="0" smtClean="0">
              <a:solidFill>
                <a:srgbClr val="FFFFFF"/>
              </a:solidFill>
              <a:latin typeface="+mj-lt"/>
              <a:ea typeface="微軟正黑體" panose="020B0604030504040204" pitchFamily="34" charset="-120"/>
              <a:cs typeface="+mn-cs"/>
            </a:rPr>
            <a:t>Income</a:t>
          </a:r>
          <a:endParaRPr lang="zh-TW" altLang="en-US" sz="1600" dirty="0">
            <a:solidFill>
              <a:srgbClr val="FFFFFF"/>
            </a:solidFill>
            <a:latin typeface="+mj-lt"/>
            <a:ea typeface="微軟正黑體" panose="020B0604030504040204" pitchFamily="34" charset="-120"/>
            <a:cs typeface="+mn-cs"/>
          </a:endParaRPr>
        </a:p>
      </dgm:t>
    </dgm:pt>
    <dgm:pt modelId="{7A783F76-8534-4663-8F5B-21986A4C44FD}" type="parTrans" cxnId="{AB4C61DD-5DE1-4C0C-A895-57B40A78171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F74E8C81-D013-42C9-88B6-B11F6CE50567}" type="sibTrans" cxnId="{AB4C61DD-5DE1-4C0C-A895-57B40A781715}">
      <dgm:prSet/>
      <dgm:spPr>
        <a:xfrm>
          <a:off x="2195550" y="291849"/>
          <a:ext cx="805740" cy="805740"/>
        </a:xfrm>
        <a:prstGeom prst="mathEqual">
          <a:avLst/>
        </a:prstGeom>
        <a:solidFill>
          <a:srgbClr val="78BE1E">
            <a:hueOff val="0"/>
            <a:satOff val="0"/>
            <a:lumOff val="0"/>
            <a:alphaOff val="0"/>
          </a:srgbClr>
        </a:solidFill>
        <a:ln>
          <a:noFill/>
        </a:ln>
        <a:effectLst/>
      </dgm:spPr>
      <dgm:t>
        <a:bodyPr/>
        <a:lstStyle/>
        <a:p>
          <a:endParaRPr lang="zh-TW" altLang="en-US" dirty="0">
            <a:solidFill>
              <a:srgbClr val="FFFFFF"/>
            </a:solidFill>
            <a:latin typeface="Arial"/>
            <a:ea typeface="微軟正黑體" panose="020B0604030504040204" pitchFamily="34" charset="-120"/>
            <a:cs typeface="+mn-cs"/>
          </a:endParaRPr>
        </a:p>
      </dgm:t>
    </dgm:pt>
    <dgm:pt modelId="{AA6F46B2-9DE9-4BB2-ACAD-3190EEAF0A60}">
      <dgm:prSet phldrT="[文字]" custT="1"/>
      <dgm:spPr>
        <a:xfrm>
          <a:off x="5534651" y="115"/>
          <a:ext cx="1389208" cy="1389208"/>
        </a:xfrm>
        <a:prstGeom prst="ellipse">
          <a:avLst/>
        </a:prstGeom>
        <a:solidFill>
          <a:srgbClr val="7D1946">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en-US" altLang="zh-TW" sz="1600" dirty="0" smtClean="0">
              <a:solidFill>
                <a:srgbClr val="FFFFFF"/>
              </a:solidFill>
              <a:latin typeface="+mj-lt"/>
              <a:ea typeface="微軟正黑體" panose="020B0604030504040204" pitchFamily="34" charset="-120"/>
              <a:cs typeface="+mn-cs"/>
            </a:rPr>
            <a:t>Expenses</a:t>
          </a:r>
          <a:endParaRPr lang="zh-TW" altLang="en-US" sz="1600" dirty="0">
            <a:solidFill>
              <a:srgbClr val="FFFFFF"/>
            </a:solidFill>
            <a:latin typeface="+mj-lt"/>
            <a:ea typeface="微軟正黑體" panose="020B0604030504040204" pitchFamily="34" charset="-120"/>
            <a:cs typeface="+mn-cs"/>
          </a:endParaRPr>
        </a:p>
      </dgm:t>
    </dgm:pt>
    <dgm:pt modelId="{DCE8E7DD-93F5-4BF3-A7E0-CDBF02699A6B}" type="parTrans" cxnId="{19753FB2-C699-48B2-96BB-536D4756721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6CCA750-D271-4979-AB77-577165605059}" type="sibTrans" cxnId="{19753FB2-C699-48B2-96BB-536D4756721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9AD9410-CAC1-42E9-ABD9-711E7E426BE2}">
      <dgm:prSet phldrT="[文字]" custT="1"/>
      <dgm:spPr>
        <a:xfrm>
          <a:off x="3114095" y="115"/>
          <a:ext cx="1389208" cy="1389208"/>
        </a:xfrm>
        <a:prstGeom prst="ellipse">
          <a:avLst/>
        </a:prstGeom>
        <a:solidFill>
          <a:srgbClr val="2D235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en-US" altLang="zh-TW" sz="1600" dirty="0" smtClean="0">
              <a:solidFill>
                <a:srgbClr val="FFFFFF"/>
              </a:solidFill>
              <a:latin typeface="+mj-lt"/>
              <a:ea typeface="微軟正黑體" panose="020B0604030504040204" pitchFamily="34" charset="-120"/>
              <a:cs typeface="+mn-cs"/>
            </a:rPr>
            <a:t>Savings</a:t>
          </a:r>
          <a:endParaRPr lang="zh-TW" altLang="en-US" sz="1600" dirty="0">
            <a:solidFill>
              <a:srgbClr val="FFFFFF"/>
            </a:solidFill>
            <a:latin typeface="+mj-lt"/>
            <a:ea typeface="微軟正黑體" panose="020B0604030504040204" pitchFamily="34" charset="-120"/>
            <a:cs typeface="+mn-cs"/>
          </a:endParaRPr>
        </a:p>
      </dgm:t>
    </dgm:pt>
    <dgm:pt modelId="{D57B98CC-7AA8-40C9-B9AC-11F1DDE9DB42}" type="sibTrans" cxnId="{B7D3C43D-BDDA-4828-A510-728CB1549712}">
      <dgm:prSet/>
      <dgm:spPr>
        <a:xfrm>
          <a:off x="4616107" y="291849"/>
          <a:ext cx="805740" cy="805740"/>
        </a:xfrm>
        <a:prstGeom prst="mathPlus">
          <a:avLst/>
        </a:prstGeom>
        <a:solidFill>
          <a:srgbClr val="2D2350">
            <a:hueOff val="0"/>
            <a:satOff val="0"/>
            <a:lumOff val="0"/>
            <a:alphaOff val="0"/>
          </a:srgbClr>
        </a:solidFill>
        <a:ln>
          <a:noFill/>
        </a:ln>
        <a:effectLst/>
      </dgm:spPr>
      <dgm:t>
        <a:bodyPr/>
        <a:lstStyle/>
        <a:p>
          <a:endParaRPr lang="zh-TW" altLang="en-US">
            <a:solidFill>
              <a:srgbClr val="FFFFFF"/>
            </a:solidFill>
            <a:latin typeface="微軟正黑體" panose="020B0604030504040204" pitchFamily="34" charset="-120"/>
            <a:ea typeface="微軟正黑體" panose="020B0604030504040204" pitchFamily="34" charset="-120"/>
            <a:cs typeface="+mn-cs"/>
          </a:endParaRPr>
        </a:p>
      </dgm:t>
    </dgm:pt>
    <dgm:pt modelId="{6EEFCA60-EBCF-4C29-BAF3-4CFAAA5BA805}" type="parTrans" cxnId="{B7D3C43D-BDDA-4828-A510-728CB1549712}">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D80DA4A-0D3F-4F83-BCE8-3FEA25C51277}" type="pres">
      <dgm:prSet presAssocID="{59C7DD39-B826-442F-8C83-E563DE293D63}" presName="linearFlow" presStyleCnt="0">
        <dgm:presLayoutVars>
          <dgm:dir/>
          <dgm:resizeHandles val="exact"/>
        </dgm:presLayoutVars>
      </dgm:prSet>
      <dgm:spPr/>
      <dgm:t>
        <a:bodyPr/>
        <a:lstStyle/>
        <a:p>
          <a:endParaRPr lang="zh-TW" altLang="en-US"/>
        </a:p>
      </dgm:t>
    </dgm:pt>
    <dgm:pt modelId="{709746D7-6CD4-4086-A3F4-44EA896E7969}" type="pres">
      <dgm:prSet presAssocID="{88803618-5F05-4E06-9218-06ACAC8C9EF2}" presName="node" presStyleLbl="node1" presStyleIdx="0" presStyleCnt="3">
        <dgm:presLayoutVars>
          <dgm:bulletEnabled val="1"/>
        </dgm:presLayoutVars>
      </dgm:prSet>
      <dgm:spPr/>
      <dgm:t>
        <a:bodyPr/>
        <a:lstStyle/>
        <a:p>
          <a:endParaRPr lang="zh-TW" altLang="en-US"/>
        </a:p>
      </dgm:t>
    </dgm:pt>
    <dgm:pt modelId="{C21FC06D-7229-480E-89B5-C68802759392}" type="pres">
      <dgm:prSet presAssocID="{F74E8C81-D013-42C9-88B6-B11F6CE50567}" presName="spacerL" presStyleCnt="0"/>
      <dgm:spPr/>
      <dgm:t>
        <a:bodyPr/>
        <a:lstStyle/>
        <a:p>
          <a:endParaRPr lang="zh-TW" altLang="en-US"/>
        </a:p>
      </dgm:t>
    </dgm:pt>
    <dgm:pt modelId="{80954472-3D5A-4316-9A76-3677A9EB0112}" type="pres">
      <dgm:prSet presAssocID="{F74E8C81-D013-42C9-88B6-B11F6CE50567}" presName="sibTrans" presStyleLbl="sibTrans2D1" presStyleIdx="0" presStyleCnt="2"/>
      <dgm:spPr>
        <a:prstGeom prst="mathEqual">
          <a:avLst/>
        </a:prstGeom>
      </dgm:spPr>
      <dgm:t>
        <a:bodyPr/>
        <a:lstStyle/>
        <a:p>
          <a:endParaRPr lang="zh-TW" altLang="en-US"/>
        </a:p>
      </dgm:t>
    </dgm:pt>
    <dgm:pt modelId="{F6035D0C-9C26-4FAE-B759-F635E04BC665}" type="pres">
      <dgm:prSet presAssocID="{F74E8C81-D013-42C9-88B6-B11F6CE50567}" presName="spacerR" presStyleCnt="0"/>
      <dgm:spPr/>
      <dgm:t>
        <a:bodyPr/>
        <a:lstStyle/>
        <a:p>
          <a:endParaRPr lang="zh-TW" altLang="en-US"/>
        </a:p>
      </dgm:t>
    </dgm:pt>
    <dgm:pt modelId="{F782402E-EA9D-4026-9266-939BB77CDDD2}" type="pres">
      <dgm:prSet presAssocID="{19AD9410-CAC1-42E9-ABD9-711E7E426BE2}" presName="node" presStyleLbl="node1" presStyleIdx="1" presStyleCnt="3">
        <dgm:presLayoutVars>
          <dgm:bulletEnabled val="1"/>
        </dgm:presLayoutVars>
      </dgm:prSet>
      <dgm:spPr/>
      <dgm:t>
        <a:bodyPr/>
        <a:lstStyle/>
        <a:p>
          <a:endParaRPr lang="zh-TW" altLang="en-US"/>
        </a:p>
      </dgm:t>
    </dgm:pt>
    <dgm:pt modelId="{C82FFF17-FF77-4803-8481-FAD8E742F38F}" type="pres">
      <dgm:prSet presAssocID="{D57B98CC-7AA8-40C9-B9AC-11F1DDE9DB42}" presName="spacerL" presStyleCnt="0"/>
      <dgm:spPr/>
      <dgm:t>
        <a:bodyPr/>
        <a:lstStyle/>
        <a:p>
          <a:endParaRPr lang="zh-TW" altLang="en-US"/>
        </a:p>
      </dgm:t>
    </dgm:pt>
    <dgm:pt modelId="{DFE8F5BC-984D-429A-82D4-FB4DC94774D0}" type="pres">
      <dgm:prSet presAssocID="{D57B98CC-7AA8-40C9-B9AC-11F1DDE9DB42}" presName="sibTrans" presStyleLbl="sibTrans2D1" presStyleIdx="1" presStyleCnt="2"/>
      <dgm:spPr>
        <a:prstGeom prst="mathPlus">
          <a:avLst/>
        </a:prstGeom>
      </dgm:spPr>
      <dgm:t>
        <a:bodyPr/>
        <a:lstStyle/>
        <a:p>
          <a:endParaRPr lang="zh-TW" altLang="en-US"/>
        </a:p>
      </dgm:t>
    </dgm:pt>
    <dgm:pt modelId="{D7EF1B4C-39BC-4FB7-B9C6-AAB19384C3EE}" type="pres">
      <dgm:prSet presAssocID="{D57B98CC-7AA8-40C9-B9AC-11F1DDE9DB42}" presName="spacerR" presStyleCnt="0"/>
      <dgm:spPr/>
      <dgm:t>
        <a:bodyPr/>
        <a:lstStyle/>
        <a:p>
          <a:endParaRPr lang="zh-TW" altLang="en-US"/>
        </a:p>
      </dgm:t>
    </dgm:pt>
    <dgm:pt modelId="{1EBDDB23-E91B-42DB-8D01-E3853CAF733A}" type="pres">
      <dgm:prSet presAssocID="{AA6F46B2-9DE9-4BB2-ACAD-3190EEAF0A60}" presName="node" presStyleLbl="node1" presStyleIdx="2" presStyleCnt="3">
        <dgm:presLayoutVars>
          <dgm:bulletEnabled val="1"/>
        </dgm:presLayoutVars>
      </dgm:prSet>
      <dgm:spPr/>
      <dgm:t>
        <a:bodyPr/>
        <a:lstStyle/>
        <a:p>
          <a:endParaRPr lang="zh-TW" altLang="en-US"/>
        </a:p>
      </dgm:t>
    </dgm:pt>
  </dgm:ptLst>
  <dgm:cxnLst>
    <dgm:cxn modelId="{720EAB56-DFC6-4BF9-AFCB-4FF09A67FFD6}" type="presOf" srcId="{88803618-5F05-4E06-9218-06ACAC8C9EF2}" destId="{709746D7-6CD4-4086-A3F4-44EA896E7969}" srcOrd="0" destOrd="0" presId="urn:microsoft.com/office/officeart/2005/8/layout/equation1"/>
    <dgm:cxn modelId="{09397326-5CCC-4497-8F5D-6BB8B5BA246E}" type="presOf" srcId="{AA6F46B2-9DE9-4BB2-ACAD-3190EEAF0A60}" destId="{1EBDDB23-E91B-42DB-8D01-E3853CAF733A}" srcOrd="0" destOrd="0" presId="urn:microsoft.com/office/officeart/2005/8/layout/equation1"/>
    <dgm:cxn modelId="{FD971488-037B-4DEB-85E8-B10AE904D643}" type="presOf" srcId="{F74E8C81-D013-42C9-88B6-B11F6CE50567}" destId="{80954472-3D5A-4316-9A76-3677A9EB0112}" srcOrd="0" destOrd="0" presId="urn:microsoft.com/office/officeart/2005/8/layout/equation1"/>
    <dgm:cxn modelId="{6541B66B-C126-458E-AD98-9917A62640AC}" type="presOf" srcId="{D57B98CC-7AA8-40C9-B9AC-11F1DDE9DB42}" destId="{DFE8F5BC-984D-429A-82D4-FB4DC94774D0}" srcOrd="0" destOrd="0" presId="urn:microsoft.com/office/officeart/2005/8/layout/equation1"/>
    <dgm:cxn modelId="{C397268E-DC44-48FF-B5F2-0141DC762C4C}" type="presOf" srcId="{19AD9410-CAC1-42E9-ABD9-711E7E426BE2}" destId="{F782402E-EA9D-4026-9266-939BB77CDDD2}" srcOrd="0" destOrd="0" presId="urn:microsoft.com/office/officeart/2005/8/layout/equation1"/>
    <dgm:cxn modelId="{19753FB2-C699-48B2-96BB-536D4756721C}" srcId="{59C7DD39-B826-442F-8C83-E563DE293D63}" destId="{AA6F46B2-9DE9-4BB2-ACAD-3190EEAF0A60}" srcOrd="2" destOrd="0" parTransId="{DCE8E7DD-93F5-4BF3-A7E0-CDBF02699A6B}" sibTransId="{76CCA750-D271-4979-AB77-577165605059}"/>
    <dgm:cxn modelId="{473FC2D8-8ABE-4312-80F7-C7FF88867947}" type="presOf" srcId="{59C7DD39-B826-442F-8C83-E563DE293D63}" destId="{7D80DA4A-0D3F-4F83-BCE8-3FEA25C51277}" srcOrd="0" destOrd="0" presId="urn:microsoft.com/office/officeart/2005/8/layout/equation1"/>
    <dgm:cxn modelId="{AB4C61DD-5DE1-4C0C-A895-57B40A781715}" srcId="{59C7DD39-B826-442F-8C83-E563DE293D63}" destId="{88803618-5F05-4E06-9218-06ACAC8C9EF2}" srcOrd="0" destOrd="0" parTransId="{7A783F76-8534-4663-8F5B-21986A4C44FD}" sibTransId="{F74E8C81-D013-42C9-88B6-B11F6CE50567}"/>
    <dgm:cxn modelId="{B7D3C43D-BDDA-4828-A510-728CB1549712}" srcId="{59C7DD39-B826-442F-8C83-E563DE293D63}" destId="{19AD9410-CAC1-42E9-ABD9-711E7E426BE2}" srcOrd="1" destOrd="0" parTransId="{6EEFCA60-EBCF-4C29-BAF3-4CFAAA5BA805}" sibTransId="{D57B98CC-7AA8-40C9-B9AC-11F1DDE9DB42}"/>
    <dgm:cxn modelId="{159B25C8-B959-4D7F-B0B2-70AF950D66EF}" type="presParOf" srcId="{7D80DA4A-0D3F-4F83-BCE8-3FEA25C51277}" destId="{709746D7-6CD4-4086-A3F4-44EA896E7969}" srcOrd="0" destOrd="0" presId="urn:microsoft.com/office/officeart/2005/8/layout/equation1"/>
    <dgm:cxn modelId="{F85E02C1-56E1-441D-A279-1B7CF8BDCEFC}" type="presParOf" srcId="{7D80DA4A-0D3F-4F83-BCE8-3FEA25C51277}" destId="{C21FC06D-7229-480E-89B5-C68802759392}" srcOrd="1" destOrd="0" presId="urn:microsoft.com/office/officeart/2005/8/layout/equation1"/>
    <dgm:cxn modelId="{B3D4A3A0-6BEC-4CFB-8487-1A7B8E819385}" type="presParOf" srcId="{7D80DA4A-0D3F-4F83-BCE8-3FEA25C51277}" destId="{80954472-3D5A-4316-9A76-3677A9EB0112}" srcOrd="2" destOrd="0" presId="urn:microsoft.com/office/officeart/2005/8/layout/equation1"/>
    <dgm:cxn modelId="{2B90D20E-3A5A-4B61-A166-F36BB852D942}" type="presParOf" srcId="{7D80DA4A-0D3F-4F83-BCE8-3FEA25C51277}" destId="{F6035D0C-9C26-4FAE-B759-F635E04BC665}" srcOrd="3" destOrd="0" presId="urn:microsoft.com/office/officeart/2005/8/layout/equation1"/>
    <dgm:cxn modelId="{B5208EC5-74FD-4A62-8B72-0EE92C381D79}" type="presParOf" srcId="{7D80DA4A-0D3F-4F83-BCE8-3FEA25C51277}" destId="{F782402E-EA9D-4026-9266-939BB77CDDD2}" srcOrd="4" destOrd="0" presId="urn:microsoft.com/office/officeart/2005/8/layout/equation1"/>
    <dgm:cxn modelId="{6C8DD4D1-67B3-497C-99B5-DF1389A59166}" type="presParOf" srcId="{7D80DA4A-0D3F-4F83-BCE8-3FEA25C51277}" destId="{C82FFF17-FF77-4803-8481-FAD8E742F38F}" srcOrd="5" destOrd="0" presId="urn:microsoft.com/office/officeart/2005/8/layout/equation1"/>
    <dgm:cxn modelId="{4F4FD52C-1A22-4633-BB63-9668E0DDCFD3}" type="presParOf" srcId="{7D80DA4A-0D3F-4F83-BCE8-3FEA25C51277}" destId="{DFE8F5BC-984D-429A-82D4-FB4DC94774D0}" srcOrd="6" destOrd="0" presId="urn:microsoft.com/office/officeart/2005/8/layout/equation1"/>
    <dgm:cxn modelId="{BDF30E93-0146-4FF2-851E-0E6EE0FFF2AD}" type="presParOf" srcId="{7D80DA4A-0D3F-4F83-BCE8-3FEA25C51277}" destId="{D7EF1B4C-39BC-4FB7-B9C6-AAB19384C3EE}" srcOrd="7" destOrd="0" presId="urn:microsoft.com/office/officeart/2005/8/layout/equation1"/>
    <dgm:cxn modelId="{24D01EC2-AC57-4C98-8F69-4D88F7916C57}" type="presParOf" srcId="{7D80DA4A-0D3F-4F83-BCE8-3FEA25C51277}" destId="{1EBDDB23-E91B-42DB-8D01-E3853CAF733A}"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B8003C-CE10-4A32-863D-8D986FAB6436}"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TW" altLang="en-US"/>
        </a:p>
      </dgm:t>
    </dgm:pt>
    <dgm:pt modelId="{F0263DC9-96D0-41C3-ACE2-FEC8423AF74F}">
      <dgm:prSet phldrT="[文字]" custT="1"/>
      <dgm:spPr>
        <a:xfrm>
          <a:off x="2678" y="1169441"/>
          <a:ext cx="1171277" cy="702766"/>
        </a:xfrm>
        <a:prstGeom prst="roundRect">
          <a:avLst>
            <a:gd name="adj" fmla="val 10000"/>
          </a:avLst>
        </a:prstGeom>
        <a:solidFill>
          <a:srgbClr val="003C4B">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en-US" altLang="zh-TW" sz="1600" dirty="0" smtClean="0">
              <a:solidFill>
                <a:srgbClr val="FFFFFF"/>
              </a:solidFill>
              <a:latin typeface="+mj-lt"/>
              <a:ea typeface="微軟正黑體" panose="020B0604030504040204" pitchFamily="34" charset="-120"/>
              <a:cs typeface="+mn-cs"/>
            </a:rPr>
            <a:t>Goal setting</a:t>
          </a:r>
          <a:endParaRPr lang="zh-TW" altLang="en-US" sz="1600" dirty="0">
            <a:solidFill>
              <a:srgbClr val="FFFFFF"/>
            </a:solidFill>
            <a:latin typeface="+mj-lt"/>
            <a:ea typeface="微軟正黑體" panose="020B0604030504040204" pitchFamily="34" charset="-120"/>
            <a:cs typeface="+mn-cs"/>
          </a:endParaRPr>
        </a:p>
      </dgm:t>
    </dgm:pt>
    <dgm:pt modelId="{3700B511-FFE0-41F4-A9C3-950EA695467C}" type="parTrans" cxnId="{21076321-C8B5-4A41-92DF-CF9FFA93CED2}">
      <dgm:prSet/>
      <dgm:spPr/>
      <dgm:t>
        <a:bodyPr/>
        <a:lstStyle/>
        <a:p>
          <a:endParaRPr lang="zh-TW" altLang="en-US"/>
        </a:p>
      </dgm:t>
    </dgm:pt>
    <dgm:pt modelId="{565B1806-5267-4B9F-8753-C9999FB34968}" type="sibTrans" cxnId="{21076321-C8B5-4A41-92DF-CF9FFA93CED2}">
      <dgm:prSet/>
      <dgm:spPr>
        <a:xfrm>
          <a:off x="1291083" y="1375586"/>
          <a:ext cx="248310" cy="290476"/>
        </a:xfrm>
        <a:prstGeom prst="rightArrow">
          <a:avLst>
            <a:gd name="adj1" fmla="val 60000"/>
            <a:gd name="adj2" fmla="val 50000"/>
          </a:avLst>
        </a:prstGeom>
        <a:solidFill>
          <a:srgbClr val="003C4B">
            <a:tint val="60000"/>
            <a:hueOff val="0"/>
            <a:satOff val="0"/>
            <a:lumOff val="0"/>
            <a:alphaOff val="0"/>
          </a:srgbClr>
        </a:solidFill>
        <a:ln>
          <a:noFill/>
        </a:ln>
        <a:effectLst/>
      </dgm:spPr>
      <dgm:t>
        <a:bodyPr/>
        <a:lstStyle/>
        <a:p>
          <a:endParaRPr lang="zh-TW" altLang="en-US">
            <a:solidFill>
              <a:srgbClr val="FFFFFF"/>
            </a:solidFill>
            <a:latin typeface="Arial"/>
            <a:ea typeface="微軟正黑體" panose="020B0604030504040204" pitchFamily="34" charset="-120"/>
            <a:cs typeface="+mn-cs"/>
          </a:endParaRPr>
        </a:p>
      </dgm:t>
    </dgm:pt>
    <dgm:pt modelId="{295BE308-79F2-4A2E-9352-8DD43BC6739F}">
      <dgm:prSet phldrT="[文字]" custT="1"/>
      <dgm:spPr>
        <a:xfrm>
          <a:off x="1642467" y="1169441"/>
          <a:ext cx="1171277" cy="702766"/>
        </a:xfrm>
        <a:prstGeom prst="roundRect">
          <a:avLst>
            <a:gd name="adj" fmla="val 10000"/>
          </a:avLst>
        </a:prstGeom>
        <a:solidFill>
          <a:srgbClr val="003C4B">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en-US" altLang="zh-TW" sz="1600" dirty="0" smtClean="0">
              <a:solidFill>
                <a:srgbClr val="FFFFFF"/>
              </a:solidFill>
              <a:latin typeface="+mj-lt"/>
              <a:ea typeface="微軟正黑體" panose="020B0604030504040204" pitchFamily="34" charset="-120"/>
              <a:cs typeface="+mn-cs"/>
            </a:rPr>
            <a:t>Expense tracking</a:t>
          </a:r>
          <a:endParaRPr lang="zh-TW" altLang="en-US" sz="1600" dirty="0">
            <a:solidFill>
              <a:srgbClr val="FFFFFF"/>
            </a:solidFill>
            <a:latin typeface="+mj-lt"/>
            <a:ea typeface="微軟正黑體" panose="020B0604030504040204" pitchFamily="34" charset="-120"/>
            <a:cs typeface="+mn-cs"/>
          </a:endParaRPr>
        </a:p>
      </dgm:t>
    </dgm:pt>
    <dgm:pt modelId="{F2168637-BF86-4F90-B49D-889FF8768731}" type="parTrans" cxnId="{C89BDAB3-AD7C-4799-9C05-67DF398A3E9E}">
      <dgm:prSet/>
      <dgm:spPr/>
      <dgm:t>
        <a:bodyPr/>
        <a:lstStyle/>
        <a:p>
          <a:endParaRPr lang="zh-TW" altLang="en-US"/>
        </a:p>
      </dgm:t>
    </dgm:pt>
    <dgm:pt modelId="{0B8B8C77-9555-41E9-A904-5EAB268479B6}" type="sibTrans" cxnId="{C89BDAB3-AD7C-4799-9C05-67DF398A3E9E}">
      <dgm:prSet/>
      <dgm:spPr>
        <a:xfrm>
          <a:off x="2930872" y="1375586"/>
          <a:ext cx="248310" cy="290476"/>
        </a:xfrm>
        <a:prstGeom prst="rightArrow">
          <a:avLst>
            <a:gd name="adj1" fmla="val 60000"/>
            <a:gd name="adj2" fmla="val 50000"/>
          </a:avLst>
        </a:prstGeom>
        <a:solidFill>
          <a:srgbClr val="003C4B">
            <a:tint val="60000"/>
            <a:hueOff val="0"/>
            <a:satOff val="0"/>
            <a:lumOff val="0"/>
            <a:alphaOff val="0"/>
          </a:srgbClr>
        </a:solidFill>
        <a:ln>
          <a:noFill/>
        </a:ln>
        <a:effectLst/>
      </dgm:spPr>
      <dgm:t>
        <a:bodyPr/>
        <a:lstStyle/>
        <a:p>
          <a:endParaRPr lang="zh-TW" altLang="en-US">
            <a:solidFill>
              <a:srgbClr val="FFFFFF"/>
            </a:solidFill>
            <a:latin typeface="Arial"/>
            <a:ea typeface="微軟正黑體" panose="020B0604030504040204" pitchFamily="34" charset="-120"/>
            <a:cs typeface="+mn-cs"/>
          </a:endParaRPr>
        </a:p>
      </dgm:t>
    </dgm:pt>
    <dgm:pt modelId="{B001703D-2CB1-40F0-8114-C4CC12F6640D}">
      <dgm:prSet phldrT="[文字]" custT="1"/>
      <dgm:spPr>
        <a:xfrm>
          <a:off x="3282255" y="1169441"/>
          <a:ext cx="1171277" cy="702766"/>
        </a:xfrm>
        <a:prstGeom prst="roundRect">
          <a:avLst>
            <a:gd name="adj" fmla="val 10000"/>
          </a:avLst>
        </a:prstGeom>
        <a:solidFill>
          <a:srgbClr val="003C4B">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en-US" altLang="zh-TW" sz="1600" dirty="0" smtClean="0">
              <a:solidFill>
                <a:srgbClr val="FFFFFF"/>
              </a:solidFill>
              <a:latin typeface="+mj-lt"/>
              <a:ea typeface="微軟正黑體" panose="020B0604030504040204" pitchFamily="34" charset="-120"/>
              <a:cs typeface="+mn-cs"/>
            </a:rPr>
            <a:t>Budgeting</a:t>
          </a:r>
          <a:endParaRPr lang="zh-TW" altLang="en-US" sz="1600" dirty="0">
            <a:solidFill>
              <a:srgbClr val="FFFFFF"/>
            </a:solidFill>
            <a:latin typeface="+mj-lt"/>
            <a:ea typeface="微軟正黑體" panose="020B0604030504040204" pitchFamily="34" charset="-120"/>
            <a:cs typeface="+mn-cs"/>
          </a:endParaRPr>
        </a:p>
      </dgm:t>
    </dgm:pt>
    <dgm:pt modelId="{4E7C12F3-5EFA-4330-B65C-774C70440941}" type="parTrans" cxnId="{DFBED460-358B-457E-9DBF-0AC728C8D852}">
      <dgm:prSet/>
      <dgm:spPr/>
      <dgm:t>
        <a:bodyPr/>
        <a:lstStyle/>
        <a:p>
          <a:endParaRPr lang="zh-TW" altLang="en-US"/>
        </a:p>
      </dgm:t>
    </dgm:pt>
    <dgm:pt modelId="{0436A0D9-2532-4C62-BE15-99308BA4B400}" type="sibTrans" cxnId="{DFBED460-358B-457E-9DBF-0AC728C8D852}">
      <dgm:prSet/>
      <dgm:spPr>
        <a:xfrm>
          <a:off x="4570660" y="1375586"/>
          <a:ext cx="248310" cy="290476"/>
        </a:xfrm>
        <a:prstGeom prst="rightArrow">
          <a:avLst>
            <a:gd name="adj1" fmla="val 60000"/>
            <a:gd name="adj2" fmla="val 50000"/>
          </a:avLst>
        </a:prstGeom>
        <a:solidFill>
          <a:srgbClr val="003C4B">
            <a:tint val="60000"/>
            <a:hueOff val="0"/>
            <a:satOff val="0"/>
            <a:lumOff val="0"/>
            <a:alphaOff val="0"/>
          </a:srgbClr>
        </a:solidFill>
        <a:ln>
          <a:noFill/>
        </a:ln>
        <a:effectLst/>
      </dgm:spPr>
      <dgm:t>
        <a:bodyPr/>
        <a:lstStyle/>
        <a:p>
          <a:endParaRPr lang="zh-TW" altLang="en-US">
            <a:solidFill>
              <a:srgbClr val="FFFFFF"/>
            </a:solidFill>
            <a:latin typeface="Arial"/>
            <a:ea typeface="微軟正黑體" panose="020B0604030504040204" pitchFamily="34" charset="-120"/>
            <a:cs typeface="+mn-cs"/>
          </a:endParaRPr>
        </a:p>
      </dgm:t>
    </dgm:pt>
    <dgm:pt modelId="{3E074B4A-FAAC-417B-9B0A-B5111634D37B}">
      <dgm:prSet custT="1"/>
      <dgm:spPr>
        <a:xfrm>
          <a:off x="4922043" y="1169441"/>
          <a:ext cx="1171277" cy="702766"/>
        </a:xfrm>
        <a:prstGeom prst="roundRect">
          <a:avLst>
            <a:gd name="adj" fmla="val 10000"/>
          </a:avLst>
        </a:prstGeom>
        <a:solidFill>
          <a:srgbClr val="003C4B">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en-US" altLang="zh-TW" sz="1600" dirty="0" smtClean="0">
              <a:solidFill>
                <a:srgbClr val="FFFFFF"/>
              </a:solidFill>
              <a:latin typeface="+mj-lt"/>
              <a:ea typeface="微軟正黑體" panose="020B0604030504040204" pitchFamily="34" charset="-120"/>
              <a:cs typeface="+mn-cs"/>
            </a:rPr>
            <a:t>Review budget</a:t>
          </a:r>
          <a:endParaRPr lang="zh-TW" altLang="en-US" sz="1600" dirty="0">
            <a:solidFill>
              <a:srgbClr val="FFFFFF"/>
            </a:solidFill>
            <a:latin typeface="+mj-lt"/>
            <a:ea typeface="微軟正黑體" panose="020B0604030504040204" pitchFamily="34" charset="-120"/>
            <a:cs typeface="+mn-cs"/>
          </a:endParaRPr>
        </a:p>
      </dgm:t>
    </dgm:pt>
    <dgm:pt modelId="{770A8E2A-CF94-4857-80B0-A46A51F2F99B}" type="parTrans" cxnId="{799A99D8-8A92-47E5-B5CF-036E94A4AF13}">
      <dgm:prSet/>
      <dgm:spPr/>
      <dgm:t>
        <a:bodyPr/>
        <a:lstStyle/>
        <a:p>
          <a:endParaRPr lang="zh-TW" altLang="en-US"/>
        </a:p>
      </dgm:t>
    </dgm:pt>
    <dgm:pt modelId="{7EE0DB7A-AC5E-47E7-B655-68131F80E5C3}" type="sibTrans" cxnId="{799A99D8-8A92-47E5-B5CF-036E94A4AF13}">
      <dgm:prSet/>
      <dgm:spPr/>
      <dgm:t>
        <a:bodyPr/>
        <a:lstStyle/>
        <a:p>
          <a:endParaRPr lang="zh-TW" altLang="en-US"/>
        </a:p>
      </dgm:t>
    </dgm:pt>
    <dgm:pt modelId="{374E0C78-C704-4554-A35F-596FD9D00FA6}" type="pres">
      <dgm:prSet presAssocID="{E5B8003C-CE10-4A32-863D-8D986FAB6436}" presName="Name0" presStyleCnt="0">
        <dgm:presLayoutVars>
          <dgm:dir/>
          <dgm:resizeHandles val="exact"/>
        </dgm:presLayoutVars>
      </dgm:prSet>
      <dgm:spPr/>
      <dgm:t>
        <a:bodyPr/>
        <a:lstStyle/>
        <a:p>
          <a:endParaRPr lang="zh-TW" altLang="en-US"/>
        </a:p>
      </dgm:t>
    </dgm:pt>
    <dgm:pt modelId="{EDC2026D-BC96-4FE9-8A68-EBCD56A264DF}" type="pres">
      <dgm:prSet presAssocID="{F0263DC9-96D0-41C3-ACE2-FEC8423AF74F}" presName="node" presStyleLbl="node1" presStyleIdx="0" presStyleCnt="4" custLinFactNeighborX="-20963" custLinFactNeighborY="-72565">
        <dgm:presLayoutVars>
          <dgm:bulletEnabled val="1"/>
        </dgm:presLayoutVars>
      </dgm:prSet>
      <dgm:spPr/>
      <dgm:t>
        <a:bodyPr/>
        <a:lstStyle/>
        <a:p>
          <a:endParaRPr lang="zh-TW" altLang="en-US"/>
        </a:p>
      </dgm:t>
    </dgm:pt>
    <dgm:pt modelId="{4D2B7495-2FB1-4C5D-8589-60BCCE57FC8A}" type="pres">
      <dgm:prSet presAssocID="{565B1806-5267-4B9F-8753-C9999FB34968}" presName="sibTrans" presStyleLbl="sibTrans2D1" presStyleIdx="0" presStyleCnt="3"/>
      <dgm:spPr/>
      <dgm:t>
        <a:bodyPr/>
        <a:lstStyle/>
        <a:p>
          <a:endParaRPr lang="zh-TW" altLang="en-US"/>
        </a:p>
      </dgm:t>
    </dgm:pt>
    <dgm:pt modelId="{7CF92A39-07D8-4476-B7FD-B89F47F488A9}" type="pres">
      <dgm:prSet presAssocID="{565B1806-5267-4B9F-8753-C9999FB34968}" presName="connectorText" presStyleLbl="sibTrans2D1" presStyleIdx="0" presStyleCnt="3"/>
      <dgm:spPr/>
      <dgm:t>
        <a:bodyPr/>
        <a:lstStyle/>
        <a:p>
          <a:endParaRPr lang="zh-TW" altLang="en-US"/>
        </a:p>
      </dgm:t>
    </dgm:pt>
    <dgm:pt modelId="{F2EE53FF-6EF7-44BD-9083-6D44BD8D1D4A}" type="pres">
      <dgm:prSet presAssocID="{295BE308-79F2-4A2E-9352-8DD43BC6739F}" presName="node" presStyleLbl="node1" presStyleIdx="1" presStyleCnt="4" custLinFactNeighborY="-72565">
        <dgm:presLayoutVars>
          <dgm:bulletEnabled val="1"/>
        </dgm:presLayoutVars>
      </dgm:prSet>
      <dgm:spPr/>
      <dgm:t>
        <a:bodyPr/>
        <a:lstStyle/>
        <a:p>
          <a:endParaRPr lang="zh-TW" altLang="en-US"/>
        </a:p>
      </dgm:t>
    </dgm:pt>
    <dgm:pt modelId="{6C3E9976-2B8D-40EB-84D8-A5FA5A5B9344}" type="pres">
      <dgm:prSet presAssocID="{0B8B8C77-9555-41E9-A904-5EAB268479B6}" presName="sibTrans" presStyleLbl="sibTrans2D1" presStyleIdx="1" presStyleCnt="3"/>
      <dgm:spPr/>
      <dgm:t>
        <a:bodyPr/>
        <a:lstStyle/>
        <a:p>
          <a:endParaRPr lang="zh-TW" altLang="en-US"/>
        </a:p>
      </dgm:t>
    </dgm:pt>
    <dgm:pt modelId="{F249B07F-1CF9-4F90-9905-07CC085C5034}" type="pres">
      <dgm:prSet presAssocID="{0B8B8C77-9555-41E9-A904-5EAB268479B6}" presName="connectorText" presStyleLbl="sibTrans2D1" presStyleIdx="1" presStyleCnt="3"/>
      <dgm:spPr/>
      <dgm:t>
        <a:bodyPr/>
        <a:lstStyle/>
        <a:p>
          <a:endParaRPr lang="zh-TW" altLang="en-US"/>
        </a:p>
      </dgm:t>
    </dgm:pt>
    <dgm:pt modelId="{31C3135F-8478-41F1-ADF5-21645312DC73}" type="pres">
      <dgm:prSet presAssocID="{B001703D-2CB1-40F0-8114-C4CC12F6640D}" presName="node" presStyleLbl="node1" presStyleIdx="2" presStyleCnt="4" custLinFactNeighborX="-1608" custLinFactNeighborY="-72238">
        <dgm:presLayoutVars>
          <dgm:bulletEnabled val="1"/>
        </dgm:presLayoutVars>
      </dgm:prSet>
      <dgm:spPr/>
      <dgm:t>
        <a:bodyPr/>
        <a:lstStyle/>
        <a:p>
          <a:endParaRPr lang="zh-TW" altLang="en-US"/>
        </a:p>
      </dgm:t>
    </dgm:pt>
    <dgm:pt modelId="{9F46B73C-B6E8-41BF-9996-A9FE66BD04B0}" type="pres">
      <dgm:prSet presAssocID="{0436A0D9-2532-4C62-BE15-99308BA4B400}" presName="sibTrans" presStyleLbl="sibTrans2D1" presStyleIdx="2" presStyleCnt="3"/>
      <dgm:spPr/>
      <dgm:t>
        <a:bodyPr/>
        <a:lstStyle/>
        <a:p>
          <a:endParaRPr lang="zh-TW" altLang="en-US"/>
        </a:p>
      </dgm:t>
    </dgm:pt>
    <dgm:pt modelId="{E45F453A-D921-4B93-8507-5208905C03C8}" type="pres">
      <dgm:prSet presAssocID="{0436A0D9-2532-4C62-BE15-99308BA4B400}" presName="connectorText" presStyleLbl="sibTrans2D1" presStyleIdx="2" presStyleCnt="3"/>
      <dgm:spPr/>
      <dgm:t>
        <a:bodyPr/>
        <a:lstStyle/>
        <a:p>
          <a:endParaRPr lang="zh-TW" altLang="en-US"/>
        </a:p>
      </dgm:t>
    </dgm:pt>
    <dgm:pt modelId="{DB6E4908-0E8D-49A8-B207-CF245A6AE2DE}" type="pres">
      <dgm:prSet presAssocID="{3E074B4A-FAAC-417B-9B0A-B5111634D37B}" presName="node" presStyleLbl="node1" presStyleIdx="3" presStyleCnt="4" custLinFactNeighborX="-8749" custLinFactNeighborY="-74176">
        <dgm:presLayoutVars>
          <dgm:bulletEnabled val="1"/>
        </dgm:presLayoutVars>
      </dgm:prSet>
      <dgm:spPr/>
      <dgm:t>
        <a:bodyPr/>
        <a:lstStyle/>
        <a:p>
          <a:endParaRPr lang="zh-TW" altLang="en-US"/>
        </a:p>
      </dgm:t>
    </dgm:pt>
  </dgm:ptLst>
  <dgm:cxnLst>
    <dgm:cxn modelId="{D3E208C7-51A5-44F0-A295-A9C2E81BA8B8}" type="presOf" srcId="{565B1806-5267-4B9F-8753-C9999FB34968}" destId="{4D2B7495-2FB1-4C5D-8589-60BCCE57FC8A}" srcOrd="0" destOrd="0" presId="urn:microsoft.com/office/officeart/2005/8/layout/process1"/>
    <dgm:cxn modelId="{C89BDAB3-AD7C-4799-9C05-67DF398A3E9E}" srcId="{E5B8003C-CE10-4A32-863D-8D986FAB6436}" destId="{295BE308-79F2-4A2E-9352-8DD43BC6739F}" srcOrd="1" destOrd="0" parTransId="{F2168637-BF86-4F90-B49D-889FF8768731}" sibTransId="{0B8B8C77-9555-41E9-A904-5EAB268479B6}"/>
    <dgm:cxn modelId="{EF1F919A-59DB-48AF-8D58-A683BF810510}" type="presOf" srcId="{0436A0D9-2532-4C62-BE15-99308BA4B400}" destId="{E45F453A-D921-4B93-8507-5208905C03C8}" srcOrd="1" destOrd="0" presId="urn:microsoft.com/office/officeart/2005/8/layout/process1"/>
    <dgm:cxn modelId="{982F716A-142C-4988-A47F-256D15763EE8}" type="presOf" srcId="{F0263DC9-96D0-41C3-ACE2-FEC8423AF74F}" destId="{EDC2026D-BC96-4FE9-8A68-EBCD56A264DF}" srcOrd="0" destOrd="0" presId="urn:microsoft.com/office/officeart/2005/8/layout/process1"/>
    <dgm:cxn modelId="{44530CD3-4B5A-45FE-881F-3E2997C52326}" type="presOf" srcId="{E5B8003C-CE10-4A32-863D-8D986FAB6436}" destId="{374E0C78-C704-4554-A35F-596FD9D00FA6}" srcOrd="0" destOrd="0" presId="urn:microsoft.com/office/officeart/2005/8/layout/process1"/>
    <dgm:cxn modelId="{73A65593-ED4B-4ADB-86F6-0BC9D899FED4}" type="presOf" srcId="{0B8B8C77-9555-41E9-A904-5EAB268479B6}" destId="{F249B07F-1CF9-4F90-9905-07CC085C5034}" srcOrd="1" destOrd="0" presId="urn:microsoft.com/office/officeart/2005/8/layout/process1"/>
    <dgm:cxn modelId="{DFBED460-358B-457E-9DBF-0AC728C8D852}" srcId="{E5B8003C-CE10-4A32-863D-8D986FAB6436}" destId="{B001703D-2CB1-40F0-8114-C4CC12F6640D}" srcOrd="2" destOrd="0" parTransId="{4E7C12F3-5EFA-4330-B65C-774C70440941}" sibTransId="{0436A0D9-2532-4C62-BE15-99308BA4B400}"/>
    <dgm:cxn modelId="{6EC96A0C-B094-4A00-BED7-812238B7744B}" type="presOf" srcId="{0B8B8C77-9555-41E9-A904-5EAB268479B6}" destId="{6C3E9976-2B8D-40EB-84D8-A5FA5A5B9344}" srcOrd="0" destOrd="0" presId="urn:microsoft.com/office/officeart/2005/8/layout/process1"/>
    <dgm:cxn modelId="{BE992745-598B-4ECB-A635-46D569C5848A}" type="presOf" srcId="{295BE308-79F2-4A2E-9352-8DD43BC6739F}" destId="{F2EE53FF-6EF7-44BD-9083-6D44BD8D1D4A}" srcOrd="0" destOrd="0" presId="urn:microsoft.com/office/officeart/2005/8/layout/process1"/>
    <dgm:cxn modelId="{21076321-C8B5-4A41-92DF-CF9FFA93CED2}" srcId="{E5B8003C-CE10-4A32-863D-8D986FAB6436}" destId="{F0263DC9-96D0-41C3-ACE2-FEC8423AF74F}" srcOrd="0" destOrd="0" parTransId="{3700B511-FFE0-41F4-A9C3-950EA695467C}" sibTransId="{565B1806-5267-4B9F-8753-C9999FB34968}"/>
    <dgm:cxn modelId="{799A99D8-8A92-47E5-B5CF-036E94A4AF13}" srcId="{E5B8003C-CE10-4A32-863D-8D986FAB6436}" destId="{3E074B4A-FAAC-417B-9B0A-B5111634D37B}" srcOrd="3" destOrd="0" parTransId="{770A8E2A-CF94-4857-80B0-A46A51F2F99B}" sibTransId="{7EE0DB7A-AC5E-47E7-B655-68131F80E5C3}"/>
    <dgm:cxn modelId="{BC0EDAF1-4DE8-4FF6-AE3E-CA742E21BFE3}" type="presOf" srcId="{0436A0D9-2532-4C62-BE15-99308BA4B400}" destId="{9F46B73C-B6E8-41BF-9996-A9FE66BD04B0}" srcOrd="0" destOrd="0" presId="urn:microsoft.com/office/officeart/2005/8/layout/process1"/>
    <dgm:cxn modelId="{F132470C-838F-4A26-AB51-E9C00A9C705A}" type="presOf" srcId="{B001703D-2CB1-40F0-8114-C4CC12F6640D}" destId="{31C3135F-8478-41F1-ADF5-21645312DC73}" srcOrd="0" destOrd="0" presId="urn:microsoft.com/office/officeart/2005/8/layout/process1"/>
    <dgm:cxn modelId="{E8241ED8-8416-4CB5-9EFE-C3744C914B07}" type="presOf" srcId="{3E074B4A-FAAC-417B-9B0A-B5111634D37B}" destId="{DB6E4908-0E8D-49A8-B207-CF245A6AE2DE}" srcOrd="0" destOrd="0" presId="urn:microsoft.com/office/officeart/2005/8/layout/process1"/>
    <dgm:cxn modelId="{E8759B8F-D716-40E7-89D3-FC365026E193}" type="presOf" srcId="{565B1806-5267-4B9F-8753-C9999FB34968}" destId="{7CF92A39-07D8-4476-B7FD-B89F47F488A9}" srcOrd="1" destOrd="0" presId="urn:microsoft.com/office/officeart/2005/8/layout/process1"/>
    <dgm:cxn modelId="{74A76647-F0ED-43E3-80F1-CE5AFFBA9D8E}" type="presParOf" srcId="{374E0C78-C704-4554-A35F-596FD9D00FA6}" destId="{EDC2026D-BC96-4FE9-8A68-EBCD56A264DF}" srcOrd="0" destOrd="0" presId="urn:microsoft.com/office/officeart/2005/8/layout/process1"/>
    <dgm:cxn modelId="{87635F76-35AC-4CCA-B52C-58C40C7A8B82}" type="presParOf" srcId="{374E0C78-C704-4554-A35F-596FD9D00FA6}" destId="{4D2B7495-2FB1-4C5D-8589-60BCCE57FC8A}" srcOrd="1" destOrd="0" presId="urn:microsoft.com/office/officeart/2005/8/layout/process1"/>
    <dgm:cxn modelId="{0D832336-8BD4-4600-8E03-C37DDDBCC137}" type="presParOf" srcId="{4D2B7495-2FB1-4C5D-8589-60BCCE57FC8A}" destId="{7CF92A39-07D8-4476-B7FD-B89F47F488A9}" srcOrd="0" destOrd="0" presId="urn:microsoft.com/office/officeart/2005/8/layout/process1"/>
    <dgm:cxn modelId="{7AA0EB3B-5A63-4E1F-98B2-49E27CB3A499}" type="presParOf" srcId="{374E0C78-C704-4554-A35F-596FD9D00FA6}" destId="{F2EE53FF-6EF7-44BD-9083-6D44BD8D1D4A}" srcOrd="2" destOrd="0" presId="urn:microsoft.com/office/officeart/2005/8/layout/process1"/>
    <dgm:cxn modelId="{710BB7F6-8359-459D-AB47-4F1CD1097C83}" type="presParOf" srcId="{374E0C78-C704-4554-A35F-596FD9D00FA6}" destId="{6C3E9976-2B8D-40EB-84D8-A5FA5A5B9344}" srcOrd="3" destOrd="0" presId="urn:microsoft.com/office/officeart/2005/8/layout/process1"/>
    <dgm:cxn modelId="{7698679B-B2E5-45DD-8D56-E04D9255B126}" type="presParOf" srcId="{6C3E9976-2B8D-40EB-84D8-A5FA5A5B9344}" destId="{F249B07F-1CF9-4F90-9905-07CC085C5034}" srcOrd="0" destOrd="0" presId="urn:microsoft.com/office/officeart/2005/8/layout/process1"/>
    <dgm:cxn modelId="{E87F28C3-86F5-4AFF-8171-E54A109CBE4D}" type="presParOf" srcId="{374E0C78-C704-4554-A35F-596FD9D00FA6}" destId="{31C3135F-8478-41F1-ADF5-21645312DC73}" srcOrd="4" destOrd="0" presId="urn:microsoft.com/office/officeart/2005/8/layout/process1"/>
    <dgm:cxn modelId="{6A5AE6BD-CCA1-4D6C-BA16-F57EFF759ED2}" type="presParOf" srcId="{374E0C78-C704-4554-A35F-596FD9D00FA6}" destId="{9F46B73C-B6E8-41BF-9996-A9FE66BD04B0}" srcOrd="5" destOrd="0" presId="urn:microsoft.com/office/officeart/2005/8/layout/process1"/>
    <dgm:cxn modelId="{9BFD4A17-E492-4A59-B5AF-CBE44A69EAD7}" type="presParOf" srcId="{9F46B73C-B6E8-41BF-9996-A9FE66BD04B0}" destId="{E45F453A-D921-4B93-8507-5208905C03C8}" srcOrd="0" destOrd="0" presId="urn:microsoft.com/office/officeart/2005/8/layout/process1"/>
    <dgm:cxn modelId="{AA7A2B53-8D46-4B75-8591-21CF69F1D878}" type="presParOf" srcId="{374E0C78-C704-4554-A35F-596FD9D00FA6}" destId="{DB6E4908-0E8D-49A8-B207-CF245A6AE2DE}" srcOrd="6"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746D7-6CD4-4086-A3F4-44EA896E7969}">
      <dsp:nvSpPr>
        <dsp:cNvPr id="0" name=""/>
        <dsp:cNvSpPr/>
      </dsp:nvSpPr>
      <dsp:spPr>
        <a:xfrm>
          <a:off x="538689" y="426"/>
          <a:ext cx="1346115" cy="1346115"/>
        </a:xfrm>
        <a:prstGeom prst="ellipse">
          <a:avLst/>
        </a:prstGeom>
        <a:solidFill>
          <a:srgbClr val="78BE1E">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altLang="zh-TW" sz="1600" kern="1200" dirty="0" smtClean="0">
              <a:solidFill>
                <a:srgbClr val="FFFFFF"/>
              </a:solidFill>
              <a:latin typeface="+mj-lt"/>
              <a:ea typeface="微軟正黑體" panose="020B0604030504040204" pitchFamily="34" charset="-120"/>
              <a:cs typeface="+mn-cs"/>
            </a:rPr>
            <a:t>Income</a:t>
          </a:r>
          <a:endParaRPr lang="zh-TW" altLang="en-US" sz="1600" kern="1200" dirty="0">
            <a:solidFill>
              <a:srgbClr val="FFFFFF"/>
            </a:solidFill>
            <a:latin typeface="+mj-lt"/>
            <a:ea typeface="微軟正黑體" panose="020B0604030504040204" pitchFamily="34" charset="-120"/>
            <a:cs typeface="+mn-cs"/>
          </a:endParaRPr>
        </a:p>
      </dsp:txBody>
      <dsp:txXfrm>
        <a:off x="735823" y="197560"/>
        <a:ext cx="951847" cy="951847"/>
      </dsp:txXfrm>
    </dsp:sp>
    <dsp:sp modelId="{80954472-3D5A-4316-9A76-3677A9EB0112}">
      <dsp:nvSpPr>
        <dsp:cNvPr id="0" name=""/>
        <dsp:cNvSpPr/>
      </dsp:nvSpPr>
      <dsp:spPr>
        <a:xfrm>
          <a:off x="1994108" y="283111"/>
          <a:ext cx="780746" cy="780746"/>
        </a:xfrm>
        <a:prstGeom prst="mathEqual">
          <a:avLst/>
        </a:prstGeom>
        <a:solidFill>
          <a:srgbClr val="78BE1E">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511300">
            <a:lnSpc>
              <a:spcPct val="90000"/>
            </a:lnSpc>
            <a:spcBef>
              <a:spcPct val="0"/>
            </a:spcBef>
            <a:spcAft>
              <a:spcPct val="35000"/>
            </a:spcAft>
          </a:pPr>
          <a:endParaRPr lang="zh-TW" altLang="en-US" sz="3400" kern="1200" dirty="0">
            <a:solidFill>
              <a:srgbClr val="FFFFFF"/>
            </a:solidFill>
            <a:latin typeface="Arial"/>
            <a:ea typeface="微軟正黑體" panose="020B0604030504040204" pitchFamily="34" charset="-120"/>
            <a:cs typeface="+mn-cs"/>
          </a:endParaRPr>
        </a:p>
      </dsp:txBody>
      <dsp:txXfrm>
        <a:off x="2097596" y="443945"/>
        <a:ext cx="573770" cy="459078"/>
      </dsp:txXfrm>
    </dsp:sp>
    <dsp:sp modelId="{F782402E-EA9D-4026-9266-939BB77CDDD2}">
      <dsp:nvSpPr>
        <dsp:cNvPr id="0" name=""/>
        <dsp:cNvSpPr/>
      </dsp:nvSpPr>
      <dsp:spPr>
        <a:xfrm>
          <a:off x="2884159" y="426"/>
          <a:ext cx="1346115" cy="1346115"/>
        </a:xfrm>
        <a:prstGeom prst="ellipse">
          <a:avLst/>
        </a:prstGeom>
        <a:solidFill>
          <a:srgbClr val="2D235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altLang="zh-TW" sz="1600" kern="1200" dirty="0" smtClean="0">
              <a:solidFill>
                <a:srgbClr val="FFFFFF"/>
              </a:solidFill>
              <a:latin typeface="+mj-lt"/>
              <a:ea typeface="微軟正黑體" panose="020B0604030504040204" pitchFamily="34" charset="-120"/>
              <a:cs typeface="+mn-cs"/>
            </a:rPr>
            <a:t>Savings</a:t>
          </a:r>
          <a:endParaRPr lang="zh-TW" altLang="en-US" sz="1600" kern="1200" dirty="0">
            <a:solidFill>
              <a:srgbClr val="FFFFFF"/>
            </a:solidFill>
            <a:latin typeface="+mj-lt"/>
            <a:ea typeface="微軟正黑體" panose="020B0604030504040204" pitchFamily="34" charset="-120"/>
            <a:cs typeface="+mn-cs"/>
          </a:endParaRPr>
        </a:p>
      </dsp:txBody>
      <dsp:txXfrm>
        <a:off x="3081293" y="197560"/>
        <a:ext cx="951847" cy="951847"/>
      </dsp:txXfrm>
    </dsp:sp>
    <dsp:sp modelId="{DFE8F5BC-984D-429A-82D4-FB4DC94774D0}">
      <dsp:nvSpPr>
        <dsp:cNvPr id="0" name=""/>
        <dsp:cNvSpPr/>
      </dsp:nvSpPr>
      <dsp:spPr>
        <a:xfrm>
          <a:off x="4339579" y="283111"/>
          <a:ext cx="780746" cy="780746"/>
        </a:xfrm>
        <a:prstGeom prst="mathPlus">
          <a:avLst/>
        </a:prstGeom>
        <a:solidFill>
          <a:srgbClr val="2D235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zh-TW" altLang="en-US" sz="900" kern="1200">
            <a:solidFill>
              <a:srgbClr val="FFFFFF"/>
            </a:solidFill>
            <a:latin typeface="微軟正黑體" panose="020B0604030504040204" pitchFamily="34" charset="-120"/>
            <a:ea typeface="微軟正黑體" panose="020B0604030504040204" pitchFamily="34" charset="-120"/>
            <a:cs typeface="+mn-cs"/>
          </a:endParaRPr>
        </a:p>
      </dsp:txBody>
      <dsp:txXfrm>
        <a:off x="4443067" y="581668"/>
        <a:ext cx="573770" cy="183632"/>
      </dsp:txXfrm>
    </dsp:sp>
    <dsp:sp modelId="{1EBDDB23-E91B-42DB-8D01-E3853CAF733A}">
      <dsp:nvSpPr>
        <dsp:cNvPr id="0" name=""/>
        <dsp:cNvSpPr/>
      </dsp:nvSpPr>
      <dsp:spPr>
        <a:xfrm>
          <a:off x="5229630" y="426"/>
          <a:ext cx="1346115" cy="1346115"/>
        </a:xfrm>
        <a:prstGeom prst="ellipse">
          <a:avLst/>
        </a:prstGeom>
        <a:solidFill>
          <a:srgbClr val="7D1946">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altLang="zh-TW" sz="1600" kern="1200" dirty="0" smtClean="0">
              <a:solidFill>
                <a:srgbClr val="FFFFFF"/>
              </a:solidFill>
              <a:latin typeface="+mj-lt"/>
              <a:ea typeface="微軟正黑體" panose="020B0604030504040204" pitchFamily="34" charset="-120"/>
              <a:cs typeface="+mn-cs"/>
            </a:rPr>
            <a:t>Expenses</a:t>
          </a:r>
          <a:endParaRPr lang="zh-TW" altLang="en-US" sz="1600" kern="1200" dirty="0">
            <a:solidFill>
              <a:srgbClr val="FFFFFF"/>
            </a:solidFill>
            <a:latin typeface="+mj-lt"/>
            <a:ea typeface="微軟正黑體" panose="020B0604030504040204" pitchFamily="34" charset="-120"/>
            <a:cs typeface="+mn-cs"/>
          </a:endParaRPr>
        </a:p>
      </dsp:txBody>
      <dsp:txXfrm>
        <a:off x="5426764" y="197560"/>
        <a:ext cx="951847" cy="9518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C2026D-BC96-4FE9-8A68-EBCD56A264DF}">
      <dsp:nvSpPr>
        <dsp:cNvPr id="0" name=""/>
        <dsp:cNvSpPr/>
      </dsp:nvSpPr>
      <dsp:spPr>
        <a:xfrm>
          <a:off x="0" y="659479"/>
          <a:ext cx="1171277" cy="702766"/>
        </a:xfrm>
        <a:prstGeom prst="roundRect">
          <a:avLst>
            <a:gd name="adj" fmla="val 10000"/>
          </a:avLst>
        </a:prstGeom>
        <a:solidFill>
          <a:srgbClr val="003C4B">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TW" sz="1600" kern="1200" dirty="0" smtClean="0">
              <a:solidFill>
                <a:srgbClr val="FFFFFF"/>
              </a:solidFill>
              <a:latin typeface="+mj-lt"/>
              <a:ea typeface="微軟正黑體" panose="020B0604030504040204" pitchFamily="34" charset="-120"/>
              <a:cs typeface="+mn-cs"/>
            </a:rPr>
            <a:t>Goal setting</a:t>
          </a:r>
          <a:endParaRPr lang="zh-TW" altLang="en-US" sz="1600" kern="1200" dirty="0">
            <a:solidFill>
              <a:srgbClr val="FFFFFF"/>
            </a:solidFill>
            <a:latin typeface="+mj-lt"/>
            <a:ea typeface="微軟正黑體" panose="020B0604030504040204" pitchFamily="34" charset="-120"/>
            <a:cs typeface="+mn-cs"/>
          </a:endParaRPr>
        </a:p>
      </dsp:txBody>
      <dsp:txXfrm>
        <a:off x="20583" y="680062"/>
        <a:ext cx="1130111" cy="661600"/>
      </dsp:txXfrm>
    </dsp:sp>
    <dsp:sp modelId="{4D2B7495-2FB1-4C5D-8589-60BCCE57FC8A}">
      <dsp:nvSpPr>
        <dsp:cNvPr id="0" name=""/>
        <dsp:cNvSpPr/>
      </dsp:nvSpPr>
      <dsp:spPr>
        <a:xfrm>
          <a:off x="1289074" y="865624"/>
          <a:ext cx="249730" cy="290476"/>
        </a:xfrm>
        <a:prstGeom prst="rightArrow">
          <a:avLst>
            <a:gd name="adj1" fmla="val 60000"/>
            <a:gd name="adj2" fmla="val 50000"/>
          </a:avLst>
        </a:prstGeom>
        <a:solidFill>
          <a:srgbClr val="003C4B">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TW" altLang="en-US" sz="1300" kern="1200">
            <a:solidFill>
              <a:srgbClr val="FFFFFF"/>
            </a:solidFill>
            <a:latin typeface="Arial"/>
            <a:ea typeface="微軟正黑體" panose="020B0604030504040204" pitchFamily="34" charset="-120"/>
            <a:cs typeface="+mn-cs"/>
          </a:endParaRPr>
        </a:p>
      </dsp:txBody>
      <dsp:txXfrm>
        <a:off x="1289074" y="923719"/>
        <a:ext cx="174811" cy="174286"/>
      </dsp:txXfrm>
    </dsp:sp>
    <dsp:sp modelId="{F2EE53FF-6EF7-44BD-9083-6D44BD8D1D4A}">
      <dsp:nvSpPr>
        <dsp:cNvPr id="0" name=""/>
        <dsp:cNvSpPr/>
      </dsp:nvSpPr>
      <dsp:spPr>
        <a:xfrm>
          <a:off x="1642467" y="659479"/>
          <a:ext cx="1171277" cy="702766"/>
        </a:xfrm>
        <a:prstGeom prst="roundRect">
          <a:avLst>
            <a:gd name="adj" fmla="val 10000"/>
          </a:avLst>
        </a:prstGeom>
        <a:solidFill>
          <a:srgbClr val="003C4B">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TW" sz="1600" kern="1200" dirty="0" smtClean="0">
              <a:solidFill>
                <a:srgbClr val="FFFFFF"/>
              </a:solidFill>
              <a:latin typeface="+mj-lt"/>
              <a:ea typeface="微軟正黑體" panose="020B0604030504040204" pitchFamily="34" charset="-120"/>
              <a:cs typeface="+mn-cs"/>
            </a:rPr>
            <a:t>Expense tracking</a:t>
          </a:r>
          <a:endParaRPr lang="zh-TW" altLang="en-US" sz="1600" kern="1200" dirty="0">
            <a:solidFill>
              <a:srgbClr val="FFFFFF"/>
            </a:solidFill>
            <a:latin typeface="+mj-lt"/>
            <a:ea typeface="微軟正黑體" panose="020B0604030504040204" pitchFamily="34" charset="-120"/>
            <a:cs typeface="+mn-cs"/>
          </a:endParaRPr>
        </a:p>
      </dsp:txBody>
      <dsp:txXfrm>
        <a:off x="1663050" y="680062"/>
        <a:ext cx="1130111" cy="661600"/>
      </dsp:txXfrm>
    </dsp:sp>
    <dsp:sp modelId="{6C3E9976-2B8D-40EB-84D8-A5FA5A5B9344}">
      <dsp:nvSpPr>
        <dsp:cNvPr id="0" name=""/>
        <dsp:cNvSpPr/>
      </dsp:nvSpPr>
      <dsp:spPr>
        <a:xfrm rot="4840">
          <a:off x="2928988" y="866782"/>
          <a:ext cx="244318" cy="290476"/>
        </a:xfrm>
        <a:prstGeom prst="rightArrow">
          <a:avLst>
            <a:gd name="adj1" fmla="val 60000"/>
            <a:gd name="adj2" fmla="val 50000"/>
          </a:avLst>
        </a:prstGeom>
        <a:solidFill>
          <a:srgbClr val="003C4B">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TW" altLang="en-US" sz="1300" kern="1200">
            <a:solidFill>
              <a:srgbClr val="FFFFFF"/>
            </a:solidFill>
            <a:latin typeface="Arial"/>
            <a:ea typeface="微軟正黑體" panose="020B0604030504040204" pitchFamily="34" charset="-120"/>
            <a:cs typeface="+mn-cs"/>
          </a:endParaRPr>
        </a:p>
      </dsp:txBody>
      <dsp:txXfrm>
        <a:off x="2928988" y="924825"/>
        <a:ext cx="171023" cy="174286"/>
      </dsp:txXfrm>
    </dsp:sp>
    <dsp:sp modelId="{31C3135F-8478-41F1-ADF5-21645312DC73}">
      <dsp:nvSpPr>
        <dsp:cNvPr id="0" name=""/>
        <dsp:cNvSpPr/>
      </dsp:nvSpPr>
      <dsp:spPr>
        <a:xfrm>
          <a:off x="3274721" y="661777"/>
          <a:ext cx="1171277" cy="702766"/>
        </a:xfrm>
        <a:prstGeom prst="roundRect">
          <a:avLst>
            <a:gd name="adj" fmla="val 10000"/>
          </a:avLst>
        </a:prstGeom>
        <a:solidFill>
          <a:srgbClr val="003C4B">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TW" sz="1600" kern="1200" dirty="0" smtClean="0">
              <a:solidFill>
                <a:srgbClr val="FFFFFF"/>
              </a:solidFill>
              <a:latin typeface="+mj-lt"/>
              <a:ea typeface="微軟正黑體" panose="020B0604030504040204" pitchFamily="34" charset="-120"/>
              <a:cs typeface="+mn-cs"/>
            </a:rPr>
            <a:t>Budgeting</a:t>
          </a:r>
          <a:endParaRPr lang="zh-TW" altLang="en-US" sz="1600" kern="1200" dirty="0">
            <a:solidFill>
              <a:srgbClr val="FFFFFF"/>
            </a:solidFill>
            <a:latin typeface="+mj-lt"/>
            <a:ea typeface="微軟正黑體" panose="020B0604030504040204" pitchFamily="34" charset="-120"/>
            <a:cs typeface="+mn-cs"/>
          </a:endParaRPr>
        </a:p>
      </dsp:txBody>
      <dsp:txXfrm>
        <a:off x="3295304" y="682360"/>
        <a:ext cx="1130111" cy="661600"/>
      </dsp:txXfrm>
    </dsp:sp>
    <dsp:sp modelId="{9F46B73C-B6E8-41BF-9996-A9FE66BD04B0}">
      <dsp:nvSpPr>
        <dsp:cNvPr id="0" name=""/>
        <dsp:cNvSpPr/>
      </dsp:nvSpPr>
      <dsp:spPr>
        <a:xfrm rot="21570853">
          <a:off x="4554758" y="861057"/>
          <a:ext cx="230587" cy="290476"/>
        </a:xfrm>
        <a:prstGeom prst="rightArrow">
          <a:avLst>
            <a:gd name="adj1" fmla="val 60000"/>
            <a:gd name="adj2" fmla="val 50000"/>
          </a:avLst>
        </a:prstGeom>
        <a:solidFill>
          <a:srgbClr val="003C4B">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TW" altLang="en-US" sz="1300" kern="1200">
            <a:solidFill>
              <a:srgbClr val="FFFFFF"/>
            </a:solidFill>
            <a:latin typeface="Arial"/>
            <a:ea typeface="微軟正黑體" panose="020B0604030504040204" pitchFamily="34" charset="-120"/>
            <a:cs typeface="+mn-cs"/>
          </a:endParaRPr>
        </a:p>
      </dsp:txBody>
      <dsp:txXfrm>
        <a:off x="4554759" y="919445"/>
        <a:ext cx="161411" cy="174286"/>
      </dsp:txXfrm>
    </dsp:sp>
    <dsp:sp modelId="{DB6E4908-0E8D-49A8-B207-CF245A6AE2DE}">
      <dsp:nvSpPr>
        <dsp:cNvPr id="0" name=""/>
        <dsp:cNvSpPr/>
      </dsp:nvSpPr>
      <dsp:spPr>
        <a:xfrm>
          <a:off x="4881053" y="648157"/>
          <a:ext cx="1171277" cy="702766"/>
        </a:xfrm>
        <a:prstGeom prst="roundRect">
          <a:avLst>
            <a:gd name="adj" fmla="val 10000"/>
          </a:avLst>
        </a:prstGeom>
        <a:solidFill>
          <a:srgbClr val="003C4B">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TW" sz="1600" kern="1200" dirty="0" smtClean="0">
              <a:solidFill>
                <a:srgbClr val="FFFFFF"/>
              </a:solidFill>
              <a:latin typeface="+mj-lt"/>
              <a:ea typeface="微軟正黑體" panose="020B0604030504040204" pitchFamily="34" charset="-120"/>
              <a:cs typeface="+mn-cs"/>
            </a:rPr>
            <a:t>Review budget</a:t>
          </a:r>
          <a:endParaRPr lang="zh-TW" altLang="en-US" sz="1600" kern="1200" dirty="0">
            <a:solidFill>
              <a:srgbClr val="FFFFFF"/>
            </a:solidFill>
            <a:latin typeface="+mj-lt"/>
            <a:ea typeface="微軟正黑體" panose="020B0604030504040204" pitchFamily="34" charset="-120"/>
            <a:cs typeface="+mn-cs"/>
          </a:endParaRPr>
        </a:p>
      </dsp:txBody>
      <dsp:txXfrm>
        <a:off x="4901636" y="668740"/>
        <a:ext cx="1130111" cy="661600"/>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6" name="Shape 126"/>
          <p:cNvSpPr>
            <a:spLocks noGrp="1" noRot="1" noChangeAspect="1"/>
          </p:cNvSpPr>
          <p:nvPr>
            <p:ph type="sldImg"/>
          </p:nvPr>
        </p:nvSpPr>
        <p:spPr>
          <a:xfrm>
            <a:off x="1143000" y="685800"/>
            <a:ext cx="4572000" cy="3429000"/>
          </a:xfrm>
          <a:prstGeom prst="rect">
            <a:avLst/>
          </a:prstGeom>
        </p:spPr>
        <p:txBody>
          <a:bodyPr/>
          <a:lstStyle/>
          <a:p>
            <a:endParaRPr/>
          </a:p>
        </p:txBody>
      </p:sp>
      <p:sp>
        <p:nvSpPr>
          <p:cNvPr id="127" name="Shape 12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68496869"/>
      </p:ext>
    </p:extLst>
  </p:cSld>
  <p:clrMap bg1="lt1" tx1="dk1" bg2="lt2" tx2="dk2" accent1="accent1" accent2="accent2" accent3="accent3" accent4="accent4" accent5="accent5" accent6="accent6" hlink="hlink" folHlink="folHlink"/>
  <p:notesStyle>
    <a:lvl1pPr defTabSz="914377" latinLnBrk="0">
      <a:defRPr sz="1200">
        <a:latin typeface="+mn-lt"/>
        <a:ea typeface="+mn-ea"/>
        <a:cs typeface="+mn-cs"/>
        <a:sym typeface="Calibri"/>
      </a:defRPr>
    </a:lvl1pPr>
    <a:lvl2pPr indent="228600" defTabSz="914377" latinLnBrk="0">
      <a:defRPr sz="1200">
        <a:latin typeface="+mn-lt"/>
        <a:ea typeface="+mn-ea"/>
        <a:cs typeface="+mn-cs"/>
        <a:sym typeface="Calibri"/>
      </a:defRPr>
    </a:lvl2pPr>
    <a:lvl3pPr indent="457200" defTabSz="914377" latinLnBrk="0">
      <a:defRPr sz="1200">
        <a:latin typeface="+mn-lt"/>
        <a:ea typeface="+mn-ea"/>
        <a:cs typeface="+mn-cs"/>
        <a:sym typeface="Calibri"/>
      </a:defRPr>
    </a:lvl3pPr>
    <a:lvl4pPr indent="685800" defTabSz="914377" latinLnBrk="0">
      <a:defRPr sz="1200">
        <a:latin typeface="+mn-lt"/>
        <a:ea typeface="+mn-ea"/>
        <a:cs typeface="+mn-cs"/>
        <a:sym typeface="Calibri"/>
      </a:defRPr>
    </a:lvl4pPr>
    <a:lvl5pPr indent="914400" defTabSz="914377" latinLnBrk="0">
      <a:defRPr sz="1200">
        <a:latin typeface="+mn-lt"/>
        <a:ea typeface="+mn-ea"/>
        <a:cs typeface="+mn-cs"/>
        <a:sym typeface="Calibri"/>
      </a:defRPr>
    </a:lvl5pPr>
    <a:lvl6pPr indent="1143000" defTabSz="914377" latinLnBrk="0">
      <a:defRPr sz="1200">
        <a:latin typeface="+mn-lt"/>
        <a:ea typeface="+mn-ea"/>
        <a:cs typeface="+mn-cs"/>
        <a:sym typeface="Calibri"/>
      </a:defRPr>
    </a:lvl6pPr>
    <a:lvl7pPr indent="1371600" defTabSz="914377" latinLnBrk="0">
      <a:defRPr sz="1200">
        <a:latin typeface="+mn-lt"/>
        <a:ea typeface="+mn-ea"/>
        <a:cs typeface="+mn-cs"/>
        <a:sym typeface="Calibri"/>
      </a:defRPr>
    </a:lvl7pPr>
    <a:lvl8pPr indent="1600200" defTabSz="914377" latinLnBrk="0">
      <a:defRPr sz="1200">
        <a:latin typeface="+mn-lt"/>
        <a:ea typeface="+mn-ea"/>
        <a:cs typeface="+mn-cs"/>
        <a:sym typeface="Calibri"/>
      </a:defRPr>
    </a:lvl8pPr>
    <a:lvl9pPr indent="1828800" defTabSz="914377"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HK" altLang="en-US" dirty="0"/>
          </a:p>
        </p:txBody>
      </p:sp>
    </p:spTree>
    <p:extLst>
      <p:ext uri="{BB962C8B-B14F-4D97-AF65-F5344CB8AC3E}">
        <p14:creationId xmlns:p14="http://schemas.microsoft.com/office/powerpoint/2010/main" val="2205607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Cover_EN 0">
    <p:spTree>
      <p:nvGrpSpPr>
        <p:cNvPr id="1" name=""/>
        <p:cNvGrpSpPr/>
        <p:nvPr/>
      </p:nvGrpSpPr>
      <p:grpSpPr>
        <a:xfrm>
          <a:off x="0" y="0"/>
          <a:ext cx="0" cy="0"/>
          <a:chOff x="0" y="0"/>
          <a:chExt cx="0" cy="0"/>
        </a:xfrm>
      </p:grpSpPr>
      <p:sp>
        <p:nvSpPr>
          <p:cNvPr id="24" name="Shape 24"/>
          <p:cNvSpPr>
            <a:spLocks noGrp="1"/>
          </p:cNvSpPr>
          <p:nvPr>
            <p:ph type="body" sz="quarter" idx="1"/>
          </p:nvPr>
        </p:nvSpPr>
        <p:spPr>
          <a:xfrm>
            <a:off x="1403350" y="4285548"/>
            <a:ext cx="7008285" cy="631002"/>
          </a:xfrm>
          <a:prstGeom prst="rect">
            <a:avLst/>
          </a:prstGeom>
        </p:spPr>
        <p:txBody>
          <a:bodyPr/>
          <a:lstStyle>
            <a:lvl1pPr marL="0" indent="0">
              <a:buSzTx/>
              <a:buFontTx/>
              <a:buNone/>
              <a:defRPr sz="2100">
                <a:solidFill>
                  <a:schemeClr val="accent1"/>
                </a:solidFill>
              </a:defRPr>
            </a:lvl1pPr>
            <a:lvl2pPr marL="657207" indent="-200018">
              <a:buFontTx/>
              <a:defRPr sz="2100">
                <a:solidFill>
                  <a:schemeClr val="accent1"/>
                </a:solidFill>
              </a:defRPr>
            </a:lvl2pPr>
            <a:lvl3pPr marL="1154400" indent="-240023">
              <a:buFontTx/>
              <a:defRPr sz="2100">
                <a:solidFill>
                  <a:schemeClr val="accent1"/>
                </a:solidFill>
              </a:defRPr>
            </a:lvl3pPr>
            <a:lvl4pPr marL="1638258" indent="-266692">
              <a:buFontTx/>
              <a:defRPr sz="2100">
                <a:solidFill>
                  <a:schemeClr val="accent1"/>
                </a:solidFill>
              </a:defRPr>
            </a:lvl4pPr>
            <a:lvl5pPr marL="2095447" indent="-266692">
              <a:buFontTx/>
              <a:defRPr sz="2100">
                <a:solidFill>
                  <a:schemeClr val="accent1"/>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25" name="Shape 25"/>
          <p:cNvSpPr>
            <a:spLocks noGrp="1"/>
          </p:cNvSpPr>
          <p:nvPr>
            <p:ph type="body" sz="quarter" idx="13"/>
          </p:nvPr>
        </p:nvSpPr>
        <p:spPr>
          <a:xfrm>
            <a:off x="1403351" y="5577661"/>
            <a:ext cx="7008284" cy="277422"/>
          </a:xfrm>
          <a:prstGeom prst="rect">
            <a:avLst/>
          </a:prstGeom>
        </p:spPr>
        <p:txBody>
          <a:bodyPr anchor="b"/>
          <a:lstStyle/>
          <a:p>
            <a:pPr marL="160015" lvl="0" indent="-160015" defTabSz="640063">
              <a:spcBef>
                <a:spcPts val="700"/>
              </a:spcBef>
              <a:defRPr sz="1960"/>
            </a:pPr>
            <a:r>
              <a:rPr lang="zh-TW" altLang="en-US" smtClean="0"/>
              <a:t>按一下以編輯母片文字樣式</a:t>
            </a:r>
          </a:p>
        </p:txBody>
      </p:sp>
      <p:sp>
        <p:nvSpPr>
          <p:cNvPr id="26" name="Shape 26"/>
          <p:cNvSpPr>
            <a:spLocks noGrp="1"/>
          </p:cNvSpPr>
          <p:nvPr>
            <p:ph type="body" sz="quarter" idx="14"/>
          </p:nvPr>
        </p:nvSpPr>
        <p:spPr>
          <a:xfrm>
            <a:off x="1403351" y="5855079"/>
            <a:ext cx="7008284" cy="263359"/>
          </a:xfrm>
          <a:prstGeom prst="rect">
            <a:avLst/>
          </a:prstGeom>
        </p:spPr>
        <p:txBody>
          <a:bodyPr anchor="b"/>
          <a:lstStyle/>
          <a:p>
            <a:pPr marL="150871" lvl="0" indent="-150871" defTabSz="603488">
              <a:spcBef>
                <a:spcPts val="600"/>
              </a:spcBef>
              <a:defRPr sz="1848"/>
            </a:pPr>
            <a:r>
              <a:rPr lang="zh-TW" altLang="en-US" smtClean="0"/>
              <a:t>按一下以編輯母片文字樣式</a:t>
            </a:r>
          </a:p>
        </p:txBody>
      </p:sp>
      <p:sp>
        <p:nvSpPr>
          <p:cNvPr id="27" name="Shape 27"/>
          <p:cNvSpPr>
            <a:spLocks noGrp="1"/>
          </p:cNvSpPr>
          <p:nvPr>
            <p:ph type="body" sz="quarter" idx="15"/>
          </p:nvPr>
        </p:nvSpPr>
        <p:spPr>
          <a:xfrm>
            <a:off x="1403350" y="2732618"/>
            <a:ext cx="7008284" cy="1552934"/>
          </a:xfrm>
          <a:prstGeom prst="rect">
            <a:avLst/>
          </a:prstGeom>
        </p:spPr>
        <p:txBody>
          <a:bodyPr/>
          <a:lstStyle/>
          <a:p>
            <a:pPr lvl="0"/>
            <a:r>
              <a:rPr lang="zh-TW" altLang="en-US" smtClean="0"/>
              <a:t>按一下以編輯母片文字樣式</a:t>
            </a:r>
          </a:p>
        </p:txBody>
      </p:sp>
      <p:sp>
        <p:nvSpPr>
          <p:cNvPr id="28" name="Shape 28"/>
          <p:cNvSpPr>
            <a:spLocks noGrp="1"/>
          </p:cNvSpPr>
          <p:nvPr>
            <p:ph type="sldNum" sz="quarter" idx="2"/>
          </p:nvPr>
        </p:nvSpPr>
        <p:spPr>
          <a:xfrm>
            <a:off x="6258744" y="6206493"/>
            <a:ext cx="294457" cy="299715"/>
          </a:xfrm>
          <a:prstGeom prst="rect">
            <a:avLst/>
          </a:prstGeom>
        </p:spPr>
        <p:txBody>
          <a:bodyPr lIns="60956" tIns="60956" rIns="60956" bIns="60956" anchor="ctr"/>
          <a:lstStyle>
            <a:lvl1pPr>
              <a:defRPr sz="1200">
                <a:solidFill>
                  <a:srgbClr val="645F9B"/>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hapter Divider (Purpl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8" name="Shape 58"/>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solidFill>
                  <a:srgbClr val="F58C3C"/>
                </a:solidFill>
              </a:defRPr>
            </a:lvl1pPr>
            <a:lvl2pPr marL="838177" indent="-380988">
              <a:spcBef>
                <a:spcPts val="0"/>
              </a:spcBef>
              <a:buFontTx/>
              <a:defRPr sz="4000">
                <a:solidFill>
                  <a:srgbClr val="F58C3C"/>
                </a:solidFill>
              </a:defRPr>
            </a:lvl2pPr>
            <a:lvl3pPr marL="1371564" indent="-457187">
              <a:spcBef>
                <a:spcPts val="0"/>
              </a:spcBef>
              <a:buFontTx/>
              <a:defRPr sz="4000">
                <a:solidFill>
                  <a:srgbClr val="F58C3C"/>
                </a:solidFill>
              </a:defRPr>
            </a:lvl3pPr>
            <a:lvl4pPr marL="1879551" indent="-507985">
              <a:spcBef>
                <a:spcPts val="0"/>
              </a:spcBef>
              <a:buFontTx/>
              <a:defRPr sz="4000">
                <a:solidFill>
                  <a:srgbClr val="F58C3C"/>
                </a:solidFill>
              </a:defRPr>
            </a:lvl4pPr>
            <a:lvl5pPr marL="2336740" indent="-507985">
              <a:spcBef>
                <a:spcPts val="0"/>
              </a:spcBef>
              <a:buFontTx/>
              <a:defRPr sz="4000">
                <a:solidFill>
                  <a:srgbClr val="F58C3C"/>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59" name="Shape 59"/>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60" name="Shape 60"/>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61" name="Shape 61"/>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hapter Divider (Orang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9" name="Shape 79"/>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lvl1pPr>
            <a:lvl2pPr marL="838177" indent="-380988">
              <a:spcBef>
                <a:spcPts val="0"/>
              </a:spcBef>
              <a:buFontTx/>
              <a:defRPr sz="4000"/>
            </a:lvl2pPr>
            <a:lvl3pPr marL="1371564" indent="-457187">
              <a:spcBef>
                <a:spcPts val="0"/>
              </a:spcBef>
              <a:buFontTx/>
              <a:defRPr sz="4000"/>
            </a:lvl3pPr>
            <a:lvl4pPr marL="1879551" indent="-507985">
              <a:spcBef>
                <a:spcPts val="0"/>
              </a:spcBef>
              <a:buFontTx/>
              <a:defRPr sz="4000"/>
            </a:lvl4pPr>
            <a:lvl5pPr marL="2336740" indent="-507985">
              <a:spcBef>
                <a:spcPts val="0"/>
              </a:spcBef>
              <a:buFontTx/>
              <a:defRPr sz="4000"/>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80" name="Shape 80"/>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81" name="Shape 81"/>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82" name="Shape 82"/>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511405"/>
            <a:ext cx="7679267" cy="4187016"/>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99" name="Shape 99"/>
          <p:cNvSpPr>
            <a:spLocks noGrp="1"/>
          </p:cNvSpPr>
          <p:nvPr>
            <p:ph type="body" sz="quarter" idx="13"/>
          </p:nvPr>
        </p:nvSpPr>
        <p:spPr>
          <a:xfrm>
            <a:off x="732368" y="692155"/>
            <a:ext cx="7683866" cy="675666"/>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1_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760788"/>
            <a:ext cx="7679267" cy="3937634"/>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99" name="Shape 99"/>
          <p:cNvSpPr>
            <a:spLocks noGrp="1"/>
          </p:cNvSpPr>
          <p:nvPr>
            <p:ph type="body" sz="quarter" idx="13"/>
          </p:nvPr>
        </p:nvSpPr>
        <p:spPr>
          <a:xfrm>
            <a:off x="732368" y="692155"/>
            <a:ext cx="7683866" cy="940162"/>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extLst>
      <p:ext uri="{BB962C8B-B14F-4D97-AF65-F5344CB8AC3E}">
        <p14:creationId xmlns:p14="http://schemas.microsoft.com/office/powerpoint/2010/main" val="3585906071"/>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2_Contents 0">
    <p:bg>
      <p:bgPr>
        <a:solidFill>
          <a:srgbClr val="FFFFFF"/>
        </a:solidFill>
        <a:effectLst/>
      </p:bgPr>
    </p:bg>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760788"/>
            <a:ext cx="7679267" cy="3937634"/>
          </a:xfrm>
          <a:prstGeom prst="rect">
            <a:avLst/>
          </a:prstGeom>
        </p:spPr>
        <p:txBody>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dirty="0"/>
          </a:p>
        </p:txBody>
      </p:sp>
      <p:sp>
        <p:nvSpPr>
          <p:cNvPr id="99" name="Shape 99"/>
          <p:cNvSpPr>
            <a:spLocks noGrp="1"/>
          </p:cNvSpPr>
          <p:nvPr>
            <p:ph type="body" sz="quarter" idx="13"/>
          </p:nvPr>
        </p:nvSpPr>
        <p:spPr>
          <a:xfrm>
            <a:off x="732368" y="692155"/>
            <a:ext cx="7683866" cy="940162"/>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extLst>
      <p:ext uri="{BB962C8B-B14F-4D97-AF65-F5344CB8AC3E}">
        <p14:creationId xmlns:p14="http://schemas.microsoft.com/office/powerpoint/2010/main" val="2052939872"/>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A2D518F-DDD5-4F88-997E-846B591EA2D8}"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2"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3"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4"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5"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3954769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732367" y="2084918"/>
            <a:ext cx="7679267" cy="36135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r>
              <a:t>內文層級一</a:t>
            </a:r>
          </a:p>
          <a:p>
            <a:pPr lvl="1"/>
            <a:r>
              <a:t>內文層級二</a:t>
            </a:r>
          </a:p>
          <a:p>
            <a:pPr lvl="2"/>
            <a:r>
              <a:t>內文層級三</a:t>
            </a:r>
          </a:p>
          <a:p>
            <a:pPr lvl="3"/>
            <a:r>
              <a:t>內文層級四</a:t>
            </a:r>
          </a:p>
          <a:p>
            <a:pPr lvl="4"/>
            <a:r>
              <a:t>內文層級五</a:t>
            </a:r>
          </a:p>
        </p:txBody>
      </p:sp>
      <p:sp>
        <p:nvSpPr>
          <p:cNvPr id="4" name="Shape 4"/>
          <p:cNvSpPr>
            <a:spLocks noGrp="1"/>
          </p:cNvSpPr>
          <p:nvPr>
            <p:ph type="title"/>
          </p:nvPr>
        </p:nvSpPr>
        <p:spPr>
          <a:xfrm>
            <a:off x="1370012" y="1123419"/>
            <a:ext cx="7315201" cy="961500"/>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nchor="ctr">
            <a:normAutofit/>
          </a:bodyPr>
          <a:lstStyle/>
          <a:p>
            <a:r>
              <a:t>大標題文字</a:t>
            </a:r>
          </a:p>
        </p:txBody>
      </p:sp>
      <p:sp>
        <p:nvSpPr>
          <p:cNvPr id="5" name="Shape 5"/>
          <p:cNvSpPr>
            <a:spLocks noGrp="1"/>
          </p:cNvSpPr>
          <p:nvPr>
            <p:ph type="sldNum" sz="quarter" idx="2"/>
          </p:nvPr>
        </p:nvSpPr>
        <p:spPr>
          <a:xfrm>
            <a:off x="8252413" y="6314017"/>
            <a:ext cx="159222" cy="152401"/>
          </a:xfrm>
          <a:prstGeom prst="rect">
            <a:avLst/>
          </a:prstGeom>
          <a:ln w="12700">
            <a:miter lim="400000"/>
          </a:ln>
        </p:spPr>
        <p:txBody>
          <a:bodyPr wrap="none" lIns="0" tIns="0" rIns="0" bIns="0" anchor="b">
            <a:spAutoFit/>
          </a:bodyPr>
          <a:lstStyle>
            <a:lvl1pPr algn="r">
              <a:defRPr sz="1100">
                <a:solidFill>
                  <a:schemeClr val="accent1"/>
                </a:solidFill>
                <a:latin typeface="+mj-lt"/>
                <a:ea typeface="+mj-ea"/>
                <a:cs typeface="+mj-cs"/>
                <a:sym typeface="Calibri"/>
              </a:defRPr>
            </a:lvl1pPr>
          </a:lstStyle>
          <a:p>
            <a:fld id="{86CB4B4D-7CA3-9044-876B-883B54F8677D}" type="slidenum">
              <a:rPr lang="en-US" altLang="zh-HK" smtClean="0"/>
              <a:t>‹#›</a:t>
            </a:fld>
            <a:endParaRPr lang="zh-HK"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 id="2147483668" r:id="rId7"/>
  </p:sldLayoutIdLst>
  <p:transition spd="med"/>
  <p:timing>
    <p:tnLst>
      <p:par>
        <p:cTn id="1" dur="indefinite" restart="never" nodeType="tmRoot"/>
      </p:par>
    </p:tnLst>
  </p:timing>
  <p:txStyles>
    <p:titleStyle>
      <a:lvl1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1pPr>
      <a:lvl2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2pPr>
      <a:lvl3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3pPr>
      <a:lvl4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4pPr>
      <a:lvl5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5pPr>
      <a:lvl6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6pPr>
      <a:lvl7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7pPr>
      <a:lvl8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8pPr>
      <a:lvl9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9pPr>
    </p:titleStyle>
    <p:bodyStyle>
      <a:lvl1pPr marL="228592" marR="0" indent="-2285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1pPr>
      <a:lvl2pPr marL="723881" marR="0" indent="-2666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p:bodyStyle>
    <p:other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thechinfamily.hk/tools/tc/budget.html" TargetMode="Externa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fec.org.hk/"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129"/>
          <p:cNvSpPr>
            <a:spLocks noGrp="1"/>
          </p:cNvSpPr>
          <p:nvPr>
            <p:ph type="body" sz="quarter" idx="1"/>
          </p:nvPr>
        </p:nvSpPr>
        <p:spPr>
          <a:xfrm>
            <a:off x="839932" y="2653330"/>
            <a:ext cx="7008284" cy="1552937"/>
          </a:xfrm>
          <a:prstGeom prst="rect">
            <a:avLst/>
          </a:prstGeom>
        </p:spPr>
        <p:txBody>
          <a:bodyPr/>
          <a:lstStyle>
            <a:lvl1pPr>
              <a:spcBef>
                <a:spcPts val="0"/>
              </a:spcBef>
              <a:defRPr sz="4000">
                <a:solidFill>
                  <a:srgbClr val="F58C3C"/>
                </a:solidFill>
              </a:defRPr>
            </a:lvl1pPr>
          </a:lstStyle>
          <a:p>
            <a:r>
              <a:rPr dirty="0"/>
              <a:t>Unit 1	Personal Budget</a:t>
            </a:r>
          </a:p>
        </p:txBody>
      </p:sp>
      <p:sp>
        <p:nvSpPr>
          <p:cNvPr id="8" name="Text Placeholder 1"/>
          <p:cNvSpPr>
            <a:spLocks noGrp="1"/>
          </p:cNvSpPr>
          <p:nvPr>
            <p:ph type="body" sz="quarter" idx="4294967295"/>
          </p:nvPr>
        </p:nvSpPr>
        <p:spPr>
          <a:xfrm>
            <a:off x="840078" y="4174744"/>
            <a:ext cx="7472651" cy="473250"/>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b="1" dirty="0" smtClean="0"/>
              <a:t>Junior Secondary Money Management Teaching Resources</a:t>
            </a:r>
            <a:endParaRPr lang="en-US" altLang="zh-TW" b="1" dirty="0"/>
          </a:p>
        </p:txBody>
      </p:sp>
      <p:sp>
        <p:nvSpPr>
          <p:cNvPr id="9" name="Text Placeholder 1"/>
          <p:cNvSpPr>
            <a:spLocks noGrp="1"/>
          </p:cNvSpPr>
          <p:nvPr>
            <p:ph type="body" sz="quarter" idx="4294967295"/>
          </p:nvPr>
        </p:nvSpPr>
        <p:spPr>
          <a:xfrm>
            <a:off x="835464" y="4715071"/>
            <a:ext cx="7472651" cy="473250"/>
          </a:xfrm>
          <a:prstGeom prst="rect">
            <a:avLst/>
          </a:prstGeom>
        </p:spPr>
        <p:txBody>
          <a:bodyPr>
            <a:norm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sz="1600" dirty="0" smtClean="0"/>
              <a:t>© 2019 Investor and Financial Education Council</a:t>
            </a:r>
            <a:endParaRPr lang="en-US" altLang="zh-TW" sz="16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Shape 176"/>
          <p:cNvSpPr>
            <a:spLocks noGrp="1"/>
          </p:cNvSpPr>
          <p:nvPr>
            <p:ph type="body" idx="1"/>
          </p:nvPr>
        </p:nvSpPr>
        <p:spPr>
          <a:xfrm>
            <a:off x="730800" y="1350000"/>
            <a:ext cx="7679267" cy="4569357"/>
          </a:xfrm>
          <a:prstGeom prst="rect">
            <a:avLst/>
          </a:prstGeom>
        </p:spPr>
        <p:txBody>
          <a:bodyPr/>
          <a:lstStyle/>
          <a:p>
            <a:pPr marL="342000" indent="-342000" defTabSz="719965">
              <a:lnSpc>
                <a:spcPts val="2600"/>
              </a:lnSpc>
              <a:spcBef>
                <a:spcPts val="0"/>
              </a:spcBef>
              <a:spcAft>
                <a:spcPts val="600"/>
              </a:spcAft>
              <a:tabLst>
                <a:tab pos="355600" algn="l"/>
              </a:tabLst>
              <a:defRPr sz="2100">
                <a:solidFill>
                  <a:schemeClr val="accent1"/>
                </a:solidFill>
                <a:latin typeface="Calibri Light"/>
                <a:ea typeface="Calibri Light"/>
                <a:cs typeface="Calibri Light"/>
                <a:sym typeface="Calibri Light"/>
              </a:defRPr>
            </a:pPr>
            <a:r>
              <a:rPr dirty="0"/>
              <a:t>If the existing budget fails to meet the financial goals, we need </a:t>
            </a:r>
            <a:r>
              <a:rPr dirty="0" smtClean="0"/>
              <a:t>to</a:t>
            </a:r>
            <a:r>
              <a:rPr lang="en-US" dirty="0" smtClean="0"/>
              <a:t>     </a:t>
            </a:r>
            <a:r>
              <a:rPr dirty="0" smtClean="0"/>
              <a:t> </a:t>
            </a:r>
            <a:r>
              <a:rPr dirty="0"/>
              <a:t>make appropriate adjustments. </a:t>
            </a:r>
          </a:p>
          <a:p>
            <a:pPr marL="342000" indent="-342000" defTabSz="719965">
              <a:lnSpc>
                <a:spcPts val="2600"/>
              </a:lnSpc>
              <a:spcBef>
                <a:spcPts val="0"/>
              </a:spcBef>
              <a:spcAft>
                <a:spcPts val="600"/>
              </a:spcAft>
              <a:buFontTx/>
              <a:buAutoNum type="arabicPeriod"/>
              <a:tabLst>
                <a:tab pos="450850" algn="l"/>
              </a:tabLst>
              <a:defRPr sz="2100">
                <a:solidFill>
                  <a:schemeClr val="accent1"/>
                </a:solidFill>
                <a:latin typeface="Calibri Light"/>
                <a:ea typeface="Calibri Light"/>
                <a:cs typeface="Calibri Light"/>
                <a:sym typeface="Calibri Light"/>
              </a:defRPr>
            </a:pPr>
            <a:r>
              <a:rPr dirty="0" smtClean="0"/>
              <a:t>Cutting expenses</a:t>
            </a:r>
            <a:endParaRPr lang="en-US" dirty="0" smtClean="0"/>
          </a:p>
          <a:p>
            <a:pPr marL="723900" lvl="1" indent="-368300" defTabSz="719965">
              <a:lnSpc>
                <a:spcPts val="2600"/>
              </a:lnSpc>
              <a:spcBef>
                <a:spcPts val="0"/>
              </a:spcBef>
              <a:spcAft>
                <a:spcPts val="600"/>
              </a:spcAft>
              <a:buFont typeface="Arial" panose="020B0604020202020204" pitchFamily="34" charset="0"/>
              <a:buChar char="•"/>
              <a:defRPr sz="2100">
                <a:solidFill>
                  <a:schemeClr val="accent1"/>
                </a:solidFill>
                <a:latin typeface="Calibri Light"/>
                <a:ea typeface="Calibri Light"/>
                <a:cs typeface="Calibri Light"/>
                <a:sym typeface="Calibri Light"/>
              </a:defRPr>
            </a:pPr>
            <a:r>
              <a:rPr dirty="0" smtClean="0"/>
              <a:t>Cutting unnecessary expenses</a:t>
            </a:r>
            <a:endParaRPr lang="en-US" dirty="0" smtClean="0"/>
          </a:p>
          <a:p>
            <a:pPr marL="723900" lvl="3" indent="0" defTabSz="719965">
              <a:lnSpc>
                <a:spcPts val="2600"/>
              </a:lnSpc>
              <a:spcBef>
                <a:spcPts val="0"/>
              </a:spcBef>
              <a:spcAft>
                <a:spcPts val="600"/>
              </a:spcAft>
              <a:buNone/>
              <a:tabLst>
                <a:tab pos="723900" algn="l"/>
              </a:tabLst>
              <a:defRPr sz="2100">
                <a:solidFill>
                  <a:schemeClr val="accent1"/>
                </a:solidFill>
                <a:latin typeface="Calibri Light"/>
                <a:ea typeface="Calibri Light"/>
                <a:cs typeface="Calibri Light"/>
                <a:sym typeface="Calibri Light"/>
              </a:defRPr>
            </a:pPr>
            <a:r>
              <a:rPr dirty="0" smtClean="0">
                <a:solidFill>
                  <a:srgbClr val="00C1D5"/>
                </a:solidFill>
              </a:rPr>
              <a:t>Necessary </a:t>
            </a:r>
            <a:r>
              <a:rPr dirty="0">
                <a:solidFill>
                  <a:srgbClr val="00C1D5"/>
                </a:solidFill>
              </a:rPr>
              <a:t>expenses: unavoidable expenses, such as lunch </a:t>
            </a:r>
            <a:r>
              <a:rPr dirty="0" smtClean="0">
                <a:solidFill>
                  <a:srgbClr val="00C1D5"/>
                </a:solidFill>
              </a:rPr>
              <a:t>and</a:t>
            </a:r>
            <a:r>
              <a:rPr lang="en-US" dirty="0">
                <a:solidFill>
                  <a:srgbClr val="00C1D5"/>
                </a:solidFill>
              </a:rPr>
              <a:t> </a:t>
            </a:r>
            <a:r>
              <a:rPr dirty="0" smtClean="0">
                <a:solidFill>
                  <a:srgbClr val="00C1D5"/>
                </a:solidFill>
              </a:rPr>
              <a:t>transportation</a:t>
            </a:r>
            <a:endParaRPr lang="en-US" sz="2000" dirty="0">
              <a:solidFill>
                <a:srgbClr val="00C1D5"/>
              </a:solidFill>
            </a:endParaRPr>
          </a:p>
          <a:p>
            <a:pPr marL="723900" lvl="2"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dirty="0" smtClean="0">
                <a:solidFill>
                  <a:srgbClr val="00C1D5"/>
                </a:solidFill>
              </a:rPr>
              <a:t>Unnecessary </a:t>
            </a:r>
            <a:r>
              <a:rPr dirty="0">
                <a:solidFill>
                  <a:srgbClr val="00C1D5"/>
                </a:solidFill>
              </a:rPr>
              <a:t>expenses: expenses that can be avoided, such </a:t>
            </a:r>
            <a:r>
              <a:rPr dirty="0" smtClean="0">
                <a:solidFill>
                  <a:srgbClr val="00C1D5"/>
                </a:solidFill>
              </a:rPr>
              <a:t>as</a:t>
            </a:r>
            <a:r>
              <a:rPr lang="en-US" dirty="0">
                <a:solidFill>
                  <a:srgbClr val="00C1D5"/>
                </a:solidFill>
              </a:rPr>
              <a:t> </a:t>
            </a:r>
            <a:r>
              <a:rPr dirty="0" smtClean="0">
                <a:solidFill>
                  <a:srgbClr val="00C1D5"/>
                </a:solidFill>
              </a:rPr>
              <a:t>snacks, entertainment</a:t>
            </a:r>
            <a:endParaRPr lang="en-US" sz="2000" dirty="0" smtClean="0">
              <a:solidFill>
                <a:srgbClr val="00C1D5"/>
              </a:solidFill>
            </a:endParaRPr>
          </a:p>
          <a:p>
            <a:pPr marL="723900" lvl="1" indent="0" defTabSz="719965">
              <a:lnSpc>
                <a:spcPts val="2600"/>
              </a:lnSpc>
              <a:spcBef>
                <a:spcPts val="0"/>
              </a:spcBef>
              <a:spcAft>
                <a:spcPts val="600"/>
              </a:spcAft>
              <a:buNone/>
              <a:tabLst>
                <a:tab pos="982663" algn="l"/>
              </a:tabLst>
              <a:defRPr sz="2100">
                <a:solidFill>
                  <a:schemeClr val="accent1"/>
                </a:solidFill>
                <a:latin typeface="Calibri Light"/>
                <a:ea typeface="Calibri Light"/>
                <a:cs typeface="Calibri Light"/>
                <a:sym typeface="Calibri Light"/>
              </a:defRPr>
            </a:pPr>
            <a:r>
              <a:rPr dirty="0" smtClean="0"/>
              <a:t>Siu Ming: Should I reduce lunch expenses or entertainment</a:t>
            </a:r>
            <a:r>
              <a:rPr lang="en-US" dirty="0" smtClean="0"/>
              <a:t> </a:t>
            </a:r>
            <a:r>
              <a:rPr dirty="0" smtClean="0"/>
              <a:t>expenses? Or should I reduce donation?</a:t>
            </a:r>
            <a:endParaRPr dirty="0"/>
          </a:p>
        </p:txBody>
      </p:sp>
      <p:sp>
        <p:nvSpPr>
          <p:cNvPr id="177" name="Shape 177"/>
          <p:cNvSpPr>
            <a:spLocks noGrp="1"/>
          </p:cNvSpPr>
          <p:nvPr>
            <p:ph type="body" sz="quarter" idx="13"/>
          </p:nvPr>
        </p:nvSpPr>
        <p:spPr>
          <a:xfrm>
            <a:off x="732368" y="692154"/>
            <a:ext cx="7683866" cy="707281"/>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Adjusting the budget to achieve goals </a:t>
            </a:r>
          </a:p>
        </p:txBody>
      </p:sp>
      <p:sp>
        <p:nvSpPr>
          <p:cNvPr id="178" name="Shape 178"/>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6">
                                            <p:txEl>
                                              <p:pRg st="0" end="0"/>
                                            </p:txEl>
                                          </p:spTgt>
                                        </p:tgtEl>
                                        <p:attrNameLst>
                                          <p:attrName>style.visibility</p:attrName>
                                        </p:attrNameLst>
                                      </p:cBhvr>
                                      <p:to>
                                        <p:strVal val="visible"/>
                                      </p:to>
                                    </p:set>
                                    <p:animEffect transition="in" filter="fade">
                                      <p:cBhvr>
                                        <p:cTn id="7" dur="500"/>
                                        <p:tgtEl>
                                          <p:spTgt spid="17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6">
                                            <p:txEl>
                                              <p:pRg st="1" end="1"/>
                                            </p:txEl>
                                          </p:spTgt>
                                        </p:tgtEl>
                                        <p:attrNameLst>
                                          <p:attrName>style.visibility</p:attrName>
                                        </p:attrNameLst>
                                      </p:cBhvr>
                                      <p:to>
                                        <p:strVal val="visible"/>
                                      </p:to>
                                    </p:set>
                                    <p:animEffect transition="in" filter="fade">
                                      <p:cBhvr>
                                        <p:cTn id="12" dur="500"/>
                                        <p:tgtEl>
                                          <p:spTgt spid="17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6">
                                            <p:txEl>
                                              <p:pRg st="2" end="2"/>
                                            </p:txEl>
                                          </p:spTgt>
                                        </p:tgtEl>
                                        <p:attrNameLst>
                                          <p:attrName>style.visibility</p:attrName>
                                        </p:attrNameLst>
                                      </p:cBhvr>
                                      <p:to>
                                        <p:strVal val="visible"/>
                                      </p:to>
                                    </p:set>
                                    <p:animEffect transition="in" filter="fade">
                                      <p:cBhvr>
                                        <p:cTn id="17" dur="500"/>
                                        <p:tgtEl>
                                          <p:spTgt spid="17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6">
                                            <p:txEl>
                                              <p:pRg st="3" end="3"/>
                                            </p:txEl>
                                          </p:spTgt>
                                        </p:tgtEl>
                                        <p:attrNameLst>
                                          <p:attrName>style.visibility</p:attrName>
                                        </p:attrNameLst>
                                      </p:cBhvr>
                                      <p:to>
                                        <p:strVal val="visible"/>
                                      </p:to>
                                    </p:set>
                                    <p:animEffect transition="in" filter="fade">
                                      <p:cBhvr>
                                        <p:cTn id="22" dur="500"/>
                                        <p:tgtEl>
                                          <p:spTgt spid="17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6">
                                            <p:txEl>
                                              <p:pRg st="4" end="4"/>
                                            </p:txEl>
                                          </p:spTgt>
                                        </p:tgtEl>
                                        <p:attrNameLst>
                                          <p:attrName>style.visibility</p:attrName>
                                        </p:attrNameLst>
                                      </p:cBhvr>
                                      <p:to>
                                        <p:strVal val="visible"/>
                                      </p:to>
                                    </p:set>
                                    <p:animEffect transition="in" filter="fade">
                                      <p:cBhvr>
                                        <p:cTn id="27" dur="500"/>
                                        <p:tgtEl>
                                          <p:spTgt spid="17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76">
                                            <p:txEl>
                                              <p:pRg st="5" end="5"/>
                                            </p:txEl>
                                          </p:spTgt>
                                        </p:tgtEl>
                                        <p:attrNameLst>
                                          <p:attrName>style.visibility</p:attrName>
                                        </p:attrNameLst>
                                      </p:cBhvr>
                                      <p:to>
                                        <p:strVal val="visible"/>
                                      </p:to>
                                    </p:set>
                                    <p:animEffect transition="in" filter="fade">
                                      <p:cBhvr>
                                        <p:cTn id="32" dur="500"/>
                                        <p:tgtEl>
                                          <p:spTgt spid="17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a:spLocks noGrp="1"/>
          </p:cNvSpPr>
          <p:nvPr>
            <p:ph type="body" idx="1"/>
          </p:nvPr>
        </p:nvSpPr>
        <p:spPr>
          <a:xfrm>
            <a:off x="732367" y="1350000"/>
            <a:ext cx="7679267" cy="3613500"/>
          </a:xfrm>
          <a:prstGeom prst="rect">
            <a:avLst/>
          </a:prstGeom>
        </p:spPr>
        <p:txBody>
          <a:bodyPr/>
          <a:lstStyle/>
          <a:p>
            <a:pPr marL="342000" indent="-342000" defTabSz="719965">
              <a:lnSpc>
                <a:spcPts val="2600"/>
              </a:lnSpc>
              <a:spcBef>
                <a:spcPts val="0"/>
              </a:spcBef>
              <a:spcAft>
                <a:spcPts val="600"/>
              </a:spcAft>
              <a:buFontTx/>
              <a:buAutoNum type="arabicPeriod" startAt="2"/>
              <a:tabLst>
                <a:tab pos="450850" algn="l"/>
              </a:tabLst>
              <a:defRPr sz="2100">
                <a:solidFill>
                  <a:schemeClr val="accent1"/>
                </a:solidFill>
                <a:latin typeface="Calibri Light"/>
                <a:ea typeface="Calibri Light"/>
                <a:cs typeface="Calibri Light"/>
                <a:sym typeface="Calibri Light"/>
              </a:defRPr>
            </a:pPr>
            <a:r>
              <a:rPr dirty="0"/>
              <a:t>Changing to achieve easier </a:t>
            </a:r>
            <a:r>
              <a:rPr dirty="0" smtClean="0"/>
              <a:t>goals</a:t>
            </a:r>
            <a:endParaRPr lang="en-US" dirty="0" smtClean="0"/>
          </a:p>
          <a:p>
            <a:pPr marL="342000" indent="0" defTabSz="719965">
              <a:lnSpc>
                <a:spcPts val="2600"/>
              </a:lnSpc>
              <a:spcBef>
                <a:spcPts val="0"/>
              </a:spcBef>
              <a:spcAft>
                <a:spcPts val="600"/>
              </a:spcAft>
              <a:buNone/>
              <a:tabLst>
                <a:tab pos="355600" algn="l"/>
              </a:tabLst>
              <a:defRPr sz="2100">
                <a:solidFill>
                  <a:schemeClr val="accent1"/>
                </a:solidFill>
                <a:latin typeface="Calibri Light"/>
                <a:ea typeface="Calibri Light"/>
                <a:cs typeface="Calibri Light"/>
                <a:sym typeface="Calibri Light"/>
              </a:defRPr>
            </a:pPr>
            <a:r>
              <a:rPr dirty="0" smtClean="0"/>
              <a:t>Siu </a:t>
            </a:r>
            <a:r>
              <a:rPr dirty="0"/>
              <a:t>Ming: Should I lower my target, such as going to Ocean Park which is cheaper?</a:t>
            </a:r>
          </a:p>
          <a:p>
            <a:pPr marL="342000" indent="-342000" defTabSz="719965">
              <a:lnSpc>
                <a:spcPts val="2600"/>
              </a:lnSpc>
              <a:spcBef>
                <a:spcPts val="0"/>
              </a:spcBef>
              <a:spcAft>
                <a:spcPts val="600"/>
              </a:spcAft>
              <a:buFont typeface="+mj-lt"/>
              <a:buAutoNum type="arabicPeriod" startAt="3"/>
              <a:tabLst>
                <a:tab pos="355600" algn="l"/>
              </a:tabLst>
              <a:defRPr sz="2100">
                <a:solidFill>
                  <a:schemeClr val="accent1"/>
                </a:solidFill>
                <a:latin typeface="Calibri Light"/>
                <a:ea typeface="Calibri Light"/>
                <a:cs typeface="Calibri Light"/>
                <a:sym typeface="Calibri Light"/>
              </a:defRPr>
            </a:pPr>
            <a:r>
              <a:rPr dirty="0"/>
              <a:t>Increasing </a:t>
            </a:r>
            <a:r>
              <a:rPr dirty="0" smtClean="0"/>
              <a:t>incom</a:t>
            </a:r>
            <a:r>
              <a:rPr lang="en-US" dirty="0" smtClean="0"/>
              <a:t>e</a:t>
            </a:r>
          </a:p>
          <a:p>
            <a:pPr marL="342000" indent="0" defTabSz="719965">
              <a:lnSpc>
                <a:spcPts val="2600"/>
              </a:lnSpc>
              <a:spcBef>
                <a:spcPts val="0"/>
              </a:spcBef>
              <a:spcAft>
                <a:spcPts val="600"/>
              </a:spcAft>
              <a:buNone/>
              <a:tabLst>
                <a:tab pos="355600" algn="l"/>
              </a:tabLst>
              <a:defRPr sz="2100">
                <a:solidFill>
                  <a:schemeClr val="accent1"/>
                </a:solidFill>
                <a:latin typeface="Calibri Light"/>
                <a:ea typeface="Calibri Light"/>
                <a:cs typeface="Calibri Light"/>
                <a:sym typeface="Calibri Light"/>
              </a:defRPr>
            </a:pPr>
            <a:r>
              <a:rPr dirty="0" smtClean="0"/>
              <a:t>Siu </a:t>
            </a:r>
            <a:r>
              <a:rPr dirty="0"/>
              <a:t>Ming: Should I ask my family to increase the amount of pocket money?</a:t>
            </a:r>
          </a:p>
        </p:txBody>
      </p:sp>
      <p:sp>
        <p:nvSpPr>
          <p:cNvPr id="181" name="Shape 181"/>
          <p:cNvSpPr>
            <a:spLocks noGrp="1"/>
          </p:cNvSpPr>
          <p:nvPr>
            <p:ph type="body" sz="quarter" idx="13"/>
          </p:nvPr>
        </p:nvSpPr>
        <p:spPr>
          <a:xfrm>
            <a:off x="732368" y="692154"/>
            <a:ext cx="7683866" cy="558856"/>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Adjusting the budget to achieve goals </a:t>
            </a:r>
          </a:p>
        </p:txBody>
      </p:sp>
      <p:sp>
        <p:nvSpPr>
          <p:cNvPr id="182" name="Shape 182"/>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pic>
        <p:nvPicPr>
          <p:cNvPr id="183" name="image12.png"/>
          <p:cNvPicPr>
            <a:picLocks noChangeAspect="1"/>
          </p:cNvPicPr>
          <p:nvPr/>
        </p:nvPicPr>
        <p:blipFill>
          <a:blip r:embed="rId2">
            <a:extLst/>
          </a:blip>
          <a:stretch>
            <a:fillRect/>
          </a:stretch>
        </p:blipFill>
        <p:spPr>
          <a:xfrm>
            <a:off x="1814839" y="3022462"/>
            <a:ext cx="5203515" cy="3678926"/>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0">
                                            <p:txEl>
                                              <p:pRg st="0" end="0"/>
                                            </p:txEl>
                                          </p:spTgt>
                                        </p:tgtEl>
                                        <p:attrNameLst>
                                          <p:attrName>style.visibility</p:attrName>
                                        </p:attrNameLst>
                                      </p:cBhvr>
                                      <p:to>
                                        <p:strVal val="visible"/>
                                      </p:to>
                                    </p:set>
                                    <p:animEffect transition="in" filter="fade">
                                      <p:cBhvr>
                                        <p:cTn id="7" dur="500"/>
                                        <p:tgtEl>
                                          <p:spTgt spid="1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0">
                                            <p:txEl>
                                              <p:pRg st="1" end="1"/>
                                            </p:txEl>
                                          </p:spTgt>
                                        </p:tgtEl>
                                        <p:attrNameLst>
                                          <p:attrName>style.visibility</p:attrName>
                                        </p:attrNameLst>
                                      </p:cBhvr>
                                      <p:to>
                                        <p:strVal val="visible"/>
                                      </p:to>
                                    </p:set>
                                    <p:animEffect transition="in" filter="fade">
                                      <p:cBhvr>
                                        <p:cTn id="12" dur="500"/>
                                        <p:tgtEl>
                                          <p:spTgt spid="18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0">
                                            <p:txEl>
                                              <p:pRg st="2" end="2"/>
                                            </p:txEl>
                                          </p:spTgt>
                                        </p:tgtEl>
                                        <p:attrNameLst>
                                          <p:attrName>style.visibility</p:attrName>
                                        </p:attrNameLst>
                                      </p:cBhvr>
                                      <p:to>
                                        <p:strVal val="visible"/>
                                      </p:to>
                                    </p:set>
                                    <p:animEffect transition="in" filter="fade">
                                      <p:cBhvr>
                                        <p:cTn id="17" dur="500"/>
                                        <p:tgtEl>
                                          <p:spTgt spid="18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0">
                                            <p:txEl>
                                              <p:pRg st="3" end="3"/>
                                            </p:txEl>
                                          </p:spTgt>
                                        </p:tgtEl>
                                        <p:attrNameLst>
                                          <p:attrName>style.visibility</p:attrName>
                                        </p:attrNameLst>
                                      </p:cBhvr>
                                      <p:to>
                                        <p:strVal val="visible"/>
                                      </p:to>
                                    </p:set>
                                    <p:animEffect transition="in" filter="fade">
                                      <p:cBhvr>
                                        <p:cTn id="22" dur="500"/>
                                        <p:tgtEl>
                                          <p:spTgt spid="18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3"/>
                                        </p:tgtEl>
                                        <p:attrNameLst>
                                          <p:attrName>style.visibility</p:attrName>
                                        </p:attrNameLst>
                                      </p:cBhvr>
                                      <p:to>
                                        <p:strVal val="visible"/>
                                      </p:to>
                                    </p:set>
                                    <p:animEffect transition="in" filter="fade">
                                      <p:cBhvr>
                                        <p:cTn id="27" dur="500"/>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Shape 185"/>
          <p:cNvSpPr>
            <a:spLocks noGrp="1"/>
          </p:cNvSpPr>
          <p:nvPr>
            <p:ph type="body" idx="1"/>
          </p:nvPr>
        </p:nvSpPr>
        <p:spPr>
          <a:xfrm>
            <a:off x="732368" y="692154"/>
            <a:ext cx="7683866" cy="1392766"/>
          </a:xfrm>
          <a:prstGeom prst="rect">
            <a:avLst/>
          </a:prstGeom>
        </p:spPr>
        <p:txBody>
          <a:bodyPr/>
          <a:lstStyle>
            <a:lvl1pPr marL="0" indent="0">
              <a:lnSpc>
                <a:spcPts val="3400"/>
              </a:lnSpc>
              <a:buSzTx/>
              <a:buNone/>
              <a:defRPr sz="3300"/>
            </a:lvl1pPr>
          </a:lstStyle>
          <a:p>
            <a:r>
              <a:rPr b="1" dirty="0"/>
              <a:t>Activity 1: Lee Siu Ming’s adjusted budget</a:t>
            </a:r>
          </a:p>
        </p:txBody>
      </p:sp>
      <p:sp>
        <p:nvSpPr>
          <p:cNvPr id="186" name="Shape 186"/>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12</a:t>
            </a:fld>
            <a:endParaRPr/>
          </a:p>
        </p:txBody>
      </p:sp>
      <p:graphicFrame>
        <p:nvGraphicFramePr>
          <p:cNvPr id="187" name="Table 187"/>
          <p:cNvGraphicFramePr/>
          <p:nvPr>
            <p:extLst>
              <p:ext uri="{D42A27DB-BD31-4B8C-83A1-F6EECF244321}">
                <p14:modId xmlns:p14="http://schemas.microsoft.com/office/powerpoint/2010/main" val="736095278"/>
              </p:ext>
            </p:extLst>
          </p:nvPr>
        </p:nvGraphicFramePr>
        <p:xfrm>
          <a:off x="757857" y="1338262"/>
          <a:ext cx="4740191" cy="4609374"/>
        </p:xfrm>
        <a:graphic>
          <a:graphicData uri="http://schemas.openxmlformats.org/drawingml/2006/table">
            <a:tbl>
              <a:tblPr>
                <a:tableStyleId>{4C3C2611-4C71-4FC5-86AE-919BDF0F9419}</a:tableStyleId>
              </a:tblPr>
              <a:tblGrid>
                <a:gridCol w="1842468"/>
                <a:gridCol w="1409700"/>
                <a:gridCol w="1488023"/>
              </a:tblGrid>
              <a:tr h="330200">
                <a:tc gridSpan="3">
                  <a:txBody>
                    <a:bodyPr/>
                    <a:lstStyle/>
                    <a:p>
                      <a:pPr algn="ctr" defTabSz="914400">
                        <a:defRPr sz="1800">
                          <a:solidFill>
                            <a:srgbClr val="000000"/>
                          </a:solidFill>
                        </a:defRPr>
                      </a:pPr>
                      <a:r>
                        <a:rPr sz="2100" dirty="0">
                          <a:solidFill>
                            <a:srgbClr val="FFFFFF"/>
                          </a:solidFill>
                          <a:latin typeface="+mj-lt"/>
                          <a:ea typeface="Calibri Light"/>
                          <a:cs typeface="Calibri Light"/>
                          <a:sym typeface="Calibri Light"/>
                        </a:rPr>
                        <a:t>Personal budget (weekly</a:t>
                      </a:r>
                      <a:r>
                        <a:rPr sz="2100" dirty="0" smtClean="0">
                          <a:solidFill>
                            <a:srgbClr val="FFFFFF"/>
                          </a:solidFill>
                          <a:latin typeface="+mj-lt"/>
                          <a:ea typeface="Calibri Light"/>
                          <a:cs typeface="Calibri Light"/>
                          <a:sym typeface="Calibri Light"/>
                        </a:rPr>
                        <a:t>)</a:t>
                      </a:r>
                      <a:endParaRPr sz="2100" dirty="0">
                        <a:solidFill>
                          <a:srgbClr val="FFFFFF"/>
                        </a:solidFill>
                        <a:latin typeface="+mj-lt"/>
                        <a:ea typeface="Calibri Light"/>
                        <a:cs typeface="Calibri Light"/>
                        <a:sym typeface="Calibri Light"/>
                      </a:endParaRPr>
                    </a:p>
                  </a:txBody>
                  <a:tcPr marL="0" marR="0" marT="0" marB="0" anchor="ctr" horzOverflow="overflow">
                    <a:lnL w="12700">
                      <a:solidFill>
                        <a:srgbClr val="2D2350"/>
                      </a:solidFill>
                    </a:lnL>
                    <a:lnR w="12700">
                      <a:solidFill>
                        <a:srgbClr val="2D2350"/>
                      </a:solidFill>
                    </a:lnR>
                    <a:lnT w="12700">
                      <a:solidFill>
                        <a:srgbClr val="2D2350"/>
                      </a:solidFill>
                    </a:lnT>
                    <a:lnB w="12700">
                      <a:solidFill>
                        <a:srgbClr val="2D2350"/>
                      </a:solidFill>
                    </a:lnB>
                    <a:solidFill>
                      <a:srgbClr val="2D2350"/>
                    </a:solidFill>
                  </a:tcPr>
                </a:tc>
                <a:tc hMerge="1">
                  <a:txBody>
                    <a:bodyPr/>
                    <a:lstStyle/>
                    <a:p>
                      <a:endParaRPr lang="zh-HK"/>
                    </a:p>
                  </a:txBody>
                  <a:tcPr/>
                </a:tc>
                <a:tc hMerge="1">
                  <a:txBody>
                    <a:bodyPr/>
                    <a:lstStyle/>
                    <a:p>
                      <a:endParaRPr lang="zh-HK"/>
                    </a:p>
                  </a:txBody>
                  <a:tcPr/>
                </a:tc>
              </a:tr>
              <a:tr h="328934">
                <a:tc>
                  <a:txBody>
                    <a:bodyPr/>
                    <a:lstStyle/>
                    <a:p>
                      <a:pPr algn="l" defTabSz="914400">
                        <a:defRPr sz="1800">
                          <a:solidFill>
                            <a:srgbClr val="000000"/>
                          </a:solidFill>
                        </a:defRPr>
                      </a:pPr>
                      <a:r>
                        <a:rPr sz="1600" b="1" dirty="0">
                          <a:solidFill>
                            <a:srgbClr val="171616"/>
                          </a:solidFill>
                          <a:latin typeface="+mj-lt"/>
                          <a:ea typeface="Arial"/>
                          <a:cs typeface="Arial"/>
                          <a:sym typeface="Arial"/>
                        </a:rPr>
                        <a:t> </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a:solidFill>
                            <a:srgbClr val="171616"/>
                          </a:solidFill>
                          <a:latin typeface="+mj-lt"/>
                          <a:ea typeface="Microsoft JhengHei"/>
                          <a:cs typeface="Microsoft JhengHei"/>
                          <a:sym typeface="Microsoft JhengHei"/>
                        </a:rPr>
                        <a:t>Amount ($)</a:t>
                      </a:r>
                    </a:p>
                  </a:txBody>
                  <a:tcPr marL="0" marR="0" marT="0" marB="0" anchor="ctr" horzOverflow="overflow">
                    <a:lnL w="12700">
                      <a:miter lim="400000"/>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a:solidFill>
                            <a:srgbClr val="171616"/>
                          </a:solidFill>
                          <a:latin typeface="+mj-lt"/>
                          <a:ea typeface="Microsoft JhengHei"/>
                          <a:cs typeface="Microsoft JhengHei"/>
                          <a:sym typeface="Microsoft JhengHei"/>
                        </a:rPr>
                        <a:t>Total ($)</a:t>
                      </a: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solidFill>
                      <a:srgbClr val="E8E8E9"/>
                    </a:solidFill>
                  </a:tcPr>
                </a:tc>
              </a:tr>
              <a:tr h="328934">
                <a:tc>
                  <a:txBody>
                    <a:bodyPr/>
                    <a:lstStyle/>
                    <a:p>
                      <a:pPr marL="72000" algn="l" defTabSz="914400">
                        <a:defRPr sz="1800">
                          <a:solidFill>
                            <a:srgbClr val="000000"/>
                          </a:solidFill>
                        </a:defRPr>
                      </a:pPr>
                      <a:r>
                        <a:rPr sz="1600" b="1" dirty="0">
                          <a:solidFill>
                            <a:srgbClr val="171616"/>
                          </a:solidFill>
                          <a:latin typeface="+mj-lt"/>
                          <a:ea typeface="Microsoft JhengHei"/>
                          <a:cs typeface="Microsoft JhengHei"/>
                          <a:sym typeface="Microsoft JhengHei"/>
                        </a:rPr>
                        <a:t>Pocket money</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a:solidFill>
                            <a:srgbClr val="171616"/>
                          </a:solidFill>
                          <a:latin typeface="+mj-lt"/>
                          <a:ea typeface="Arial"/>
                          <a:cs typeface="Arial"/>
                          <a:sym typeface="Arial"/>
                        </a:rPr>
                        <a:t> </a:t>
                      </a:r>
                    </a:p>
                  </a:txBody>
                  <a:tcPr marL="0" marR="0" marT="0" marB="0" anchor="ctr" horzOverflow="overflow">
                    <a:lnL w="12700">
                      <a:miter lim="400000"/>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a:solidFill>
                            <a:srgbClr val="171616"/>
                          </a:solidFill>
                          <a:latin typeface="+mj-lt"/>
                          <a:ea typeface="Arial"/>
                          <a:cs typeface="Arial"/>
                          <a:sym typeface="Arial"/>
                        </a:rPr>
                        <a:t>400</a:t>
                      </a: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tcPr>
                </a:tc>
              </a:tr>
              <a:tr h="330450">
                <a:tc>
                  <a:txBody>
                    <a:bodyPr/>
                    <a:lstStyle/>
                    <a:p>
                      <a:pPr marL="72000" algn="l" defTabSz="914400">
                        <a:defRPr sz="1600" b="1">
                          <a:solidFill>
                            <a:srgbClr val="171616"/>
                          </a:solidFill>
                          <a:latin typeface="+mn-lt"/>
                          <a:ea typeface="+mn-ea"/>
                          <a:cs typeface="+mn-cs"/>
                        </a:defRPr>
                      </a:pPr>
                      <a:endParaRPr dirty="0">
                        <a:latin typeface="+mj-lt"/>
                      </a:endParaRP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a:solidFill>
                            <a:srgbClr val="171616"/>
                          </a:solidFill>
                          <a:latin typeface="+mj-lt"/>
                          <a:ea typeface="Arial"/>
                          <a:cs typeface="Arial"/>
                          <a:sym typeface="Arial"/>
                        </a:rPr>
                        <a:t> </a:t>
                      </a:r>
                    </a:p>
                  </a:txBody>
                  <a:tcPr marL="0" marR="0" marT="0" marB="0" anchor="ctr" horzOverflow="overflow">
                    <a:lnL w="12700">
                      <a:miter lim="400000"/>
                    </a:lnL>
                    <a:lnR w="12700">
                      <a:miter lim="400000"/>
                    </a:lnR>
                    <a:lnT w="12700">
                      <a:solidFill>
                        <a:srgbClr val="2D2350"/>
                      </a:solidFill>
                    </a:lnT>
                    <a:lnB w="12700">
                      <a:solidFill>
                        <a:srgbClr val="2D2350"/>
                      </a:solidFill>
                    </a:lnB>
                    <a:solidFill>
                      <a:srgbClr val="E8E8E9"/>
                    </a:solidFill>
                  </a:tcPr>
                </a:tc>
                <a:tc>
                  <a:txBody>
                    <a:bodyPr/>
                    <a:lstStyle/>
                    <a:p>
                      <a:pPr algn="ctr" defTabSz="914400">
                        <a:defRPr sz="1600">
                          <a:solidFill>
                            <a:srgbClr val="171616"/>
                          </a:solidFill>
                          <a:latin typeface="+mn-lt"/>
                          <a:ea typeface="+mn-ea"/>
                          <a:cs typeface="+mn-cs"/>
                        </a:defRPr>
                      </a:pPr>
                      <a:endParaRPr dirty="0">
                        <a:latin typeface="+mj-lt"/>
                      </a:endParaRP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solidFill>
                      <a:srgbClr val="E8E8E9"/>
                    </a:solidFill>
                  </a:tcPr>
                </a:tc>
              </a:tr>
              <a:tr h="328934">
                <a:tc>
                  <a:txBody>
                    <a:bodyPr/>
                    <a:lstStyle/>
                    <a:p>
                      <a:pPr marL="72000" algn="l" defTabSz="914400">
                        <a:defRPr sz="1800">
                          <a:solidFill>
                            <a:srgbClr val="000000"/>
                          </a:solidFill>
                        </a:defRPr>
                      </a:pPr>
                      <a:r>
                        <a:rPr sz="1600" b="1" dirty="0">
                          <a:solidFill>
                            <a:srgbClr val="171616"/>
                          </a:solidFill>
                          <a:latin typeface="+mj-lt"/>
                          <a:ea typeface="Microsoft JhengHei"/>
                          <a:cs typeface="Microsoft JhengHei"/>
                          <a:sym typeface="Microsoft JhengHei"/>
                        </a:rPr>
                        <a:t>Total income</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a:solidFill>
                            <a:srgbClr val="171616"/>
                          </a:solidFill>
                          <a:latin typeface="+mj-lt"/>
                          <a:ea typeface="Arial"/>
                          <a:cs typeface="Arial"/>
                          <a:sym typeface="Arial"/>
                        </a:rPr>
                        <a:t> </a:t>
                      </a:r>
                    </a:p>
                  </a:txBody>
                  <a:tcPr marL="0" marR="0" marT="0" marB="0" anchor="ctr" horzOverflow="overflow">
                    <a:lnL w="12700">
                      <a:miter lim="400000"/>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a:solidFill>
                            <a:srgbClr val="171616"/>
                          </a:solidFill>
                          <a:latin typeface="+mj-lt"/>
                          <a:ea typeface="Arial"/>
                          <a:cs typeface="Arial"/>
                          <a:sym typeface="Arial"/>
                        </a:rPr>
                        <a:t>400</a:t>
                      </a: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tcPr>
                </a:tc>
              </a:tr>
              <a:tr h="328934">
                <a:tc>
                  <a:txBody>
                    <a:bodyPr/>
                    <a:lstStyle/>
                    <a:p>
                      <a:pPr marL="72000" algn="l" defTabSz="914400">
                        <a:defRPr sz="1800">
                          <a:solidFill>
                            <a:srgbClr val="000000"/>
                          </a:solidFill>
                        </a:defRPr>
                      </a:pPr>
                      <a:r>
                        <a:rPr sz="1600" b="1" dirty="0">
                          <a:solidFill>
                            <a:srgbClr val="171616"/>
                          </a:solidFill>
                          <a:latin typeface="+mj-lt"/>
                          <a:ea typeface="Microsoft JhengHei"/>
                          <a:cs typeface="Microsoft JhengHei"/>
                          <a:sym typeface="Microsoft JhengHei"/>
                        </a:rPr>
                        <a:t>Savings</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a:solidFill>
                            <a:srgbClr val="171616"/>
                          </a:solidFill>
                          <a:latin typeface="+mj-lt"/>
                          <a:ea typeface="Arial"/>
                          <a:cs typeface="Arial"/>
                          <a:sym typeface="Arial"/>
                        </a:rPr>
                        <a:t>100</a:t>
                      </a:r>
                    </a:p>
                  </a:txBody>
                  <a:tcPr marL="0" marR="0" marT="0" marB="0" anchor="ctr" horzOverflow="overflow">
                    <a:lnL w="12700">
                      <a:miter lim="400000"/>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a:solidFill>
                            <a:srgbClr val="171616"/>
                          </a:solidFill>
                          <a:latin typeface="+mj-lt"/>
                          <a:ea typeface="Arial"/>
                          <a:cs typeface="Arial"/>
                          <a:sym typeface="Arial"/>
                        </a:rPr>
                        <a:t> </a:t>
                      </a: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solidFill>
                      <a:srgbClr val="E8E8E9"/>
                    </a:solidFill>
                  </a:tcPr>
                </a:tc>
              </a:tr>
              <a:tr h="328934">
                <a:tc>
                  <a:txBody>
                    <a:bodyPr/>
                    <a:lstStyle/>
                    <a:p>
                      <a:pPr marL="72000" algn="l" defTabSz="914400">
                        <a:defRPr sz="1800">
                          <a:solidFill>
                            <a:srgbClr val="000000"/>
                          </a:solidFill>
                        </a:defRPr>
                      </a:pPr>
                      <a:r>
                        <a:rPr sz="1600" b="1" dirty="0">
                          <a:solidFill>
                            <a:srgbClr val="171616"/>
                          </a:solidFill>
                          <a:latin typeface="+mj-lt"/>
                          <a:ea typeface="Microsoft JhengHei"/>
                          <a:cs typeface="Microsoft JhengHei"/>
                          <a:sym typeface="Microsoft JhengHei"/>
                        </a:rPr>
                        <a:t>Expenses</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a:solidFill>
                            <a:srgbClr val="171616"/>
                          </a:solidFill>
                          <a:latin typeface="+mj-lt"/>
                          <a:ea typeface="Arial"/>
                          <a:cs typeface="Arial"/>
                          <a:sym typeface="Arial"/>
                        </a:rPr>
                        <a:t> </a:t>
                      </a:r>
                    </a:p>
                  </a:txBody>
                  <a:tcPr marL="0" marR="0" marT="0" marB="0" anchor="ctr" horzOverflow="overflow">
                    <a:lnL w="12700">
                      <a:miter lim="400000"/>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a:solidFill>
                            <a:srgbClr val="171616"/>
                          </a:solidFill>
                          <a:latin typeface="+mj-lt"/>
                          <a:ea typeface="Arial"/>
                          <a:cs typeface="Arial"/>
                          <a:sym typeface="Arial"/>
                        </a:rPr>
                        <a:t> </a:t>
                      </a: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tcPr>
                </a:tc>
              </a:tr>
              <a:tr h="328934">
                <a:tc>
                  <a:txBody>
                    <a:bodyPr/>
                    <a:lstStyle/>
                    <a:p>
                      <a:pPr indent="358775" algn="l" defTabSz="914400">
                        <a:defRPr sz="1800">
                          <a:solidFill>
                            <a:srgbClr val="000000"/>
                          </a:solidFill>
                        </a:defRPr>
                      </a:pPr>
                      <a:r>
                        <a:rPr sz="1600" b="1" dirty="0">
                          <a:solidFill>
                            <a:srgbClr val="171616"/>
                          </a:solidFill>
                          <a:latin typeface="+mj-lt"/>
                          <a:ea typeface="Microsoft JhengHei"/>
                          <a:cs typeface="Microsoft JhengHei"/>
                          <a:sym typeface="Microsoft JhengHei"/>
                        </a:rPr>
                        <a:t>Transportation</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a:solidFill>
                            <a:srgbClr val="171616"/>
                          </a:solidFill>
                          <a:latin typeface="+mj-lt"/>
                          <a:ea typeface="Arial"/>
                          <a:cs typeface="Arial"/>
                          <a:sym typeface="Arial"/>
                        </a:rPr>
                        <a:t>50</a:t>
                      </a:r>
                    </a:p>
                  </a:txBody>
                  <a:tcPr marL="0" marR="0" marT="0" marB="0" anchor="ctr" horzOverflow="overflow">
                    <a:lnL w="12700">
                      <a:miter lim="400000"/>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dirty="0">
                          <a:solidFill>
                            <a:srgbClr val="171616"/>
                          </a:solidFill>
                          <a:latin typeface="+mj-lt"/>
                          <a:ea typeface="Arial"/>
                          <a:cs typeface="Arial"/>
                          <a:sym typeface="Arial"/>
                        </a:rPr>
                        <a:t> </a:t>
                      </a: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solidFill>
                      <a:srgbClr val="E8E8E9"/>
                    </a:solidFill>
                  </a:tcPr>
                </a:tc>
              </a:tr>
              <a:tr h="328934">
                <a:tc>
                  <a:txBody>
                    <a:bodyPr/>
                    <a:lstStyle/>
                    <a:p>
                      <a:pPr indent="358775" algn="l" defTabSz="914400">
                        <a:defRPr sz="1800">
                          <a:solidFill>
                            <a:srgbClr val="000000"/>
                          </a:solidFill>
                        </a:defRPr>
                      </a:pPr>
                      <a:r>
                        <a:rPr sz="1600" b="1" dirty="0">
                          <a:solidFill>
                            <a:srgbClr val="171616"/>
                          </a:solidFill>
                          <a:latin typeface="+mj-lt"/>
                          <a:ea typeface="Microsoft JhengHei"/>
                          <a:cs typeface="Microsoft JhengHei"/>
                          <a:sym typeface="Microsoft JhengHei"/>
                        </a:rPr>
                        <a:t>Lunch</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dirty="0">
                          <a:solidFill>
                            <a:srgbClr val="171616"/>
                          </a:solidFill>
                          <a:latin typeface="+mj-lt"/>
                          <a:ea typeface="Arial"/>
                          <a:cs typeface="Arial"/>
                          <a:sym typeface="Arial"/>
                        </a:rPr>
                        <a:t>125</a:t>
                      </a:r>
                    </a:p>
                  </a:txBody>
                  <a:tcPr marL="0" marR="0" marT="0" marB="0" anchor="ctr" horzOverflow="overflow">
                    <a:lnL w="12700">
                      <a:miter lim="400000"/>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a:solidFill>
                            <a:srgbClr val="171616"/>
                          </a:solidFill>
                          <a:latin typeface="+mj-lt"/>
                          <a:ea typeface="Arial"/>
                          <a:cs typeface="Arial"/>
                          <a:sym typeface="Arial"/>
                        </a:rPr>
                        <a:t> </a:t>
                      </a: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tcPr>
                </a:tc>
              </a:tr>
              <a:tr h="328934">
                <a:tc>
                  <a:txBody>
                    <a:bodyPr/>
                    <a:lstStyle/>
                    <a:p>
                      <a:pPr indent="358775" algn="l" defTabSz="914400">
                        <a:defRPr sz="1800">
                          <a:solidFill>
                            <a:srgbClr val="000000"/>
                          </a:solidFill>
                        </a:defRPr>
                      </a:pPr>
                      <a:r>
                        <a:rPr sz="1600" b="1" dirty="0">
                          <a:solidFill>
                            <a:srgbClr val="171616"/>
                          </a:solidFill>
                          <a:latin typeface="+mj-lt"/>
                          <a:ea typeface="Microsoft JhengHei"/>
                          <a:cs typeface="Microsoft JhengHei"/>
                          <a:sym typeface="Microsoft JhengHei"/>
                        </a:rPr>
                        <a:t>Snacks</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a:solidFill>
                            <a:srgbClr val="171616"/>
                          </a:solidFill>
                          <a:latin typeface="+mj-lt"/>
                          <a:ea typeface="Arial"/>
                          <a:cs typeface="Arial"/>
                          <a:sym typeface="Arial"/>
                        </a:rPr>
                        <a:t>5</a:t>
                      </a:r>
                    </a:p>
                  </a:txBody>
                  <a:tcPr marL="0" marR="0" marT="0" marB="0" anchor="ctr" horzOverflow="overflow">
                    <a:lnL w="12700">
                      <a:miter lim="400000"/>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a:solidFill>
                            <a:srgbClr val="171616"/>
                          </a:solidFill>
                          <a:latin typeface="+mj-lt"/>
                          <a:ea typeface="Arial"/>
                          <a:cs typeface="Arial"/>
                          <a:sym typeface="Arial"/>
                        </a:rPr>
                        <a:t> </a:t>
                      </a: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solidFill>
                      <a:srgbClr val="E8E8E9"/>
                    </a:solidFill>
                  </a:tcPr>
                </a:tc>
              </a:tr>
              <a:tr h="330450">
                <a:tc>
                  <a:txBody>
                    <a:bodyPr/>
                    <a:lstStyle/>
                    <a:p>
                      <a:pPr indent="358775" algn="l" defTabSz="914400">
                        <a:defRPr sz="1800">
                          <a:solidFill>
                            <a:srgbClr val="000000"/>
                          </a:solidFill>
                        </a:defRPr>
                      </a:pPr>
                      <a:r>
                        <a:rPr sz="1600" b="1" dirty="0">
                          <a:solidFill>
                            <a:srgbClr val="171616"/>
                          </a:solidFill>
                          <a:latin typeface="+mj-lt"/>
                          <a:ea typeface="Microsoft JhengHei"/>
                          <a:cs typeface="Microsoft JhengHei"/>
                          <a:sym typeface="Microsoft JhengHei"/>
                        </a:rPr>
                        <a:t>Phone bill</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a:solidFill>
                            <a:srgbClr val="171616"/>
                          </a:solidFill>
                          <a:latin typeface="+mj-lt"/>
                          <a:ea typeface="Arial"/>
                          <a:cs typeface="Arial"/>
                          <a:sym typeface="Arial"/>
                        </a:rPr>
                        <a:t>20</a:t>
                      </a:r>
                    </a:p>
                  </a:txBody>
                  <a:tcPr marL="0" marR="0" marT="0" marB="0" anchor="ctr" horzOverflow="overflow">
                    <a:lnL w="12700">
                      <a:miter lim="400000"/>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a:solidFill>
                            <a:srgbClr val="171616"/>
                          </a:solidFill>
                          <a:latin typeface="+mj-lt"/>
                          <a:ea typeface="Arial"/>
                          <a:cs typeface="Arial"/>
                          <a:sym typeface="Arial"/>
                        </a:rPr>
                        <a:t> </a:t>
                      </a: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tcPr>
                </a:tc>
              </a:tr>
              <a:tr h="328934">
                <a:tc>
                  <a:txBody>
                    <a:bodyPr/>
                    <a:lstStyle/>
                    <a:p>
                      <a:pPr indent="358775" algn="l" defTabSz="914400">
                        <a:defRPr sz="1800">
                          <a:solidFill>
                            <a:srgbClr val="000000"/>
                          </a:solidFill>
                        </a:defRPr>
                      </a:pPr>
                      <a:r>
                        <a:rPr sz="1600" b="1" dirty="0">
                          <a:solidFill>
                            <a:srgbClr val="171616"/>
                          </a:solidFill>
                          <a:latin typeface="+mj-lt"/>
                          <a:ea typeface="Microsoft JhengHei"/>
                          <a:cs typeface="Microsoft JhengHei"/>
                          <a:sym typeface="Microsoft JhengHei"/>
                        </a:rPr>
                        <a:t>Donations</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a:solidFill>
                            <a:srgbClr val="171616"/>
                          </a:solidFill>
                          <a:latin typeface="+mj-lt"/>
                          <a:ea typeface="+mn-ea"/>
                          <a:cs typeface="+mn-cs"/>
                        </a:rPr>
                        <a:t>10</a:t>
                      </a:r>
                    </a:p>
                  </a:txBody>
                  <a:tcPr marL="0" marR="0" marT="0" marB="0" anchor="ctr" horzOverflow="overflow">
                    <a:lnL w="12700">
                      <a:miter lim="400000"/>
                    </a:lnL>
                    <a:lnR w="12700">
                      <a:miter lim="400000"/>
                    </a:lnR>
                    <a:lnT w="12700">
                      <a:solidFill>
                        <a:srgbClr val="2D2350"/>
                      </a:solidFill>
                    </a:lnT>
                    <a:lnB w="12700">
                      <a:solidFill>
                        <a:srgbClr val="2D2350"/>
                      </a:solidFill>
                    </a:lnB>
                    <a:solidFill>
                      <a:srgbClr val="E8E8E9"/>
                    </a:solidFill>
                  </a:tcPr>
                </a:tc>
                <a:tc>
                  <a:txBody>
                    <a:bodyPr/>
                    <a:lstStyle/>
                    <a:p>
                      <a:pPr algn="ctr" defTabSz="914400">
                        <a:defRPr sz="1600">
                          <a:solidFill>
                            <a:srgbClr val="171616"/>
                          </a:solidFill>
                          <a:latin typeface="+mn-lt"/>
                          <a:ea typeface="+mn-ea"/>
                          <a:cs typeface="+mn-cs"/>
                        </a:defRPr>
                      </a:pPr>
                      <a:endParaRPr>
                        <a:latin typeface="+mj-lt"/>
                      </a:endParaRP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solidFill>
                      <a:srgbClr val="E8E8E9"/>
                    </a:solidFill>
                  </a:tcPr>
                </a:tc>
              </a:tr>
              <a:tr h="328934">
                <a:tc>
                  <a:txBody>
                    <a:bodyPr/>
                    <a:lstStyle/>
                    <a:p>
                      <a:pPr indent="358775" algn="l" defTabSz="914400">
                        <a:defRPr sz="1800">
                          <a:solidFill>
                            <a:srgbClr val="000000"/>
                          </a:solidFill>
                        </a:defRPr>
                      </a:pPr>
                      <a:r>
                        <a:rPr sz="1600" b="1" dirty="0">
                          <a:solidFill>
                            <a:srgbClr val="171616"/>
                          </a:solidFill>
                          <a:latin typeface="+mj-lt"/>
                          <a:ea typeface="Microsoft JhengHei"/>
                          <a:cs typeface="Microsoft JhengHei"/>
                          <a:sym typeface="Microsoft JhengHei"/>
                        </a:rPr>
                        <a:t>Entertainment</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a:solidFill>
                            <a:srgbClr val="171616"/>
                          </a:solidFill>
                          <a:latin typeface="+mj-lt"/>
                          <a:ea typeface="Arial"/>
                          <a:cs typeface="Arial"/>
                          <a:sym typeface="Arial"/>
                        </a:rPr>
                        <a:t>90</a:t>
                      </a:r>
                    </a:p>
                  </a:txBody>
                  <a:tcPr marL="0" marR="0" marT="0" marB="0" anchor="ctr" horzOverflow="overflow">
                    <a:lnL w="12700">
                      <a:miter lim="400000"/>
                    </a:lnL>
                    <a:lnR w="12700">
                      <a:miter lim="400000"/>
                    </a:lnR>
                    <a:lnT w="12700">
                      <a:solidFill>
                        <a:srgbClr val="2D2350"/>
                      </a:solidFill>
                    </a:lnT>
                    <a:lnB w="12700">
                      <a:solidFill>
                        <a:srgbClr val="2D2350"/>
                      </a:solidFill>
                    </a:lnB>
                  </a:tcPr>
                </a:tc>
                <a:tc>
                  <a:txBody>
                    <a:bodyPr/>
                    <a:lstStyle/>
                    <a:p>
                      <a:pPr algn="ctr" defTabSz="914400">
                        <a:defRPr sz="1800">
                          <a:solidFill>
                            <a:srgbClr val="000000"/>
                          </a:solidFill>
                        </a:defRPr>
                      </a:pPr>
                      <a:r>
                        <a:rPr sz="1600">
                          <a:solidFill>
                            <a:srgbClr val="171616"/>
                          </a:solidFill>
                          <a:latin typeface="+mj-lt"/>
                          <a:ea typeface="Arial"/>
                          <a:cs typeface="Arial"/>
                          <a:sym typeface="Arial"/>
                        </a:rPr>
                        <a:t> </a:t>
                      </a: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cap="flat" cmpd="sng" algn="ctr">
                      <a:solidFill>
                        <a:srgbClr val="2D2350"/>
                      </a:solidFill>
                      <a:prstDash val="solid"/>
                      <a:round/>
                      <a:headEnd type="none" w="med" len="med"/>
                      <a:tailEnd type="none" w="med" len="med"/>
                    </a:lnB>
                  </a:tcPr>
                </a:tc>
              </a:tr>
              <a:tr h="328934">
                <a:tc>
                  <a:txBody>
                    <a:bodyPr/>
                    <a:lstStyle/>
                    <a:p>
                      <a:pPr marL="72000" algn="l" defTabSz="914400">
                        <a:defRPr sz="1800">
                          <a:solidFill>
                            <a:srgbClr val="000000"/>
                          </a:solidFill>
                        </a:defRPr>
                      </a:pPr>
                      <a:r>
                        <a:rPr sz="1600" b="1" dirty="0">
                          <a:solidFill>
                            <a:srgbClr val="171616"/>
                          </a:solidFill>
                          <a:latin typeface="+mj-lt"/>
                          <a:ea typeface="Microsoft JhengHei"/>
                          <a:cs typeface="Microsoft JhengHei"/>
                          <a:sym typeface="Microsoft JhengHei"/>
                        </a:rPr>
                        <a:t>Total expenses</a:t>
                      </a:r>
                    </a:p>
                  </a:txBody>
                  <a:tcPr marL="0" marR="0" marT="0" marB="0" anchor="ctr" horzOverflow="overflow">
                    <a:lnL w="12700">
                      <a:solidFill>
                        <a:srgbClr val="2D2350"/>
                      </a:solidFill>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a:solidFill>
                            <a:srgbClr val="171616"/>
                          </a:solidFill>
                          <a:latin typeface="+mj-lt"/>
                          <a:ea typeface="Arial"/>
                          <a:cs typeface="Arial"/>
                          <a:sym typeface="Arial"/>
                        </a:rPr>
                        <a:t> </a:t>
                      </a:r>
                    </a:p>
                  </a:txBody>
                  <a:tcPr marL="0" marR="0" marT="0" marB="0" anchor="ctr" horzOverflow="overflow">
                    <a:lnL w="12700">
                      <a:miter lim="400000"/>
                    </a:lnL>
                    <a:lnR w="12700">
                      <a:miter lim="400000"/>
                    </a:lnR>
                    <a:lnT w="12700">
                      <a:solidFill>
                        <a:srgbClr val="2D2350"/>
                      </a:solidFill>
                    </a:lnT>
                    <a:lnB w="12700">
                      <a:solidFill>
                        <a:srgbClr val="2D2350"/>
                      </a:solidFill>
                    </a:lnB>
                    <a:solidFill>
                      <a:srgbClr val="E8E8E9"/>
                    </a:solidFill>
                  </a:tcPr>
                </a:tc>
                <a:tc>
                  <a:txBody>
                    <a:bodyPr/>
                    <a:lstStyle/>
                    <a:p>
                      <a:pPr algn="ctr" defTabSz="914400">
                        <a:defRPr sz="1800">
                          <a:solidFill>
                            <a:srgbClr val="000000"/>
                          </a:solidFill>
                        </a:defRPr>
                      </a:pPr>
                      <a:r>
                        <a:rPr sz="1600" dirty="0">
                          <a:solidFill>
                            <a:srgbClr val="171616"/>
                          </a:solidFill>
                          <a:latin typeface="+mj-lt"/>
                          <a:ea typeface="Arial"/>
                          <a:cs typeface="Arial"/>
                          <a:sym typeface="Arial"/>
                        </a:rPr>
                        <a:t>400</a:t>
                      </a:r>
                    </a:p>
                  </a:txBody>
                  <a:tcPr marL="0" marR="0" marT="0" marB="0" anchor="ctr" horzOverflow="overflow">
                    <a:lnL w="12700">
                      <a:noFill/>
                      <a:miter lim="400000"/>
                    </a:lnL>
                    <a:lnR w="12700">
                      <a:solidFill>
                        <a:srgbClr val="2D2350"/>
                      </a:solidFill>
                    </a:lnR>
                    <a:lnT w="12700" cap="flat" cmpd="sng" algn="ctr">
                      <a:solidFill>
                        <a:srgbClr val="2D2350"/>
                      </a:solidFill>
                      <a:prstDash val="solid"/>
                      <a:round/>
                      <a:headEnd type="none" w="med" len="med"/>
                      <a:tailEnd type="none" w="med" len="med"/>
                    </a:lnT>
                    <a:lnB w="12700">
                      <a:solidFill>
                        <a:srgbClr val="2D2350"/>
                      </a:solidFill>
                    </a:lnB>
                    <a:solidFill>
                      <a:srgbClr val="E8E8E9"/>
                    </a:solidFill>
                  </a:tcPr>
                </a:tc>
              </a:tr>
            </a:tbl>
          </a:graphicData>
        </a:graphic>
      </p:graphicFrame>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Shape 191"/>
          <p:cNvSpPr>
            <a:spLocks noGrp="1"/>
          </p:cNvSpPr>
          <p:nvPr>
            <p:ph type="body" idx="1"/>
          </p:nvPr>
        </p:nvSpPr>
        <p:spPr>
          <a:xfrm>
            <a:off x="732367" y="1350000"/>
            <a:ext cx="7865723" cy="3613500"/>
          </a:xfrm>
          <a:prstGeom prst="rect">
            <a:avLst/>
          </a:prstGeom>
        </p:spPr>
        <p:txBody>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smtClean="0"/>
              <a:t>You can use the “Budget planner” to create a budget at the following URL.</a:t>
            </a:r>
            <a:endParaRPr lang="en-US" dirty="0" smtClean="0"/>
          </a:p>
          <a:p>
            <a:pPr marL="0" indent="34200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u="sng" dirty="0" smtClean="0">
                <a:solidFill>
                  <a:srgbClr val="0000FF"/>
                </a:solidFill>
                <a:uFill>
                  <a:solidFill>
                    <a:srgbClr val="0000FF"/>
                  </a:solidFill>
                </a:uFill>
                <a:hlinkClick r:id="rId2"/>
              </a:rPr>
              <a:t>https://www.thechinfamily.hk/tools/tc/budget.html</a:t>
            </a:r>
            <a:endParaRPr u="sng" dirty="0">
              <a:solidFill>
                <a:srgbClr val="0000FF"/>
              </a:solidFill>
              <a:uFill>
                <a:solidFill>
                  <a:srgbClr val="0000FF"/>
                </a:solidFill>
              </a:uFill>
              <a:hlinkClick r:id="rId2"/>
            </a:endParaRPr>
          </a:p>
        </p:txBody>
      </p:sp>
      <p:sp>
        <p:nvSpPr>
          <p:cNvPr id="192" name="Shape 192"/>
          <p:cNvSpPr>
            <a:spLocks noGrp="1"/>
          </p:cNvSpPr>
          <p:nvPr>
            <p:ph type="body" sz="quarter" idx="13"/>
          </p:nvPr>
        </p:nvSpPr>
        <p:spPr>
          <a:xfrm>
            <a:off x="732368" y="692154"/>
            <a:ext cx="7683866" cy="580061"/>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Creating a budget</a:t>
            </a:r>
          </a:p>
        </p:txBody>
      </p:sp>
      <p:sp>
        <p:nvSpPr>
          <p:cNvPr id="193" name="Shape 193"/>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13</a:t>
            </a:fld>
            <a:endParaRPr/>
          </a:p>
        </p:txBody>
      </p:sp>
      <p:pic>
        <p:nvPicPr>
          <p:cNvPr id="2" name="圖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337" y="2550152"/>
            <a:ext cx="5721613" cy="1567066"/>
          </a:xfrm>
          <a:prstGeom prst="rect">
            <a:avLst/>
          </a:prstGeom>
        </p:spPr>
      </p:pic>
      <p:pic>
        <p:nvPicPr>
          <p:cNvPr id="3" name="圖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6336" y="4117218"/>
            <a:ext cx="3302263" cy="2361778"/>
          </a:xfrm>
          <a:prstGeom prst="rect">
            <a:avLst/>
          </a:prstGeom>
        </p:spPr>
      </p:pic>
      <p:pic>
        <p:nvPicPr>
          <p:cNvPr id="4" name="圖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38600" y="4117218"/>
            <a:ext cx="2419350" cy="1146378"/>
          </a:xfrm>
          <a:prstGeom prst="rect">
            <a:avLst/>
          </a:prstGeom>
        </p:spPr>
      </p:pic>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1">
                                            <p:txEl>
                                              <p:pRg st="0" end="0"/>
                                            </p:txEl>
                                          </p:spTgt>
                                        </p:tgtEl>
                                        <p:attrNameLst>
                                          <p:attrName>style.visibility</p:attrName>
                                        </p:attrNameLst>
                                      </p:cBhvr>
                                      <p:to>
                                        <p:strVal val="visible"/>
                                      </p:to>
                                    </p:set>
                                    <p:animEffect transition="in" filter="fade">
                                      <p:cBhvr>
                                        <p:cTn id="7" dur="500"/>
                                        <p:tgtEl>
                                          <p:spTgt spid="1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1">
                                            <p:txEl>
                                              <p:pRg st="1" end="1"/>
                                            </p:txEl>
                                          </p:spTgt>
                                        </p:tgtEl>
                                        <p:attrNameLst>
                                          <p:attrName>style.visibility</p:attrName>
                                        </p:attrNameLst>
                                      </p:cBhvr>
                                      <p:to>
                                        <p:strVal val="visible"/>
                                      </p:to>
                                    </p:set>
                                    <p:animEffect transition="in" filter="fade">
                                      <p:cBhvr>
                                        <p:cTn id="12" dur="500"/>
                                        <p:tgtEl>
                                          <p:spTgt spid="1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a:spLocks noGrp="1"/>
          </p:cNvSpPr>
          <p:nvPr>
            <p:ph type="body" idx="1"/>
          </p:nvPr>
        </p:nvSpPr>
        <p:spPr>
          <a:xfrm>
            <a:off x="732368" y="692154"/>
            <a:ext cx="7683866" cy="723276"/>
          </a:xfrm>
          <a:prstGeom prst="rect">
            <a:avLst/>
          </a:prstGeom>
        </p:spPr>
        <p:txBody>
          <a:bodyPr/>
          <a:lstStyle>
            <a:lvl1pPr marL="0" indent="0">
              <a:lnSpc>
                <a:spcPts val="3400"/>
              </a:lnSpc>
              <a:buSzTx/>
              <a:buNone/>
              <a:defRPr sz="3300"/>
            </a:lvl1pPr>
          </a:lstStyle>
          <a:p>
            <a:r>
              <a:rPr b="1" dirty="0"/>
              <a:t>Creating a budget</a:t>
            </a:r>
          </a:p>
        </p:txBody>
      </p:sp>
      <p:sp>
        <p:nvSpPr>
          <p:cNvPr id="226" name="Shape 226"/>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sp>
        <p:nvSpPr>
          <p:cNvPr id="227" name="Shape 227"/>
          <p:cNvSpPr/>
          <p:nvPr/>
        </p:nvSpPr>
        <p:spPr>
          <a:xfrm>
            <a:off x="732366" y="1350000"/>
            <a:ext cx="3560233" cy="1084902"/>
          </a:xfrm>
          <a:prstGeom prst="rect">
            <a:avLst/>
          </a:prstGeom>
          <a:ln w="12700">
            <a:miter lim="400000"/>
          </a:ln>
          <a:extLst>
            <a:ext uri="{C572A759-6A51-4108-AA02-DFA0A04FC94B}">
              <ma14:wrappingTextBoxFlag xmlns="" xmlns:ma14="http://schemas.microsoft.com/office/mac/drawingml/2011/main" val="1"/>
            </a:ext>
          </a:extLst>
        </p:spPr>
        <p:txBody>
          <a:bodyPr wrap="square" lIns="60955" tIns="60955" rIns="60955" bIns="60955">
            <a:spAutoFit/>
          </a:bodyPr>
          <a:lstStyle>
            <a:lvl1pPr marL="457189" indent="-457189" defTabSz="685800">
              <a:lnSpc>
                <a:spcPts val="2500"/>
              </a:lnSpc>
              <a:spcBef>
                <a:spcPts val="700"/>
              </a:spcBef>
              <a:buSzPct val="100000"/>
              <a:buFont typeface="Arial"/>
              <a:buChar char="•"/>
              <a:defRPr sz="2100">
                <a:solidFill>
                  <a:schemeClr val="accent1"/>
                </a:solidFill>
                <a:latin typeface="Calibri Light"/>
                <a:ea typeface="Calibri Light"/>
                <a:cs typeface="Calibri Light"/>
                <a:sym typeface="Calibri Light"/>
              </a:defRPr>
            </a:lvl1pPr>
          </a:lstStyle>
          <a:p>
            <a:pPr marL="342000" indent="-342000"/>
            <a:r>
              <a:rPr dirty="0"/>
              <a:t>Other electronic tools such as Microsoft Excel can also be used to assist budgeting. </a:t>
            </a:r>
          </a:p>
        </p:txBody>
      </p:sp>
      <p:graphicFrame>
        <p:nvGraphicFramePr>
          <p:cNvPr id="228" name="Table 228"/>
          <p:cNvGraphicFramePr/>
          <p:nvPr>
            <p:extLst>
              <p:ext uri="{D42A27DB-BD31-4B8C-83A1-F6EECF244321}">
                <p14:modId xmlns:p14="http://schemas.microsoft.com/office/powerpoint/2010/main" val="1895370827"/>
              </p:ext>
            </p:extLst>
          </p:nvPr>
        </p:nvGraphicFramePr>
        <p:xfrm>
          <a:off x="4452392" y="749010"/>
          <a:ext cx="3396208" cy="4962517"/>
        </p:xfrm>
        <a:graphic>
          <a:graphicData uri="http://schemas.openxmlformats.org/drawingml/2006/table">
            <a:tbl>
              <a:tblPr firstRow="1" bandRow="1">
                <a:tableStyleId>{4C3C2611-4C71-4FC5-86AE-919BDF0F9419}</a:tableStyleId>
              </a:tblPr>
              <a:tblGrid>
                <a:gridCol w="1325355"/>
                <a:gridCol w="1254071"/>
                <a:gridCol w="816782"/>
              </a:tblGrid>
              <a:tr h="0">
                <a:tc gridSpan="3">
                  <a:txBody>
                    <a:bodyPr/>
                    <a:lstStyle/>
                    <a:p>
                      <a:pPr algn="ctr">
                        <a:lnSpc>
                          <a:spcPts val="1200"/>
                        </a:lnSpc>
                        <a:defRPr sz="1800" b="0">
                          <a:solidFill>
                            <a:srgbClr val="000000"/>
                          </a:solidFill>
                        </a:defRPr>
                      </a:pPr>
                      <a:r>
                        <a:rPr sz="1400" b="0" dirty="0" smtClean="0">
                          <a:ln>
                            <a:noFill/>
                          </a:ln>
                          <a:solidFill>
                            <a:schemeClr val="accent1"/>
                          </a:solidFill>
                          <a:effectLst/>
                          <a:latin typeface="Calibri Light"/>
                          <a:ea typeface="Calibri Light"/>
                          <a:cs typeface="Calibri Light"/>
                          <a:sym typeface="Calibri Light"/>
                        </a:rPr>
                        <a:t>Personal budget</a:t>
                      </a:r>
                      <a:endParaRPr sz="1400" b="0" dirty="0">
                        <a:ln>
                          <a:noFill/>
                        </a:ln>
                        <a:solidFill>
                          <a:schemeClr val="accent1"/>
                        </a:solidFill>
                        <a:effectLst/>
                        <a:latin typeface="Calibri Light"/>
                        <a:ea typeface="Calibri Light"/>
                        <a:cs typeface="Calibri Light"/>
                        <a:sym typeface="Calibri Light"/>
                      </a:endParaRPr>
                    </a:p>
                  </a:txBody>
                  <a:tcPr marL="60964" marR="60964" marT="60964" marB="60964" anchor="ctr" horzOverflow="overflow">
                    <a:lnL w="3175" cap="flat" cmpd="sng" algn="ctr">
                      <a:solidFill>
                        <a:schemeClr val="tx2"/>
                      </a:solidFill>
                      <a:prstDash val="sysDash"/>
                      <a:round/>
                      <a:headEnd type="none" w="med" len="med"/>
                      <a:tailEnd type="none" w="med" len="med"/>
                    </a:lnL>
                    <a:lnR w="3175" cap="flat" cmpd="sng" algn="ctr">
                      <a:solidFill>
                        <a:schemeClr val="tx2"/>
                      </a:solidFill>
                      <a:prstDash val="sysDash"/>
                      <a:round/>
                      <a:headEnd type="none" w="med" len="med"/>
                      <a:tailEnd type="none" w="med" len="med"/>
                    </a:lnR>
                    <a:lnT w="3175" cap="flat" cmpd="sng" algn="ctr">
                      <a:solidFill>
                        <a:schemeClr val="tx2"/>
                      </a:solidFill>
                      <a:prstDash val="sysDash"/>
                      <a:round/>
                      <a:headEnd type="none" w="med" len="med"/>
                      <a:tailEnd type="none" w="med" len="med"/>
                    </a:lnT>
                    <a:lnB w="3175" cap="flat" cmpd="sng" algn="ctr">
                      <a:solidFill>
                        <a:schemeClr val="tx2"/>
                      </a:solidFill>
                      <a:prstDash val="sysDash"/>
                      <a:round/>
                      <a:headEnd type="none" w="med" len="med"/>
                      <a:tailEnd type="none" w="med" len="med"/>
                    </a:lnB>
                    <a:solidFill>
                      <a:srgbClr val="DDDDDD"/>
                    </a:solidFill>
                  </a:tcPr>
                </a:tc>
                <a:tc hMerge="1">
                  <a:txBody>
                    <a:bodyPr/>
                    <a:lstStyle/>
                    <a:p>
                      <a:endParaRPr lang="zh-HK"/>
                    </a:p>
                  </a:txBody>
                  <a:tcPr/>
                </a:tc>
                <a:tc hMerge="1">
                  <a:txBody>
                    <a:bodyPr/>
                    <a:lstStyle/>
                    <a:p>
                      <a:endParaRPr lang="zh-HK"/>
                    </a:p>
                  </a:txBody>
                  <a:tcPr/>
                </a:tc>
              </a:tr>
              <a:tr h="0">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12700">
                      <a:solidFill>
                        <a:srgbClr val="D6D6D6"/>
                      </a:solidFill>
                    </a:lnR>
                    <a:lnT w="3175" cap="flat" cmpd="sng" algn="ctr">
                      <a:solidFill>
                        <a:schemeClr val="tx2"/>
                      </a:solidFill>
                      <a:prstDash val="sysDash"/>
                      <a:round/>
                      <a:headEnd type="none" w="med" len="med"/>
                      <a:tailEnd type="none" w="med" len="med"/>
                    </a:lnT>
                    <a:lnB w="12700">
                      <a:solidFill>
                        <a:srgbClr val="D6D6D6"/>
                      </a:solidFill>
                    </a:lnB>
                  </a:tcPr>
                </a:tc>
                <a:tc>
                  <a:txBody>
                    <a:bodyPr/>
                    <a:lstStyle/>
                    <a:p>
                      <a:pPr algn="ctr">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Amount ($)</a:t>
                      </a:r>
                    </a:p>
                  </a:txBody>
                  <a:tcPr marL="60960" marR="60960" marT="60960" marB="60960" anchor="ctr" horzOverflow="overflow">
                    <a:lnL w="12700">
                      <a:solidFill>
                        <a:srgbClr val="D6D6D6"/>
                      </a:solidFill>
                    </a:lnL>
                    <a:lnR w="12700">
                      <a:solidFill>
                        <a:srgbClr val="D6D6D6"/>
                      </a:solidFill>
                    </a:lnR>
                    <a:lnT w="3175" cap="flat" cmpd="sng" algn="ctr">
                      <a:solidFill>
                        <a:schemeClr val="tx2"/>
                      </a:solidFill>
                      <a:prstDash val="sysDash"/>
                      <a:round/>
                      <a:headEnd type="none" w="med" len="med"/>
                      <a:tailEnd type="none" w="med" len="med"/>
                    </a:lnT>
                    <a:lnB w="12700">
                      <a:solidFill>
                        <a:srgbClr val="D6D6D6"/>
                      </a:solidFill>
                    </a:lnB>
                  </a:tcPr>
                </a:tc>
                <a:tc>
                  <a:txBody>
                    <a:bodyPr/>
                    <a:lstStyle/>
                    <a:p>
                      <a:pPr algn="ctr">
                        <a:lnSpc>
                          <a:spcPts val="1200"/>
                        </a:lnSpc>
                        <a:defRPr sz="1800">
                          <a:solidFill>
                            <a:srgbClr val="000000"/>
                          </a:solidFill>
                        </a:defRPr>
                      </a:pPr>
                      <a:r>
                        <a:rPr sz="1400">
                          <a:solidFill>
                            <a:schemeClr val="accent1"/>
                          </a:solidFill>
                          <a:latin typeface="Calibri Light"/>
                          <a:ea typeface="Calibri Light"/>
                          <a:cs typeface="Calibri Light"/>
                          <a:sym typeface="Calibri Light"/>
                        </a:rPr>
                        <a:t>Total ($)</a:t>
                      </a:r>
                    </a:p>
                  </a:txBody>
                  <a:tcPr marL="60960" marR="60960" marT="60960" marB="60960" anchor="ctr" horzOverflow="overflow">
                    <a:lnL w="12700">
                      <a:solidFill>
                        <a:srgbClr val="D6D6D6"/>
                      </a:solidFill>
                    </a:lnL>
                    <a:lnR w="25400">
                      <a:solidFill>
                        <a:srgbClr val="000000"/>
                      </a:solidFill>
                    </a:lnR>
                    <a:lnT w="3175" cap="flat" cmpd="sng" algn="ctr">
                      <a:solidFill>
                        <a:schemeClr val="tx2"/>
                      </a:solidFill>
                      <a:prstDash val="sysDash"/>
                      <a:round/>
                      <a:headEnd type="none" w="med" len="med"/>
                      <a:tailEnd type="none" w="med" len="med"/>
                    </a:lnT>
                    <a:lnB w="12700">
                      <a:solidFill>
                        <a:srgbClr val="D6D6D6"/>
                      </a:solidFill>
                    </a:lnB>
                  </a:tcPr>
                </a:tc>
              </a:tr>
              <a:tr h="0">
                <a:tc>
                  <a:txBody>
                    <a:bodyPr/>
                    <a:lstStyle/>
                    <a:p>
                      <a:pPr algn="l">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Pocket money</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noFill/>
                  </a:tcPr>
                </a:tc>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12700">
                      <a:solidFill>
                        <a:srgbClr val="D6D6D6"/>
                      </a:solidFill>
                    </a:lnR>
                    <a:lnT w="12700">
                      <a:solidFill>
                        <a:srgbClr val="D6D6D6"/>
                      </a:solidFill>
                    </a:lnT>
                    <a:lnB w="12700" cap="flat" cmpd="sng" algn="ctr">
                      <a:solidFill>
                        <a:schemeClr val="bg2">
                          <a:lumMod val="40000"/>
                          <a:lumOff val="60000"/>
                        </a:schemeClr>
                      </a:solidFill>
                      <a:prstDash val="solid"/>
                      <a:round/>
                      <a:headEnd type="none" w="med" len="med"/>
                      <a:tailEnd type="none" w="med" len="med"/>
                    </a:lnB>
                    <a:noFill/>
                  </a:tcPr>
                </a:tc>
                <a:tc>
                  <a:txBody>
                    <a:bodyPr/>
                    <a:lstStyle/>
                    <a:p>
                      <a:pPr>
                        <a:lnSpc>
                          <a:spcPts val="1200"/>
                        </a:lnSpc>
                        <a:defRPr sz="1800">
                          <a:solidFill>
                            <a:srgbClr val="000000"/>
                          </a:solidFill>
                        </a:defRPr>
                      </a:pPr>
                      <a:r>
                        <a:rPr sz="1400">
                          <a:solidFill>
                            <a:schemeClr val="accent1"/>
                          </a:solidFill>
                          <a:latin typeface="Calibri Light"/>
                          <a:ea typeface="Calibri Light"/>
                          <a:cs typeface="Calibri Light"/>
                          <a:sym typeface="Calibri Light"/>
                        </a:rPr>
                        <a:t>400</a:t>
                      </a:r>
                    </a:p>
                  </a:txBody>
                  <a:tcPr marL="60960" marR="60960" marT="60960" marB="60960" anchor="ctr" horzOverflow="overflow">
                    <a:lnL w="12700">
                      <a:solidFill>
                        <a:srgbClr val="D6D6D6"/>
                      </a:solidFill>
                    </a:lnL>
                    <a:lnR w="25400">
                      <a:solidFill>
                        <a:srgbClr val="000000"/>
                      </a:solidFill>
                    </a:lnR>
                    <a:lnT w="12700">
                      <a:solidFill>
                        <a:srgbClr val="D6D6D6"/>
                      </a:solidFill>
                    </a:lnT>
                    <a:lnB w="12700">
                      <a:solidFill>
                        <a:srgbClr val="D6D6D6"/>
                      </a:solidFill>
                    </a:lnB>
                    <a:noFill/>
                  </a:tcPr>
                </a:tc>
              </a:tr>
              <a:tr h="174850">
                <a:tc>
                  <a:txBody>
                    <a:bodyPr/>
                    <a:lstStyle/>
                    <a:p>
                      <a:pPr algn="l">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Other income</a:t>
                      </a:r>
                    </a:p>
                  </a:txBody>
                  <a:tcPr marL="60960" marR="60960" marT="60960" marB="60960" anchor="ctr" horzOverflow="overflow">
                    <a:lnL w="12700">
                      <a:solidFill>
                        <a:srgbClr val="D6D6D6"/>
                      </a:solidFill>
                    </a:lnL>
                    <a:lnR w="12700" cap="flat" cmpd="sng" algn="ctr">
                      <a:solidFill>
                        <a:schemeClr val="bg2">
                          <a:lumMod val="40000"/>
                          <a:lumOff val="60000"/>
                        </a:schemeClr>
                      </a:solidFill>
                      <a:prstDash val="solid"/>
                      <a:round/>
                      <a:headEnd type="none" w="med" len="med"/>
                      <a:tailEnd type="none" w="med" len="med"/>
                    </a:lnR>
                    <a:lnT w="12700">
                      <a:solidFill>
                        <a:srgbClr val="D6D6D6"/>
                      </a:solidFill>
                    </a:lnT>
                    <a:lnB w="12700">
                      <a:solidFill>
                        <a:srgbClr val="D6D6D6"/>
                      </a:solidFill>
                    </a:lnB>
                  </a:tcPr>
                </a:tc>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cap="flat" cmpd="sng" algn="ctr">
                      <a:solidFill>
                        <a:schemeClr val="bg2">
                          <a:lumMod val="40000"/>
                          <a:lumOff val="60000"/>
                        </a:schemeClr>
                      </a:solidFill>
                      <a:prstDash val="solid"/>
                      <a:round/>
                      <a:headEnd type="none" w="med" len="med"/>
                      <a:tailEnd type="none" w="med" len="med"/>
                    </a:lnL>
                    <a:lnR w="12700" cap="flat" cmpd="sng" algn="ctr">
                      <a:solidFill>
                        <a:schemeClr val="bg2">
                          <a:lumMod val="40000"/>
                          <a:lumOff val="60000"/>
                        </a:schemeClr>
                      </a:solidFill>
                      <a:prstDash val="solid"/>
                      <a:round/>
                      <a:headEnd type="none" w="med" len="med"/>
                      <a:tailEnd type="none" w="med" len="med"/>
                    </a:lnR>
                    <a:lnT w="12700" cap="flat" cmpd="sng" algn="ctr">
                      <a:solidFill>
                        <a:schemeClr val="bg2">
                          <a:lumMod val="40000"/>
                          <a:lumOff val="60000"/>
                        </a:schemeClr>
                      </a:solidFill>
                      <a:prstDash val="solid"/>
                      <a:round/>
                      <a:headEnd type="none" w="med" len="med"/>
                      <a:tailEnd type="none" w="med" len="med"/>
                    </a:lnT>
                    <a:lnB w="12700" cap="flat" cmpd="sng" algn="ctr">
                      <a:solidFill>
                        <a:schemeClr val="bg2">
                          <a:lumMod val="40000"/>
                          <a:lumOff val="60000"/>
                        </a:schemeClr>
                      </a:solidFill>
                      <a:prstDash val="solid"/>
                      <a:round/>
                      <a:headEnd type="none" w="med" len="med"/>
                      <a:tailEnd type="none" w="med" len="med"/>
                    </a:lnB>
                  </a:tcPr>
                </a:tc>
                <a:tc>
                  <a:txBody>
                    <a:bodyPr/>
                    <a:lstStyle/>
                    <a:p>
                      <a:pPr>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0</a:t>
                      </a:r>
                    </a:p>
                  </a:txBody>
                  <a:tcPr marL="60960" marR="60960" marT="60960" marB="60960" anchor="ctr" horzOverflow="overflow">
                    <a:lnL w="12700" cap="flat" cmpd="sng" algn="ctr">
                      <a:solidFill>
                        <a:schemeClr val="bg2">
                          <a:lumMod val="40000"/>
                          <a:lumOff val="60000"/>
                        </a:schemeClr>
                      </a:solidFill>
                      <a:prstDash val="solid"/>
                      <a:round/>
                      <a:headEnd type="none" w="med" len="med"/>
                      <a:tailEnd type="none" w="med" len="med"/>
                    </a:lnL>
                    <a:lnR w="25400">
                      <a:solidFill>
                        <a:srgbClr val="000000"/>
                      </a:solidFill>
                    </a:lnR>
                    <a:lnT w="12700">
                      <a:solidFill>
                        <a:srgbClr val="D6D6D6"/>
                      </a:solidFill>
                    </a:lnT>
                    <a:lnB w="3175" cap="flat" cmpd="sng" algn="ctr">
                      <a:solidFill>
                        <a:schemeClr val="tx2"/>
                      </a:solidFill>
                      <a:prstDash val="solid"/>
                      <a:round/>
                      <a:headEnd type="none" w="med" len="med"/>
                      <a:tailEnd type="none" w="med" len="med"/>
                    </a:lnB>
                  </a:tcPr>
                </a:tc>
              </a:tr>
              <a:tr h="157322">
                <a:tc>
                  <a:txBody>
                    <a:bodyPr/>
                    <a:lstStyle/>
                    <a:p>
                      <a:pPr algn="l">
                        <a:lnSpc>
                          <a:spcPts val="1200"/>
                        </a:lnSpc>
                        <a:defRPr sz="1800">
                          <a:solidFill>
                            <a:srgbClr val="000000"/>
                          </a:solidFill>
                        </a:defRPr>
                      </a:pPr>
                      <a:r>
                        <a:rPr sz="1400" b="1" dirty="0">
                          <a:solidFill>
                            <a:schemeClr val="accent1"/>
                          </a:solidFill>
                          <a:latin typeface="Calibri Light"/>
                          <a:ea typeface="Calibri Light"/>
                          <a:cs typeface="Calibri Light"/>
                          <a:sym typeface="Calibri Light"/>
                        </a:rPr>
                        <a:t>Total income </a:t>
                      </a:r>
                    </a:p>
                  </a:txBody>
                  <a:tcPr marL="60960" marR="60960" marT="60960" marB="60960" anchor="ctr" horzOverflow="overflow">
                    <a:lnL w="12700">
                      <a:solidFill>
                        <a:srgbClr val="D6D6D6"/>
                      </a:solidFill>
                    </a:lnL>
                    <a:lnR w="12700" cap="flat" cmpd="sng" algn="ctr">
                      <a:solidFill>
                        <a:schemeClr val="bg2">
                          <a:lumMod val="40000"/>
                          <a:lumOff val="60000"/>
                        </a:schemeClr>
                      </a:solidFill>
                      <a:prstDash val="solid"/>
                      <a:round/>
                      <a:headEnd type="none" w="med" len="med"/>
                      <a:tailEnd type="none" w="med" len="med"/>
                    </a:lnR>
                    <a:lnT w="12700">
                      <a:solidFill>
                        <a:srgbClr val="D6D6D6"/>
                      </a:solidFill>
                    </a:lnT>
                    <a:lnB w="12700">
                      <a:solidFill>
                        <a:srgbClr val="D6D6D6"/>
                      </a:solidFill>
                    </a:lnB>
                    <a:noFill/>
                  </a:tcPr>
                </a:tc>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ln>
                          <a:solidFill>
                            <a:schemeClr val="bg2">
                              <a:lumMod val="40000"/>
                              <a:lumOff val="60000"/>
                            </a:schemeClr>
                          </a:solidFill>
                        </a:ln>
                      </a:endParaRPr>
                    </a:p>
                  </a:txBody>
                  <a:tcPr marL="60960" marR="60960" marT="60960" marB="60960" anchor="ctr" horzOverflow="overflow">
                    <a:lnL w="12700" cap="flat" cmpd="sng" algn="ctr">
                      <a:solidFill>
                        <a:schemeClr val="bg2">
                          <a:lumMod val="40000"/>
                          <a:lumOff val="60000"/>
                        </a:schemeClr>
                      </a:solidFill>
                      <a:prstDash val="solid"/>
                      <a:round/>
                      <a:headEnd type="none" w="med" len="med"/>
                      <a:tailEnd type="none" w="med" len="med"/>
                    </a:lnL>
                    <a:lnR w="12700" cap="flat" cmpd="sng" algn="ctr">
                      <a:solidFill>
                        <a:schemeClr val="bg2">
                          <a:lumMod val="40000"/>
                          <a:lumOff val="60000"/>
                        </a:schemeClr>
                      </a:solidFill>
                      <a:prstDash val="solid"/>
                      <a:round/>
                      <a:headEnd type="none" w="med" len="med"/>
                      <a:tailEnd type="none" w="med" len="med"/>
                    </a:lnR>
                    <a:lnT w="12700" cap="flat" cmpd="sng" algn="ctr">
                      <a:solidFill>
                        <a:schemeClr val="bg2">
                          <a:lumMod val="40000"/>
                          <a:lumOff val="60000"/>
                        </a:schemeClr>
                      </a:solidFill>
                      <a:prstDash val="solid"/>
                      <a:round/>
                      <a:headEnd type="none" w="med" len="med"/>
                      <a:tailEnd type="none" w="med" len="med"/>
                    </a:lnT>
                    <a:lnB w="12700" cap="flat" cmpd="sng" algn="ctr">
                      <a:solidFill>
                        <a:schemeClr val="bg2">
                          <a:lumMod val="40000"/>
                          <a:lumOff val="60000"/>
                        </a:schemeClr>
                      </a:solidFill>
                      <a:prstDash val="solid"/>
                      <a:round/>
                      <a:headEnd type="none" w="med" len="med"/>
                      <a:tailEnd type="none" w="med" len="med"/>
                    </a:lnB>
                    <a:noFill/>
                  </a:tcPr>
                </a:tc>
                <a:tc>
                  <a:txBody>
                    <a:bodyPr/>
                    <a:lstStyle/>
                    <a:p>
                      <a:pPr>
                        <a:lnSpc>
                          <a:spcPts val="1200"/>
                        </a:lnSpc>
                        <a:defRPr sz="1800">
                          <a:solidFill>
                            <a:srgbClr val="000000"/>
                          </a:solidFill>
                        </a:defRPr>
                      </a:pPr>
                      <a:r>
                        <a:rPr sz="1400" dirty="0">
                          <a:ln>
                            <a:noFill/>
                          </a:ln>
                          <a:solidFill>
                            <a:schemeClr val="accent1"/>
                          </a:solidFill>
                          <a:latin typeface="Calibri Light"/>
                          <a:ea typeface="Calibri Light"/>
                          <a:cs typeface="Calibri Light"/>
                          <a:sym typeface="Calibri Light"/>
                        </a:rPr>
                        <a:t>400</a:t>
                      </a:r>
                    </a:p>
                  </a:txBody>
                  <a:tcPr marL="60960" marR="60960" marT="60960" marB="60960" anchor="ctr" horzOverflow="overflow">
                    <a:lnL w="12700" cap="flat" cmpd="sng" algn="ctr">
                      <a:solidFill>
                        <a:schemeClr val="bg2">
                          <a:lumMod val="40000"/>
                          <a:lumOff val="60000"/>
                        </a:schemeClr>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lumMod val="50000"/>
                        </a:schemeClr>
                      </a:solidFill>
                      <a:prstDash val="solid"/>
                      <a:round/>
                      <a:headEnd type="none" w="med" len="med"/>
                      <a:tailEnd type="none" w="med" len="med"/>
                    </a:lnB>
                    <a:noFill/>
                  </a:tcPr>
                </a:tc>
              </a:tr>
              <a:tr h="0">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tcPr>
                </a:tc>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12700">
                      <a:solidFill>
                        <a:srgbClr val="D6D6D6"/>
                      </a:solidFill>
                    </a:lnR>
                    <a:lnT w="12700" cap="flat" cmpd="sng" algn="ctr">
                      <a:solidFill>
                        <a:schemeClr val="bg2">
                          <a:lumMod val="40000"/>
                          <a:lumOff val="60000"/>
                        </a:schemeClr>
                      </a:solidFill>
                      <a:prstDash val="solid"/>
                      <a:round/>
                      <a:headEnd type="none" w="med" len="med"/>
                      <a:tailEnd type="none" w="med" len="med"/>
                    </a:lnT>
                    <a:lnB w="12700">
                      <a:solidFill>
                        <a:srgbClr val="D6D6D6"/>
                      </a:solidFill>
                    </a:lnB>
                  </a:tcPr>
                </a:tc>
                <a:tc>
                  <a:txBody>
                    <a:bodyPr/>
                    <a:lstStyle/>
                    <a:p>
                      <a:pPr>
                        <a:lnSpc>
                          <a:spcPts val="1200"/>
                        </a:lnSpc>
                        <a:defRPr sz="1500">
                          <a:solidFill>
                            <a:schemeClr val="accent1"/>
                          </a:solidFill>
                          <a:latin typeface="Calibri Light"/>
                          <a:ea typeface="Calibri Light"/>
                          <a:cs typeface="Calibri Light"/>
                          <a:sym typeface="Calibri Light"/>
                        </a:defRPr>
                      </a:pPr>
                      <a:endParaRPr sz="1000" dirty="0">
                        <a:ln cmpd="dbl">
                          <a:solidFill>
                            <a:schemeClr val="tx1"/>
                          </a:solidFill>
                        </a:ln>
                      </a:endParaRPr>
                    </a:p>
                  </a:txBody>
                  <a:tcPr marL="60960" marR="60960" marT="60960" marB="60960" anchor="ctr" horzOverflow="overflow">
                    <a:lnL w="12700">
                      <a:solidFill>
                        <a:srgbClr val="D6D6D6"/>
                      </a:solidFill>
                    </a:lnL>
                    <a:lnR w="25400" cap="flat" cmpd="sng" algn="ctr">
                      <a:solidFill>
                        <a:srgbClr val="000000"/>
                      </a:solidFill>
                      <a:prstDash val="solid"/>
                      <a:round/>
                      <a:headEnd type="none" w="med" len="med"/>
                      <a:tailEnd type="none" w="med" len="med"/>
                    </a:lnR>
                    <a:lnT w="28575" cap="flat" cmpd="sng" algn="ctr">
                      <a:solidFill>
                        <a:schemeClr val="tx2">
                          <a:lumMod val="50000"/>
                        </a:schemeClr>
                      </a:solidFill>
                      <a:prstDash val="solid"/>
                      <a:round/>
                      <a:headEnd type="none" w="med" len="med"/>
                      <a:tailEnd type="none" w="med" len="med"/>
                    </a:lnT>
                    <a:lnB w="12700" cap="flat" cmpd="sng" algn="ctr">
                      <a:solidFill>
                        <a:srgbClr val="D6D6D6"/>
                      </a:solidFill>
                      <a:prstDash val="solid"/>
                      <a:round/>
                      <a:headEnd type="none" w="med" len="med"/>
                      <a:tailEnd type="none" w="med" len="med"/>
                    </a:lnB>
                  </a:tcPr>
                </a:tc>
              </a:tr>
              <a:tr h="184055">
                <a:tc>
                  <a:txBody>
                    <a:bodyPr/>
                    <a:lstStyle/>
                    <a:p>
                      <a:pPr algn="l">
                        <a:lnSpc>
                          <a:spcPts val="1200"/>
                        </a:lnSpc>
                        <a:defRPr sz="1800">
                          <a:solidFill>
                            <a:srgbClr val="000000"/>
                          </a:solidFill>
                        </a:defRPr>
                      </a:pPr>
                      <a:r>
                        <a:rPr sz="1400" b="1" dirty="0">
                          <a:solidFill>
                            <a:schemeClr val="accent1"/>
                          </a:solidFill>
                          <a:latin typeface="Calibri Light"/>
                          <a:ea typeface="Calibri Light"/>
                          <a:cs typeface="Calibri Light"/>
                          <a:sym typeface="Calibri Light"/>
                        </a:rPr>
                        <a:t>Savings </a:t>
                      </a:r>
                    </a:p>
                  </a:txBody>
                  <a:tcPr marL="60960" marR="60960" marT="60960" marB="60960" anchor="ctr" horzOverflow="overflow">
                    <a:lnL w="12700">
                      <a:solidFill>
                        <a:srgbClr val="D6D6D6"/>
                      </a:solidFill>
                    </a:lnL>
                    <a:lnR w="12700" cap="flat" cmpd="sng" algn="ctr">
                      <a:solidFill>
                        <a:srgbClr val="D6D6D6"/>
                      </a:solidFill>
                      <a:prstDash val="solid"/>
                      <a:round/>
                      <a:headEnd type="none" w="med" len="med"/>
                      <a:tailEnd type="none" w="med" len="med"/>
                    </a:lnR>
                    <a:lnT w="12700" cap="flat" cmpd="sng" algn="ctr">
                      <a:solidFill>
                        <a:srgbClr val="D6D6D6"/>
                      </a:solidFill>
                      <a:prstDash val="solid"/>
                      <a:round/>
                      <a:headEnd type="none" w="med" len="med"/>
                      <a:tailEnd type="none" w="med" len="med"/>
                    </a:lnT>
                    <a:lnB w="12700">
                      <a:solidFill>
                        <a:srgbClr val="D6D6D6"/>
                      </a:solidFill>
                    </a:lnB>
                    <a:noFill/>
                  </a:tcPr>
                </a:tc>
                <a:tc>
                  <a:txBody>
                    <a:bodyPr/>
                    <a:lstStyle/>
                    <a:p>
                      <a:pPr>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100</a:t>
                      </a:r>
                    </a:p>
                  </a:txBody>
                  <a:tcPr marL="60960" marR="60960" marT="60960" marB="60960" anchor="ctr" horzOverflow="overflow">
                    <a:lnL w="12700" cap="flat" cmpd="sng" algn="ctr">
                      <a:solidFill>
                        <a:srgbClr val="D6D6D6"/>
                      </a:solidFill>
                      <a:prstDash val="solid"/>
                      <a:round/>
                      <a:headEnd type="none" w="med" len="med"/>
                      <a:tailEnd type="none" w="med" len="med"/>
                    </a:lnL>
                    <a:lnR w="12700" cap="flat" cmpd="sng" algn="ctr">
                      <a:solidFill>
                        <a:srgbClr val="D6D6D6"/>
                      </a:solidFill>
                      <a:prstDash val="solid"/>
                      <a:round/>
                      <a:headEnd type="none" w="med" len="med"/>
                      <a:tailEnd type="none" w="med" len="med"/>
                    </a:lnR>
                    <a:lnT w="12700" cap="flat" cmpd="sng" algn="ctr">
                      <a:solidFill>
                        <a:srgbClr val="D6D6D6"/>
                      </a:solidFill>
                      <a:prstDash val="solid"/>
                      <a:round/>
                      <a:headEnd type="none" w="med" len="med"/>
                      <a:tailEnd type="none" w="med" len="med"/>
                    </a:lnT>
                    <a:lnB w="12700">
                      <a:solidFill>
                        <a:srgbClr val="D6D6D6"/>
                      </a:solidFill>
                    </a:lnB>
                    <a:noFill/>
                  </a:tcPr>
                </a:tc>
                <a:tc>
                  <a:txBody>
                    <a:bodyPr/>
                    <a:lstStyle/>
                    <a:p>
                      <a:pPr>
                        <a:lnSpc>
                          <a:spcPts val="1200"/>
                        </a:lnSpc>
                        <a:defRPr sz="1500">
                          <a:solidFill>
                            <a:schemeClr val="accent1"/>
                          </a:solidFill>
                          <a:latin typeface="Calibri Light"/>
                          <a:ea typeface="Calibri Light"/>
                          <a:cs typeface="Calibri Light"/>
                          <a:sym typeface="Calibri Light"/>
                        </a:defRPr>
                      </a:pPr>
                      <a:endParaRPr sz="1400"/>
                    </a:p>
                  </a:txBody>
                  <a:tcPr marL="60960" marR="60960" marT="60960" marB="60960" anchor="ctr" horzOverflow="overflow">
                    <a:lnL w="12700" cap="flat" cmpd="sng" algn="ctr">
                      <a:solidFill>
                        <a:srgbClr val="D6D6D6"/>
                      </a:solidFill>
                      <a:prstDash val="solid"/>
                      <a:round/>
                      <a:headEnd type="none" w="med" len="med"/>
                      <a:tailEnd type="none" w="med" len="med"/>
                    </a:lnL>
                    <a:lnR w="25400">
                      <a:solidFill>
                        <a:srgbClr val="000000"/>
                      </a:solidFill>
                    </a:lnR>
                    <a:lnT w="12700" cap="flat" cmpd="sng" algn="ctr">
                      <a:solidFill>
                        <a:srgbClr val="D6D6D6"/>
                      </a:solidFill>
                      <a:prstDash val="solid"/>
                      <a:round/>
                      <a:headEnd type="none" w="med" len="med"/>
                      <a:tailEnd type="none" w="med" len="med"/>
                    </a:lnT>
                    <a:lnB w="12700">
                      <a:solidFill>
                        <a:srgbClr val="D6D6D6"/>
                      </a:solidFill>
                    </a:lnB>
                    <a:noFill/>
                  </a:tcPr>
                </a:tc>
              </a:tr>
              <a:tr h="0">
                <a:tc>
                  <a:txBody>
                    <a:bodyPr/>
                    <a:lstStyle/>
                    <a:p>
                      <a:pPr algn="l">
                        <a:lnSpc>
                          <a:spcPts val="1200"/>
                        </a:lnSpc>
                        <a:defRPr sz="1800">
                          <a:solidFill>
                            <a:srgbClr val="000000"/>
                          </a:solidFill>
                        </a:defRPr>
                      </a:pPr>
                      <a:r>
                        <a:rPr sz="1400" b="1" dirty="0">
                          <a:solidFill>
                            <a:schemeClr val="accent1"/>
                          </a:solidFill>
                          <a:latin typeface="Calibri Light"/>
                          <a:ea typeface="Calibri Light"/>
                          <a:cs typeface="Calibri Light"/>
                          <a:sym typeface="Calibri Light"/>
                        </a:rPr>
                        <a:t>Expenses </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tcPr>
                </a:tc>
                <a:tc>
                  <a:txBody>
                    <a:bodyPr/>
                    <a:lstStyle/>
                    <a:p>
                      <a:pPr>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tcPr>
                </a:tc>
                <a:tc>
                  <a:txBody>
                    <a:bodyPr/>
                    <a:lstStyle/>
                    <a:p>
                      <a:pPr>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25400">
                      <a:solidFill>
                        <a:srgbClr val="000000"/>
                      </a:solidFill>
                    </a:lnR>
                    <a:lnT w="12700">
                      <a:solidFill>
                        <a:srgbClr val="D6D6D6"/>
                      </a:solidFill>
                    </a:lnT>
                    <a:lnB w="12700">
                      <a:solidFill>
                        <a:srgbClr val="D6D6D6"/>
                      </a:solidFill>
                    </a:lnB>
                  </a:tcPr>
                </a:tc>
              </a:tr>
              <a:tr h="0">
                <a:tc>
                  <a:txBody>
                    <a:bodyPr/>
                    <a:lstStyle/>
                    <a:p>
                      <a:pPr algn="l">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Transportation </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noFill/>
                  </a:tcPr>
                </a:tc>
                <a:tc>
                  <a:txBody>
                    <a:bodyPr/>
                    <a:lstStyle/>
                    <a:p>
                      <a:pPr>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50</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noFill/>
                  </a:tcPr>
                </a:tc>
                <a:tc>
                  <a:txBody>
                    <a:bodyPr/>
                    <a:lstStyle/>
                    <a:p>
                      <a:pPr>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25400">
                      <a:solidFill>
                        <a:srgbClr val="000000"/>
                      </a:solidFill>
                    </a:lnR>
                    <a:lnT w="12700">
                      <a:solidFill>
                        <a:srgbClr val="D6D6D6"/>
                      </a:solidFill>
                    </a:lnT>
                    <a:lnB w="12700">
                      <a:solidFill>
                        <a:srgbClr val="D6D6D6"/>
                      </a:solidFill>
                    </a:lnB>
                    <a:noFill/>
                  </a:tcPr>
                </a:tc>
              </a:tr>
              <a:tr h="0">
                <a:tc>
                  <a:txBody>
                    <a:bodyPr/>
                    <a:lstStyle/>
                    <a:p>
                      <a:pPr algn="l">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Lunch </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tcPr>
                </a:tc>
                <a:tc>
                  <a:txBody>
                    <a:bodyPr/>
                    <a:lstStyle/>
                    <a:p>
                      <a:pPr>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125</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tcPr>
                </a:tc>
                <a:tc>
                  <a:txBody>
                    <a:bodyPr/>
                    <a:lstStyle/>
                    <a:p>
                      <a:pPr>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25400">
                      <a:solidFill>
                        <a:srgbClr val="000000"/>
                      </a:solidFill>
                    </a:lnR>
                    <a:lnT w="12700">
                      <a:solidFill>
                        <a:srgbClr val="D6D6D6"/>
                      </a:solidFill>
                    </a:lnT>
                    <a:lnB w="12700">
                      <a:solidFill>
                        <a:srgbClr val="D6D6D6"/>
                      </a:solidFill>
                    </a:lnB>
                  </a:tcPr>
                </a:tc>
              </a:tr>
              <a:tr h="0">
                <a:tc>
                  <a:txBody>
                    <a:bodyPr/>
                    <a:lstStyle/>
                    <a:p>
                      <a:pPr algn="l">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Snacks </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noFill/>
                  </a:tcPr>
                </a:tc>
                <a:tc>
                  <a:txBody>
                    <a:bodyPr/>
                    <a:lstStyle/>
                    <a:p>
                      <a:pPr>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5</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noFill/>
                  </a:tcPr>
                </a:tc>
                <a:tc>
                  <a:txBody>
                    <a:bodyPr/>
                    <a:lstStyle/>
                    <a:p>
                      <a:pPr>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25400">
                      <a:solidFill>
                        <a:srgbClr val="000000"/>
                      </a:solidFill>
                    </a:lnR>
                    <a:lnT w="12700">
                      <a:solidFill>
                        <a:srgbClr val="D6D6D6"/>
                      </a:solidFill>
                    </a:lnT>
                    <a:lnB w="12700">
                      <a:solidFill>
                        <a:srgbClr val="D6D6D6"/>
                      </a:solidFill>
                    </a:lnB>
                    <a:noFill/>
                  </a:tcPr>
                </a:tc>
              </a:tr>
              <a:tr h="0">
                <a:tc>
                  <a:txBody>
                    <a:bodyPr/>
                    <a:lstStyle/>
                    <a:p>
                      <a:pPr algn="l">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Phone bill</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tcPr>
                </a:tc>
                <a:tc>
                  <a:txBody>
                    <a:bodyPr/>
                    <a:lstStyle/>
                    <a:p>
                      <a:pPr>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20</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tcPr>
                </a:tc>
                <a:tc>
                  <a:txBody>
                    <a:bodyPr/>
                    <a:lstStyle/>
                    <a:p>
                      <a:pPr>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25400">
                      <a:solidFill>
                        <a:srgbClr val="000000"/>
                      </a:solidFill>
                    </a:lnR>
                    <a:lnT w="12700">
                      <a:solidFill>
                        <a:srgbClr val="D6D6D6"/>
                      </a:solidFill>
                    </a:lnT>
                    <a:lnB w="12700">
                      <a:solidFill>
                        <a:srgbClr val="D6D6D6"/>
                      </a:solidFill>
                    </a:lnB>
                  </a:tcPr>
                </a:tc>
              </a:tr>
              <a:tr h="0">
                <a:tc>
                  <a:txBody>
                    <a:bodyPr/>
                    <a:lstStyle/>
                    <a:p>
                      <a:pPr algn="l">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Donations </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noFill/>
                  </a:tcPr>
                </a:tc>
                <a:tc>
                  <a:txBody>
                    <a:bodyPr/>
                    <a:lstStyle/>
                    <a:p>
                      <a:pPr>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10</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noFill/>
                  </a:tcPr>
                </a:tc>
                <a:tc>
                  <a:txBody>
                    <a:bodyPr/>
                    <a:lstStyle/>
                    <a:p>
                      <a:pPr>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25400">
                      <a:solidFill>
                        <a:srgbClr val="000000"/>
                      </a:solidFill>
                    </a:lnR>
                    <a:lnT w="12700">
                      <a:solidFill>
                        <a:srgbClr val="D6D6D6"/>
                      </a:solidFill>
                    </a:lnT>
                    <a:lnB w="12700">
                      <a:solidFill>
                        <a:srgbClr val="D6D6D6"/>
                      </a:solidFill>
                    </a:lnB>
                    <a:noFill/>
                  </a:tcPr>
                </a:tc>
              </a:tr>
              <a:tr h="0">
                <a:tc>
                  <a:txBody>
                    <a:bodyPr/>
                    <a:lstStyle/>
                    <a:p>
                      <a:pPr algn="l">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Entertainment </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tcPr>
                </a:tc>
                <a:tc>
                  <a:txBody>
                    <a:bodyPr/>
                    <a:lstStyle/>
                    <a:p>
                      <a:pPr>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90</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tcPr>
                </a:tc>
                <a:tc>
                  <a:txBody>
                    <a:bodyPr/>
                    <a:lstStyle/>
                    <a:p>
                      <a:pPr>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25400">
                      <a:solidFill>
                        <a:srgbClr val="000000"/>
                      </a:solidFill>
                    </a:lnR>
                    <a:lnT w="12700">
                      <a:solidFill>
                        <a:srgbClr val="D6D6D6"/>
                      </a:solidFill>
                    </a:lnT>
                    <a:lnB w="3175" cap="flat" cmpd="sng" algn="ctr">
                      <a:solidFill>
                        <a:schemeClr val="tx2">
                          <a:lumMod val="50000"/>
                        </a:schemeClr>
                      </a:solidFill>
                      <a:prstDash val="solid"/>
                      <a:round/>
                      <a:headEnd type="none" w="med" len="med"/>
                      <a:tailEnd type="none" w="med" len="med"/>
                    </a:lnB>
                  </a:tcPr>
                </a:tc>
              </a:tr>
              <a:tr h="0">
                <a:tc>
                  <a:txBody>
                    <a:bodyPr/>
                    <a:lstStyle/>
                    <a:p>
                      <a:pPr algn="l">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Total expenses</a:t>
                      </a:r>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noFill/>
                  </a:tcPr>
                </a:tc>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12700">
                      <a:solidFill>
                        <a:srgbClr val="D6D6D6"/>
                      </a:solidFill>
                    </a:lnR>
                    <a:lnT w="12700">
                      <a:solidFill>
                        <a:srgbClr val="D6D6D6"/>
                      </a:solidFill>
                    </a:lnT>
                    <a:lnB w="12700">
                      <a:solidFill>
                        <a:srgbClr val="D6D6D6"/>
                      </a:solidFill>
                    </a:lnB>
                    <a:noFill/>
                  </a:tcPr>
                </a:tc>
                <a:tc>
                  <a:txBody>
                    <a:bodyPr/>
                    <a:lstStyle/>
                    <a:p>
                      <a:pPr>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400</a:t>
                      </a:r>
                    </a:p>
                  </a:txBody>
                  <a:tcPr marL="60960" marR="60960" marT="60960" marB="60960" anchor="ctr" horzOverflow="overflow">
                    <a:lnL w="12700">
                      <a:solidFill>
                        <a:srgbClr val="D6D6D6"/>
                      </a:solidFill>
                    </a:lnL>
                    <a:lnR w="25400">
                      <a:solidFill>
                        <a:srgbClr val="000000"/>
                      </a:solidFill>
                    </a:lnR>
                    <a:lnT w="3175" cap="flat" cmpd="sng" algn="ctr">
                      <a:solidFill>
                        <a:schemeClr val="tx2">
                          <a:lumMod val="50000"/>
                        </a:schemeClr>
                      </a:solidFill>
                      <a:prstDash val="solid"/>
                      <a:round/>
                      <a:headEnd type="none" w="med" len="med"/>
                      <a:tailEnd type="none" w="med" len="med"/>
                    </a:lnT>
                    <a:lnB w="28575" cap="flat" cmpd="sng" algn="ctr">
                      <a:solidFill>
                        <a:schemeClr val="tx2">
                          <a:lumMod val="50000"/>
                        </a:schemeClr>
                      </a:solidFill>
                      <a:prstDash val="solid"/>
                      <a:round/>
                      <a:headEnd type="none" w="med" len="med"/>
                      <a:tailEnd type="none" w="med" len="med"/>
                    </a:lnB>
                    <a:noFill/>
                  </a:tcPr>
                </a:tc>
              </a:tr>
              <a:tr h="0">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12700">
                      <a:solidFill>
                        <a:srgbClr val="D6D6D6"/>
                      </a:solidFill>
                    </a:lnR>
                    <a:lnT w="12700">
                      <a:solidFill>
                        <a:srgbClr val="D6D6D6"/>
                      </a:solidFill>
                    </a:lnT>
                    <a:lnB w="25400">
                      <a:solidFill>
                        <a:srgbClr val="000000"/>
                      </a:solidFill>
                    </a:lnB>
                  </a:tcPr>
                </a:tc>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12700">
                      <a:solidFill>
                        <a:srgbClr val="D6D6D6"/>
                      </a:solidFill>
                    </a:lnR>
                    <a:lnT w="12700">
                      <a:solidFill>
                        <a:srgbClr val="D6D6D6"/>
                      </a:solidFill>
                    </a:lnT>
                    <a:lnB w="25400">
                      <a:solidFill>
                        <a:srgbClr val="000000"/>
                      </a:solidFill>
                    </a:lnB>
                  </a:tcPr>
                </a:tc>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25400">
                      <a:solidFill>
                        <a:srgbClr val="000000"/>
                      </a:solidFill>
                    </a:lnR>
                    <a:lnT w="28575" cap="flat" cmpd="sng" algn="ctr">
                      <a:solidFill>
                        <a:schemeClr val="tx2">
                          <a:lumMod val="50000"/>
                        </a:schemeClr>
                      </a:solidFill>
                      <a:prstDash val="solid"/>
                      <a:round/>
                      <a:headEnd type="none" w="med" len="med"/>
                      <a:tailEnd type="none" w="med" len="med"/>
                    </a:lnT>
                    <a:lnB w="25400">
                      <a:solidFill>
                        <a:srgbClr val="000000"/>
                      </a:solidFill>
                    </a:lnB>
                  </a:tcPr>
                </a:tc>
              </a:tr>
              <a:tr h="0">
                <a:tc>
                  <a:txBody>
                    <a:bodyPr/>
                    <a:lstStyle/>
                    <a:p>
                      <a:pPr algn="l">
                        <a:lnSpc>
                          <a:spcPts val="1200"/>
                        </a:lnSpc>
                        <a:defRPr sz="1500">
                          <a:solidFill>
                            <a:schemeClr val="accent1"/>
                          </a:solidFill>
                          <a:latin typeface="Calibri Light"/>
                          <a:ea typeface="Calibri Light"/>
                          <a:cs typeface="Calibri Light"/>
                          <a:sym typeface="Calibri Light"/>
                        </a:defRPr>
                      </a:pPr>
                      <a:endParaRPr sz="1400"/>
                    </a:p>
                  </a:txBody>
                  <a:tcPr marL="60960" marR="60960" marT="60960" marB="60960" anchor="ctr" horzOverflow="overflow">
                    <a:lnL w="12700">
                      <a:solidFill>
                        <a:srgbClr val="D6D6D6"/>
                      </a:solidFill>
                    </a:lnL>
                    <a:lnR w="12700">
                      <a:solidFill>
                        <a:srgbClr val="D6D6D6"/>
                      </a:solidFill>
                    </a:lnR>
                    <a:lnT w="25400">
                      <a:solidFill>
                        <a:srgbClr val="000000"/>
                      </a:solidFill>
                    </a:lnT>
                    <a:lnB w="25400">
                      <a:solidFill>
                        <a:srgbClr val="000000"/>
                      </a:solidFill>
                    </a:lnB>
                  </a:tcPr>
                </a:tc>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12700">
                      <a:solidFill>
                        <a:srgbClr val="D6D6D6"/>
                      </a:solidFill>
                    </a:lnR>
                    <a:lnT w="25400">
                      <a:solidFill>
                        <a:srgbClr val="000000"/>
                      </a:solidFill>
                    </a:lnT>
                    <a:lnB w="25400">
                      <a:solidFill>
                        <a:srgbClr val="000000"/>
                      </a:solidFill>
                    </a:lnB>
                  </a:tcPr>
                </a:tc>
                <a:tc>
                  <a:txBody>
                    <a:bodyPr/>
                    <a:lstStyle/>
                    <a:p>
                      <a:pPr algn="l">
                        <a:lnSpc>
                          <a:spcPts val="1200"/>
                        </a:lnSpc>
                        <a:defRPr sz="1500">
                          <a:solidFill>
                            <a:schemeClr val="accent1"/>
                          </a:solidFill>
                          <a:latin typeface="Calibri Light"/>
                          <a:ea typeface="Calibri Light"/>
                          <a:cs typeface="Calibri Light"/>
                          <a:sym typeface="Calibri Light"/>
                        </a:defRPr>
                      </a:pPr>
                      <a:endParaRPr sz="1400" dirty="0"/>
                    </a:p>
                  </a:txBody>
                  <a:tcPr marL="60960" marR="60960" marT="60960" marB="60960" anchor="ctr" horzOverflow="overflow">
                    <a:lnL w="12700">
                      <a:solidFill>
                        <a:srgbClr val="D6D6D6"/>
                      </a:solidFill>
                    </a:lnL>
                    <a:lnR w="25400">
                      <a:solidFill>
                        <a:srgbClr val="000000"/>
                      </a:solidFill>
                    </a:lnR>
                    <a:lnT w="25400">
                      <a:solidFill>
                        <a:srgbClr val="000000"/>
                      </a:solidFill>
                    </a:lnT>
                    <a:lnB w="25400">
                      <a:solidFill>
                        <a:srgbClr val="000000"/>
                      </a:solidFill>
                    </a:lnB>
                  </a:tcPr>
                </a:tc>
              </a:tr>
              <a:tr h="299069">
                <a:tc gridSpan="2">
                  <a:txBody>
                    <a:bodyPr/>
                    <a:lstStyle/>
                    <a:p>
                      <a:pPr>
                        <a:lnSpc>
                          <a:spcPts val="1200"/>
                        </a:lnSpc>
                        <a:defRPr sz="1500">
                          <a:solidFill>
                            <a:schemeClr val="accent1"/>
                          </a:solidFill>
                          <a:latin typeface="Calibri Light"/>
                          <a:ea typeface="Calibri Light"/>
                          <a:cs typeface="Calibri Light"/>
                          <a:sym typeface="Calibri Light"/>
                        </a:defRPr>
                      </a:pPr>
                      <a:r>
                        <a:rPr sz="1400" dirty="0"/>
                        <a:t>After 4 weeks, you can </a:t>
                      </a:r>
                      <a:r>
                        <a:rPr sz="1400" dirty="0" smtClean="0"/>
                        <a:t>gain</a:t>
                      </a:r>
                      <a:endParaRPr sz="1400" dirty="0">
                        <a:solidFill>
                          <a:srgbClr val="FFFFFF"/>
                        </a:solidFill>
                        <a:latin typeface="+mj-lt"/>
                        <a:ea typeface="+mj-ea"/>
                        <a:cs typeface="+mj-cs"/>
                        <a:sym typeface="Helvetica"/>
                      </a:endParaRPr>
                    </a:p>
                  </a:txBody>
                  <a:tcPr marL="60960" marR="60960" marT="60960" marB="60960" anchor="ctr" horzOverflow="overflow">
                    <a:lnT w="25400">
                      <a:solidFill>
                        <a:srgbClr val="000000"/>
                      </a:solidFill>
                    </a:lnT>
                    <a:lnB w="25400">
                      <a:solidFill>
                        <a:srgbClr val="000000"/>
                      </a:solidFill>
                    </a:lnB>
                    <a:solidFill>
                      <a:srgbClr val="FFFB00"/>
                    </a:solidFill>
                  </a:tcPr>
                </a:tc>
                <a:tc hMerge="1">
                  <a:txBody>
                    <a:bodyPr/>
                    <a:lstStyle/>
                    <a:p>
                      <a:endParaRPr lang="zh-HK"/>
                    </a:p>
                  </a:txBody>
                  <a:tcPr/>
                </a:tc>
                <a:tc>
                  <a:txBody>
                    <a:bodyPr/>
                    <a:lstStyle/>
                    <a:p>
                      <a:pPr>
                        <a:lnSpc>
                          <a:spcPts val="1200"/>
                        </a:lnSpc>
                        <a:defRPr sz="1800">
                          <a:solidFill>
                            <a:srgbClr val="000000"/>
                          </a:solidFill>
                        </a:defRPr>
                      </a:pPr>
                      <a:r>
                        <a:rPr sz="1400" dirty="0">
                          <a:solidFill>
                            <a:schemeClr val="accent1"/>
                          </a:solidFill>
                          <a:latin typeface="Calibri Light"/>
                          <a:ea typeface="Calibri Light"/>
                          <a:cs typeface="Calibri Light"/>
                          <a:sym typeface="Calibri Light"/>
                        </a:rPr>
                        <a:t>400</a:t>
                      </a:r>
                    </a:p>
                  </a:txBody>
                  <a:tcPr marL="60960" marR="60960" marT="60960" marB="60960" anchor="ctr" horzOverflow="overflow">
                    <a:lnR w="25400">
                      <a:solidFill>
                        <a:srgbClr val="000000"/>
                      </a:solidFill>
                    </a:lnR>
                    <a:lnT w="25400">
                      <a:solidFill>
                        <a:srgbClr val="000000"/>
                      </a:solidFill>
                    </a:lnT>
                    <a:lnB w="25400">
                      <a:solidFill>
                        <a:srgbClr val="000000"/>
                      </a:solidFill>
                    </a:lnB>
                    <a:solidFill>
                      <a:srgbClr val="8EFA00"/>
                    </a:solidFill>
                  </a:tcPr>
                </a:tc>
              </a:tr>
            </a:tbl>
          </a:graphicData>
        </a:graphic>
      </p:graphicFrame>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7"/>
                                        </p:tgtEl>
                                        <p:attrNameLst>
                                          <p:attrName>style.visibility</p:attrName>
                                        </p:attrNameLst>
                                      </p:cBhvr>
                                      <p:to>
                                        <p:strVal val="visible"/>
                                      </p:to>
                                    </p:set>
                                    <p:animEffect transition="in" filter="fade">
                                      <p:cBhvr>
                                        <p:cTn id="7" dur="500"/>
                                        <p:tgtEl>
                                          <p:spTgt spid="2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8"/>
                                        </p:tgtEl>
                                        <p:attrNameLst>
                                          <p:attrName>style.visibility</p:attrName>
                                        </p:attrNameLst>
                                      </p:cBhvr>
                                      <p:to>
                                        <p:strVal val="visible"/>
                                      </p:to>
                                    </p:set>
                                    <p:animEffect transition="in" filter="fade">
                                      <p:cBhvr>
                                        <p:cTn id="12" dur="500"/>
                                        <p:tgtEl>
                                          <p:spTgt spid="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p:cNvSpPr>
          <p:nvPr>
            <p:ph type="body" sz="quarter" idx="1"/>
          </p:nvPr>
        </p:nvSpPr>
        <p:spPr>
          <a:xfrm>
            <a:off x="1799656" y="2435312"/>
            <a:ext cx="6143737" cy="719128"/>
          </a:xfrm>
          <a:prstGeom prst="rect">
            <a:avLst/>
          </a:prstGeom>
        </p:spPr>
        <p:txBody>
          <a:bodyPr>
            <a:normAutofit/>
          </a:bodyPr>
          <a:lstStyle>
            <a:lvl1pPr defTabSz="667495">
              <a:defRPr sz="3800"/>
            </a:lvl1pPr>
          </a:lstStyle>
          <a:p>
            <a:r>
              <a:rPr sz="3880" dirty="0"/>
              <a:t>Activity 2: Group discussion</a:t>
            </a:r>
          </a:p>
        </p:txBody>
      </p:sp>
      <p:sp>
        <p:nvSpPr>
          <p:cNvPr id="232" name="Shape 232"/>
          <p:cNvSpPr>
            <a:spLocks noGrp="1"/>
          </p:cNvSpPr>
          <p:nvPr>
            <p:ph type="body" sz="quarter" idx="13"/>
          </p:nvPr>
        </p:nvSpPr>
        <p:spPr>
          <a:xfrm>
            <a:off x="1799656" y="4009173"/>
            <a:ext cx="6143737" cy="1795281"/>
          </a:xfrm>
          <a:prstGeom prst="rect">
            <a:avLst/>
          </a:prstGeom>
          <a:extLst>
            <a:ext uri="{C572A759-6A51-4108-AA02-DFA0A04FC94B}">
              <ma14:wrappingTextBoxFlag xmlns="" xmlns:ma14="http://schemas.microsoft.com/office/mac/drawingml/2011/main"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dirty="0"/>
              <a:t>Creating and adjusting a personal budget</a:t>
            </a:r>
          </a:p>
        </p:txBody>
      </p:sp>
      <p:sp>
        <p:nvSpPr>
          <p:cNvPr id="230" name="Shape 230"/>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lvl1pPr>
              <a:defRPr>
                <a:solidFill>
                  <a:schemeClr val="accent3"/>
                </a:solidFill>
              </a:defRPr>
            </a:lvl1pPr>
          </a:lstStyle>
          <a:p>
            <a:fld id="{86CB4B4D-7CA3-9044-876B-883B54F8677D}" type="slidenum">
              <a:t>15</a:t>
            </a:fld>
            <a:endParaRP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Shape 234"/>
          <p:cNvSpPr>
            <a:spLocks noGrp="1"/>
          </p:cNvSpPr>
          <p:nvPr>
            <p:ph type="body" idx="1"/>
          </p:nvPr>
        </p:nvSpPr>
        <p:spPr>
          <a:xfrm>
            <a:off x="732368" y="692154"/>
            <a:ext cx="7683866" cy="537652"/>
          </a:xfrm>
          <a:prstGeom prst="rect">
            <a:avLst/>
          </a:prstGeom>
        </p:spPr>
        <p:txBody>
          <a:bodyPr/>
          <a:lstStyle>
            <a:lvl1pPr marL="0" indent="0">
              <a:lnSpc>
                <a:spcPts val="3400"/>
              </a:lnSpc>
              <a:buSzTx/>
              <a:buNone/>
              <a:defRPr sz="3300"/>
            </a:lvl1pPr>
          </a:lstStyle>
          <a:p>
            <a:r>
              <a:rPr b="1" dirty="0"/>
              <a:t>Activity 2: Case 1 </a:t>
            </a:r>
          </a:p>
        </p:txBody>
      </p:sp>
      <p:sp>
        <p:nvSpPr>
          <p:cNvPr id="235" name="Shape 235"/>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pic>
        <p:nvPicPr>
          <p:cNvPr id="236" name="image2.jpeg"/>
          <p:cNvPicPr>
            <a:picLocks noChangeAspect="1"/>
          </p:cNvPicPr>
          <p:nvPr/>
        </p:nvPicPr>
        <p:blipFill>
          <a:blip r:embed="rId2">
            <a:extLst/>
          </a:blip>
          <a:stretch>
            <a:fillRect/>
          </a:stretch>
        </p:blipFill>
        <p:spPr>
          <a:xfrm>
            <a:off x="251306" y="1217712"/>
            <a:ext cx="8641386" cy="3411359"/>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Shape 234"/>
          <p:cNvSpPr>
            <a:spLocks noGrp="1"/>
          </p:cNvSpPr>
          <p:nvPr>
            <p:ph type="body" idx="1"/>
          </p:nvPr>
        </p:nvSpPr>
        <p:spPr>
          <a:xfrm>
            <a:off x="732368" y="692154"/>
            <a:ext cx="7683866" cy="537652"/>
          </a:xfrm>
          <a:prstGeom prst="rect">
            <a:avLst/>
          </a:prstGeom>
        </p:spPr>
        <p:txBody>
          <a:bodyPr/>
          <a:lstStyle>
            <a:lvl1pPr marL="0" indent="0">
              <a:lnSpc>
                <a:spcPts val="3400"/>
              </a:lnSpc>
              <a:buSzTx/>
              <a:buNone/>
              <a:defRPr sz="3300"/>
            </a:lvl1pPr>
          </a:lstStyle>
          <a:p>
            <a:r>
              <a:rPr b="1" dirty="0"/>
              <a:t>Activity 2: Case 1 </a:t>
            </a:r>
          </a:p>
        </p:txBody>
      </p:sp>
      <p:sp>
        <p:nvSpPr>
          <p:cNvPr id="235" name="Shape 235"/>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17</a:t>
            </a:fld>
            <a:endParaRPr/>
          </a:p>
        </p:txBody>
      </p:sp>
      <p:sp>
        <p:nvSpPr>
          <p:cNvPr id="237" name="Shape 237"/>
          <p:cNvSpPr/>
          <p:nvPr/>
        </p:nvSpPr>
        <p:spPr>
          <a:xfrm>
            <a:off x="719666" y="1350000"/>
            <a:ext cx="7598834" cy="2409200"/>
          </a:xfrm>
          <a:prstGeom prst="rect">
            <a:avLst/>
          </a:prstGeom>
          <a:solidFill>
            <a:srgbClr val="33CCCC"/>
          </a:solidFill>
          <a:ln w="12700">
            <a:miter lim="400000"/>
          </a:ln>
          <a:extLst>
            <a:ext uri="{C572A759-6A51-4108-AA02-DFA0A04FC94B}">
              <ma14:wrappingTextBoxFlag xmlns="" xmlns:ma14="http://schemas.microsoft.com/office/mac/drawingml/2011/main" val="1"/>
            </a:ext>
          </a:extLst>
        </p:spPr>
        <p:txBody>
          <a:bodyPr lIns="0" tIns="0" rIns="0" bIns="0">
            <a:noAutofit/>
          </a:bodyPr>
          <a:lstStyle>
            <a:lvl1pPr defTabSz="460777">
              <a:lnSpc>
                <a:spcPct val="150000"/>
              </a:lnSpc>
              <a:spcBef>
                <a:spcPts val="500"/>
              </a:spcBef>
              <a:defRPr sz="1300">
                <a:solidFill>
                  <a:srgbClr val="645F9B"/>
                </a:solidFill>
                <a:latin typeface="Calibri Light"/>
                <a:ea typeface="Calibri Light"/>
                <a:cs typeface="Calibri Light"/>
                <a:sym typeface="Calibri Light"/>
              </a:defRPr>
            </a:lvl1pPr>
          </a:lstStyle>
          <a:p>
            <a:pPr marL="88900">
              <a:lnSpc>
                <a:spcPts val="2600"/>
              </a:lnSpc>
              <a:spcBef>
                <a:spcPts val="0"/>
              </a:spcBef>
              <a:spcAft>
                <a:spcPts val="600"/>
              </a:spcAft>
              <a:tabLst>
                <a:tab pos="7797800" algn="l"/>
                <a:tab pos="7899400" algn="l"/>
              </a:tabLst>
            </a:pPr>
            <a:r>
              <a:rPr sz="2100" dirty="0">
                <a:solidFill>
                  <a:srgbClr val="414141"/>
                </a:solidFill>
              </a:rPr>
              <a:t>Chan Tai Keung said, ‘I am currently studying at university, and I often go out to eat with my </a:t>
            </a:r>
            <a:r>
              <a:rPr sz="2100" dirty="0" err="1">
                <a:solidFill>
                  <a:srgbClr val="414141"/>
                </a:solidFill>
              </a:rPr>
              <a:t>hallmates</a:t>
            </a:r>
            <a:r>
              <a:rPr sz="2100" dirty="0">
                <a:solidFill>
                  <a:srgbClr val="414141"/>
                </a:solidFill>
              </a:rPr>
              <a:t>. I also meet my secondary school classmates during my free time, and I have to buy some fashionable clothes so that I would not be behind the times. On festive occasions, I will have buffet meals with my girlfriend in luxurious hotels as celebration. Moreover, I always pay with my credit cards and I only repay the minimum payment monthly.’</a:t>
            </a:r>
          </a:p>
        </p:txBody>
      </p:sp>
    </p:spTree>
    <p:extLst>
      <p:ext uri="{BB962C8B-B14F-4D97-AF65-F5344CB8AC3E}">
        <p14:creationId xmlns:p14="http://schemas.microsoft.com/office/powerpoint/2010/main" val="221960053"/>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Shape 240"/>
          <p:cNvSpPr>
            <a:spLocks noGrp="1"/>
          </p:cNvSpPr>
          <p:nvPr>
            <p:ph type="body" idx="1"/>
          </p:nvPr>
        </p:nvSpPr>
        <p:spPr>
          <a:xfrm>
            <a:off x="730800" y="692154"/>
            <a:ext cx="7683866" cy="653848"/>
          </a:xfrm>
          <a:prstGeom prst="rect">
            <a:avLst/>
          </a:prstGeom>
        </p:spPr>
        <p:txBody>
          <a:bodyPr/>
          <a:lstStyle>
            <a:lvl1pPr marL="0" indent="0">
              <a:lnSpc>
                <a:spcPts val="3400"/>
              </a:lnSpc>
              <a:buSzTx/>
              <a:buNone/>
              <a:defRPr sz="3300"/>
            </a:lvl1pPr>
          </a:lstStyle>
          <a:p>
            <a:r>
              <a:rPr b="1" dirty="0"/>
              <a:t>Activity 2: Case 1 </a:t>
            </a:r>
          </a:p>
        </p:txBody>
      </p:sp>
      <p:sp>
        <p:nvSpPr>
          <p:cNvPr id="239" name="Shape 239"/>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18</a:t>
            </a:fld>
            <a:endParaRPr/>
          </a:p>
        </p:txBody>
      </p:sp>
      <p:sp>
        <p:nvSpPr>
          <p:cNvPr id="242" name="Shape 242"/>
          <p:cNvSpPr/>
          <p:nvPr/>
        </p:nvSpPr>
        <p:spPr>
          <a:xfrm>
            <a:off x="730800" y="1350000"/>
            <a:ext cx="7858902" cy="455345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p>
            <a:pPr marL="342000" indent="-342000" defTabSz="554372">
              <a:lnSpc>
                <a:spcPts val="2600"/>
              </a:lnSpc>
              <a:spcAft>
                <a:spcPts val="600"/>
              </a:spcAft>
              <a:buSzPct val="100000"/>
              <a:buAutoNum type="arabicPeriod"/>
              <a:defRPr sz="1600">
                <a:solidFill>
                  <a:schemeClr val="accent1"/>
                </a:solidFill>
                <a:latin typeface="Calibri Light"/>
                <a:ea typeface="Calibri Light"/>
                <a:cs typeface="Calibri Light"/>
                <a:sym typeface="Calibri Light"/>
              </a:defRPr>
            </a:pPr>
            <a:r>
              <a:rPr sz="2100" dirty="0"/>
              <a:t>Do you think Chan Tai Keung’s approach to financial management is appropriate? If you were his friend, how would you persuade him</a:t>
            </a:r>
            <a:r>
              <a:rPr sz="2100" dirty="0" smtClean="0"/>
              <a:t>?</a:t>
            </a:r>
            <a:endParaRPr sz="2100" dirty="0"/>
          </a:p>
          <a:p>
            <a:pPr marL="342000" indent="-342000" defTabSz="554372">
              <a:lnSpc>
                <a:spcPts val="2600"/>
              </a:lnSpc>
              <a:spcAft>
                <a:spcPts val="600"/>
              </a:spcAft>
              <a:buSzPct val="100000"/>
              <a:buFont typeface="Arial"/>
              <a:buChar char="•"/>
              <a:defRPr sz="1600">
                <a:solidFill>
                  <a:srgbClr val="00C1D5"/>
                </a:solidFill>
                <a:latin typeface="Calibri Light"/>
                <a:ea typeface="Calibri Light"/>
                <a:cs typeface="Calibri Light"/>
                <a:sym typeface="Calibri Light"/>
              </a:defRPr>
            </a:pPr>
            <a:r>
              <a:rPr sz="2100" dirty="0"/>
              <a:t>Inappropriate.</a:t>
            </a:r>
          </a:p>
          <a:p>
            <a:pPr marL="342000" indent="-342000" defTabSz="554372">
              <a:lnSpc>
                <a:spcPts val="2600"/>
              </a:lnSpc>
              <a:spcAft>
                <a:spcPts val="600"/>
              </a:spcAft>
              <a:buSzPct val="100000"/>
              <a:buFont typeface="Arial"/>
              <a:buChar char="•"/>
              <a:defRPr sz="1600">
                <a:solidFill>
                  <a:srgbClr val="00C1D5"/>
                </a:solidFill>
                <a:latin typeface="Calibri Light"/>
                <a:ea typeface="Calibri Light"/>
                <a:cs typeface="Calibri Light"/>
                <a:sym typeface="Calibri Light"/>
              </a:defRPr>
            </a:pPr>
            <a:r>
              <a:rPr sz="2100" dirty="0"/>
              <a:t>Repaying the minimum payment will incur high interest charges that makes it difficult to repay in the future. </a:t>
            </a:r>
          </a:p>
          <a:p>
            <a:pPr marL="342000" indent="-342000" defTabSz="554372">
              <a:lnSpc>
                <a:spcPts val="2600"/>
              </a:lnSpc>
              <a:spcAft>
                <a:spcPts val="600"/>
              </a:spcAft>
              <a:buSzPct val="100000"/>
              <a:buFont typeface="Arial"/>
              <a:buChar char="•"/>
              <a:defRPr sz="1600">
                <a:solidFill>
                  <a:srgbClr val="00C1D5"/>
                </a:solidFill>
                <a:latin typeface="Calibri Light"/>
                <a:ea typeface="Calibri Light"/>
                <a:cs typeface="Calibri Light"/>
                <a:sym typeface="Calibri Light"/>
              </a:defRPr>
            </a:pPr>
            <a:r>
              <a:rPr sz="2100" dirty="0"/>
              <a:t>You should not blindly pursue the trend. Money should be spent on equipping yourself.</a:t>
            </a:r>
          </a:p>
          <a:p>
            <a:pPr marL="342000" indent="-342000" defTabSz="554372">
              <a:lnSpc>
                <a:spcPts val="2600"/>
              </a:lnSpc>
              <a:spcAft>
                <a:spcPts val="600"/>
              </a:spcAft>
              <a:buSzPct val="100000"/>
              <a:buFont typeface="Arial"/>
              <a:buChar char="•"/>
              <a:defRPr sz="1600">
                <a:solidFill>
                  <a:srgbClr val="00C1D5"/>
                </a:solidFill>
                <a:latin typeface="Calibri Light"/>
                <a:ea typeface="Calibri Light"/>
                <a:cs typeface="Calibri Light"/>
                <a:sym typeface="Calibri Light"/>
              </a:defRPr>
            </a:pPr>
            <a:r>
              <a:rPr sz="2100" dirty="0"/>
              <a:t>Celebrating special </a:t>
            </a:r>
            <a:r>
              <a:rPr sz="2100" dirty="0" smtClean="0"/>
              <a:t>occasions with </a:t>
            </a:r>
            <a:r>
              <a:rPr sz="2100" dirty="0"/>
              <a:t>your girlfriend does not mean you have to have a buffet meal in a luxurious hotel. You can choose a cheaper way to celebrate. </a:t>
            </a:r>
          </a:p>
          <a:p>
            <a:pPr marL="342000" indent="-342000" defTabSz="554372">
              <a:lnSpc>
                <a:spcPts val="2600"/>
              </a:lnSpc>
              <a:spcAft>
                <a:spcPts val="600"/>
              </a:spcAft>
              <a:buSzPct val="100000"/>
              <a:buFont typeface="Arial"/>
              <a:buChar char="•"/>
              <a:defRPr sz="1600">
                <a:solidFill>
                  <a:srgbClr val="00C1D5"/>
                </a:solidFill>
                <a:latin typeface="Calibri Light"/>
                <a:ea typeface="Calibri Light"/>
                <a:cs typeface="Calibri Light"/>
                <a:sym typeface="Calibri Light"/>
              </a:defRPr>
            </a:pPr>
            <a:r>
              <a:rPr sz="2100" dirty="0"/>
              <a:t>You should avoid using credit cards so as not to develop the habit of  ‘spending future money’.</a:t>
            </a: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2">
                                            <p:txEl>
                                              <p:pRg st="0" end="0"/>
                                            </p:txEl>
                                          </p:spTgt>
                                        </p:tgtEl>
                                        <p:attrNameLst>
                                          <p:attrName>style.visibility</p:attrName>
                                        </p:attrNameLst>
                                      </p:cBhvr>
                                      <p:to>
                                        <p:strVal val="visible"/>
                                      </p:to>
                                    </p:set>
                                    <p:animEffect transition="in" filter="fade">
                                      <p:cBhvr>
                                        <p:cTn id="7" dur="500"/>
                                        <p:tgtEl>
                                          <p:spTgt spid="2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2">
                                            <p:txEl>
                                              <p:pRg st="1" end="1"/>
                                            </p:txEl>
                                          </p:spTgt>
                                        </p:tgtEl>
                                        <p:attrNameLst>
                                          <p:attrName>style.visibility</p:attrName>
                                        </p:attrNameLst>
                                      </p:cBhvr>
                                      <p:to>
                                        <p:strVal val="visible"/>
                                      </p:to>
                                    </p:set>
                                    <p:animEffect transition="in" filter="fade">
                                      <p:cBhvr>
                                        <p:cTn id="12" dur="500"/>
                                        <p:tgtEl>
                                          <p:spTgt spid="24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2">
                                            <p:txEl>
                                              <p:pRg st="2" end="2"/>
                                            </p:txEl>
                                          </p:spTgt>
                                        </p:tgtEl>
                                        <p:attrNameLst>
                                          <p:attrName>style.visibility</p:attrName>
                                        </p:attrNameLst>
                                      </p:cBhvr>
                                      <p:to>
                                        <p:strVal val="visible"/>
                                      </p:to>
                                    </p:set>
                                    <p:animEffect transition="in" filter="fade">
                                      <p:cBhvr>
                                        <p:cTn id="17" dur="500"/>
                                        <p:tgtEl>
                                          <p:spTgt spid="24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2">
                                            <p:txEl>
                                              <p:pRg st="3" end="3"/>
                                            </p:txEl>
                                          </p:spTgt>
                                        </p:tgtEl>
                                        <p:attrNameLst>
                                          <p:attrName>style.visibility</p:attrName>
                                        </p:attrNameLst>
                                      </p:cBhvr>
                                      <p:to>
                                        <p:strVal val="visible"/>
                                      </p:to>
                                    </p:set>
                                    <p:animEffect transition="in" filter="fade">
                                      <p:cBhvr>
                                        <p:cTn id="22" dur="500"/>
                                        <p:tgtEl>
                                          <p:spTgt spid="24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42">
                                            <p:txEl>
                                              <p:pRg st="4" end="4"/>
                                            </p:txEl>
                                          </p:spTgt>
                                        </p:tgtEl>
                                        <p:attrNameLst>
                                          <p:attrName>style.visibility</p:attrName>
                                        </p:attrNameLst>
                                      </p:cBhvr>
                                      <p:to>
                                        <p:strVal val="visible"/>
                                      </p:to>
                                    </p:set>
                                    <p:animEffect transition="in" filter="fade">
                                      <p:cBhvr>
                                        <p:cTn id="27" dur="500"/>
                                        <p:tgtEl>
                                          <p:spTgt spid="24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42">
                                            <p:txEl>
                                              <p:pRg st="5" end="5"/>
                                            </p:txEl>
                                          </p:spTgt>
                                        </p:tgtEl>
                                        <p:attrNameLst>
                                          <p:attrName>style.visibility</p:attrName>
                                        </p:attrNameLst>
                                      </p:cBhvr>
                                      <p:to>
                                        <p:strVal val="visible"/>
                                      </p:to>
                                    </p:set>
                                    <p:animEffect transition="in" filter="fade">
                                      <p:cBhvr>
                                        <p:cTn id="32" dur="500"/>
                                        <p:tgtEl>
                                          <p:spTgt spid="24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hape 244"/>
          <p:cNvSpPr>
            <a:spLocks noGrp="1"/>
          </p:cNvSpPr>
          <p:nvPr>
            <p:ph type="body" idx="1"/>
          </p:nvPr>
        </p:nvSpPr>
        <p:spPr>
          <a:xfrm>
            <a:off x="730800" y="1350000"/>
            <a:ext cx="7679267" cy="5005912"/>
          </a:xfrm>
          <a:prstGeom prst="rect">
            <a:avLst/>
          </a:prstGeom>
        </p:spPr>
        <p:txBody>
          <a:bodyPr>
            <a:normAutofit/>
          </a:bodyPr>
          <a:lstStyle/>
          <a:p>
            <a:pPr marL="342000" indent="-342000" defTabSz="683966">
              <a:lnSpc>
                <a:spcPts val="2600"/>
              </a:lnSpc>
              <a:spcBef>
                <a:spcPts val="0"/>
              </a:spcBef>
              <a:spcAft>
                <a:spcPts val="600"/>
              </a:spcAft>
              <a:buFontTx/>
              <a:buAutoNum type="arabicPeriod" startAt="2"/>
              <a:defRPr sz="1900">
                <a:solidFill>
                  <a:schemeClr val="accent1"/>
                </a:solidFill>
                <a:latin typeface="Calibri Light"/>
                <a:ea typeface="Calibri Light"/>
                <a:cs typeface="Calibri Light"/>
                <a:sym typeface="Calibri Light"/>
              </a:defRPr>
            </a:pPr>
            <a:r>
              <a:rPr sz="2100" dirty="0"/>
              <a:t>What are the reasons for young people’s excessive consumption?</a:t>
            </a:r>
          </a:p>
          <a:p>
            <a:pPr marL="342000" indent="-342000" defTabSz="683966">
              <a:lnSpc>
                <a:spcPts val="2600"/>
              </a:lnSpc>
              <a:spcBef>
                <a:spcPts val="0"/>
              </a:spcBef>
              <a:spcAft>
                <a:spcPts val="600"/>
              </a:spcAft>
              <a:defRPr sz="1900">
                <a:solidFill>
                  <a:srgbClr val="00C1D5"/>
                </a:solidFill>
                <a:latin typeface="Calibri Light"/>
                <a:ea typeface="Calibri Light"/>
                <a:cs typeface="Calibri Light"/>
                <a:sym typeface="Calibri Light"/>
              </a:defRPr>
            </a:pPr>
            <a:r>
              <a:rPr sz="2100" dirty="0"/>
              <a:t>No future planning. </a:t>
            </a:r>
            <a:endParaRPr lang="en-US" sz="2100" dirty="0" smtClean="0"/>
          </a:p>
          <a:p>
            <a:pPr marL="342000" indent="-342000" defTabSz="683966">
              <a:lnSpc>
                <a:spcPts val="2600"/>
              </a:lnSpc>
              <a:spcBef>
                <a:spcPts val="0"/>
              </a:spcBef>
              <a:spcAft>
                <a:spcPts val="600"/>
              </a:spcAft>
              <a:defRPr sz="1900">
                <a:solidFill>
                  <a:srgbClr val="00C1D5"/>
                </a:solidFill>
                <a:latin typeface="Calibri Light"/>
                <a:ea typeface="Calibri Light"/>
                <a:cs typeface="Calibri Light"/>
                <a:sym typeface="Calibri Light"/>
              </a:defRPr>
            </a:pPr>
            <a:r>
              <a:rPr sz="2100" dirty="0" smtClean="0"/>
              <a:t>It’s </a:t>
            </a:r>
            <a:r>
              <a:rPr sz="2100" dirty="0"/>
              <a:t>too easy to get money from </a:t>
            </a:r>
            <a:r>
              <a:rPr sz="2100" dirty="0" smtClean="0"/>
              <a:t>family</a:t>
            </a:r>
            <a:r>
              <a:rPr lang="en-US" altLang="zh-TW" sz="2100" dirty="0" smtClean="0"/>
              <a:t>.</a:t>
            </a:r>
            <a:endParaRPr sz="2100" dirty="0"/>
          </a:p>
          <a:p>
            <a:pPr marL="342000" indent="-342000" defTabSz="683966">
              <a:lnSpc>
                <a:spcPts val="2600"/>
              </a:lnSpc>
              <a:spcBef>
                <a:spcPts val="0"/>
              </a:spcBef>
              <a:spcAft>
                <a:spcPts val="600"/>
              </a:spcAft>
              <a:defRPr sz="1900">
                <a:solidFill>
                  <a:srgbClr val="00C1D5"/>
                </a:solidFill>
                <a:latin typeface="Calibri Light"/>
                <a:ea typeface="Calibri Light"/>
                <a:cs typeface="Calibri Light"/>
                <a:sym typeface="Calibri Light"/>
              </a:defRPr>
            </a:pPr>
            <a:r>
              <a:rPr sz="2100" dirty="0">
                <a:solidFill>
                  <a:srgbClr val="00C1D5"/>
                </a:solidFill>
                <a:latin typeface="Calibri Light"/>
                <a:ea typeface="Calibri Light"/>
                <a:cs typeface="Calibri Light"/>
              </a:rPr>
              <a:t>The media. </a:t>
            </a:r>
            <a:endParaRPr lang="en-US" sz="2100" dirty="0" smtClean="0">
              <a:solidFill>
                <a:srgbClr val="00C1D5"/>
              </a:solidFill>
              <a:latin typeface="Calibri Light"/>
              <a:ea typeface="Calibri Light"/>
              <a:cs typeface="Calibri Light"/>
            </a:endParaRPr>
          </a:p>
          <a:p>
            <a:pPr marL="342000" indent="-342000" defTabSz="683966">
              <a:lnSpc>
                <a:spcPts val="2600"/>
              </a:lnSpc>
              <a:spcBef>
                <a:spcPts val="0"/>
              </a:spcBef>
              <a:spcAft>
                <a:spcPts val="600"/>
              </a:spcAft>
              <a:defRPr sz="1900">
                <a:solidFill>
                  <a:srgbClr val="00C1D5"/>
                </a:solidFill>
                <a:latin typeface="Calibri Light"/>
                <a:ea typeface="Calibri Light"/>
                <a:cs typeface="Calibri Light"/>
                <a:sym typeface="Calibri Light"/>
              </a:defRPr>
            </a:pPr>
            <a:r>
              <a:rPr sz="2100" dirty="0" smtClean="0">
                <a:solidFill>
                  <a:srgbClr val="00C1D5"/>
                </a:solidFill>
                <a:latin typeface="Calibri Light"/>
                <a:ea typeface="Calibri Light"/>
                <a:cs typeface="Calibri Light"/>
              </a:rPr>
              <a:t>Peer </a:t>
            </a:r>
            <a:r>
              <a:rPr sz="2100" dirty="0">
                <a:solidFill>
                  <a:srgbClr val="00C1D5"/>
                </a:solidFill>
                <a:latin typeface="Calibri Light"/>
                <a:ea typeface="Calibri Light"/>
                <a:cs typeface="Calibri Light"/>
              </a:rPr>
              <a:t>influence. </a:t>
            </a:r>
            <a:endParaRPr lang="en-US" sz="2100" dirty="0" smtClean="0">
              <a:solidFill>
                <a:srgbClr val="00C1D5"/>
              </a:solidFill>
              <a:latin typeface="Calibri Light"/>
              <a:ea typeface="Calibri Light"/>
              <a:cs typeface="Calibri Light"/>
            </a:endParaRPr>
          </a:p>
          <a:p>
            <a:pPr marL="342000" indent="-342000" defTabSz="683966">
              <a:lnSpc>
                <a:spcPts val="2600"/>
              </a:lnSpc>
              <a:spcBef>
                <a:spcPts val="0"/>
              </a:spcBef>
              <a:spcAft>
                <a:spcPts val="600"/>
              </a:spcAft>
              <a:defRPr sz="1900">
                <a:solidFill>
                  <a:srgbClr val="00C1D5"/>
                </a:solidFill>
                <a:latin typeface="Calibri Light"/>
                <a:ea typeface="Calibri Light"/>
                <a:cs typeface="Calibri Light"/>
                <a:sym typeface="Calibri Light"/>
              </a:defRPr>
            </a:pPr>
            <a:r>
              <a:rPr sz="2100" dirty="0" smtClean="0">
                <a:solidFill>
                  <a:srgbClr val="00C1D5"/>
                </a:solidFill>
                <a:latin typeface="Calibri Light"/>
                <a:ea typeface="Calibri Light"/>
                <a:cs typeface="Calibri Light"/>
              </a:rPr>
              <a:t>Materialism</a:t>
            </a:r>
            <a:r>
              <a:rPr sz="2100" dirty="0">
                <a:solidFill>
                  <a:srgbClr val="00C1D5"/>
                </a:solidFill>
                <a:latin typeface="Calibri Light"/>
                <a:ea typeface="Calibri Light"/>
                <a:cs typeface="Calibri Light"/>
              </a:rPr>
              <a:t>. </a:t>
            </a:r>
            <a:endParaRPr lang="en-US" sz="2100" dirty="0" smtClean="0">
              <a:solidFill>
                <a:srgbClr val="00C1D5"/>
              </a:solidFill>
              <a:latin typeface="Calibri Light"/>
              <a:ea typeface="Calibri Light"/>
              <a:cs typeface="Calibri Light"/>
            </a:endParaRPr>
          </a:p>
          <a:p>
            <a:pPr marL="342000" indent="-342000" defTabSz="683966">
              <a:lnSpc>
                <a:spcPts val="2600"/>
              </a:lnSpc>
              <a:spcBef>
                <a:spcPts val="0"/>
              </a:spcBef>
              <a:spcAft>
                <a:spcPts val="600"/>
              </a:spcAft>
              <a:defRPr sz="1900">
                <a:solidFill>
                  <a:srgbClr val="00C1D5"/>
                </a:solidFill>
                <a:latin typeface="Calibri Light"/>
                <a:ea typeface="Calibri Light"/>
                <a:cs typeface="Calibri Light"/>
                <a:sym typeface="Calibri Light"/>
              </a:defRPr>
            </a:pPr>
            <a:r>
              <a:rPr sz="2100" dirty="0" smtClean="0">
                <a:solidFill>
                  <a:srgbClr val="00C1D5"/>
                </a:solidFill>
                <a:latin typeface="Calibri Light"/>
                <a:ea typeface="Calibri Light"/>
                <a:cs typeface="Calibri Light"/>
              </a:rPr>
              <a:t>Easy </a:t>
            </a:r>
            <a:r>
              <a:rPr sz="2100" dirty="0">
                <a:solidFill>
                  <a:srgbClr val="00C1D5"/>
                </a:solidFill>
                <a:latin typeface="Calibri Light"/>
                <a:ea typeface="Calibri Light"/>
                <a:cs typeface="Calibri Light"/>
              </a:rPr>
              <a:t>to get a loan. </a:t>
            </a:r>
            <a:endParaRPr lang="en-US" sz="2100" dirty="0" smtClean="0">
              <a:solidFill>
                <a:srgbClr val="00C1D5"/>
              </a:solidFill>
              <a:latin typeface="Calibri Light"/>
              <a:ea typeface="Calibri Light"/>
              <a:cs typeface="Calibri Light"/>
            </a:endParaRPr>
          </a:p>
          <a:p>
            <a:pPr marL="342000" indent="-342000" defTabSz="683966">
              <a:lnSpc>
                <a:spcPts val="2600"/>
              </a:lnSpc>
              <a:spcBef>
                <a:spcPts val="0"/>
              </a:spcBef>
              <a:spcAft>
                <a:spcPts val="600"/>
              </a:spcAft>
              <a:defRPr sz="1900">
                <a:solidFill>
                  <a:srgbClr val="00C1D5"/>
                </a:solidFill>
                <a:latin typeface="Calibri Light"/>
                <a:ea typeface="Calibri Light"/>
                <a:cs typeface="Calibri Light"/>
                <a:sym typeface="Calibri Light"/>
              </a:defRPr>
            </a:pPr>
            <a:r>
              <a:rPr lang="en-US" altLang="zh-TW" sz="2100" dirty="0" smtClean="0">
                <a:solidFill>
                  <a:srgbClr val="00C1D5"/>
                </a:solidFill>
                <a:latin typeface="Calibri Light"/>
                <a:ea typeface="Calibri Light"/>
                <a:cs typeface="Calibri Light"/>
              </a:rPr>
              <a:t>Others.</a:t>
            </a:r>
            <a:endParaRPr sz="2100" dirty="0">
              <a:solidFill>
                <a:srgbClr val="00C1D5"/>
              </a:solidFill>
              <a:latin typeface="Calibri Light"/>
              <a:ea typeface="Calibri Light"/>
              <a:cs typeface="Calibri Light"/>
            </a:endParaRPr>
          </a:p>
        </p:txBody>
      </p:sp>
      <p:sp>
        <p:nvSpPr>
          <p:cNvPr id="4" name="Shape 240"/>
          <p:cNvSpPr>
            <a:spLocks noGrp="1"/>
          </p:cNvSpPr>
          <p:nvPr>
            <p:ph type="body" sz="quarter" idx="13"/>
          </p:nvPr>
        </p:nvSpPr>
        <p:spPr>
          <a:xfrm>
            <a:off x="732368" y="692154"/>
            <a:ext cx="7683866" cy="653848"/>
          </a:xfrm>
          <a:prstGeom prst="rect">
            <a:avLst/>
          </a:prstGeom>
        </p:spPr>
        <p:txBody>
          <a:bodyPr/>
          <a:lstStyle>
            <a:lvl1pPr marL="0" indent="0">
              <a:lnSpc>
                <a:spcPts val="3400"/>
              </a:lnSpc>
              <a:buSzTx/>
              <a:buNone/>
              <a:defRPr sz="3300"/>
            </a:lvl1pPr>
          </a:lstStyle>
          <a:p>
            <a:r>
              <a:rPr b="1" dirty="0"/>
              <a:t>Activity 2: Case 1 </a:t>
            </a:r>
          </a:p>
        </p:txBody>
      </p:sp>
      <p:sp>
        <p:nvSpPr>
          <p:cNvPr id="245" name="Shape 245"/>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19</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44">
                                            <p:txEl>
                                              <p:pRg st="0" end="0"/>
                                            </p:txEl>
                                          </p:spTgt>
                                        </p:tgtEl>
                                        <p:attrNameLst>
                                          <p:attrName>style.visibility</p:attrName>
                                        </p:attrNameLst>
                                      </p:cBhvr>
                                      <p:to>
                                        <p:strVal val="visible"/>
                                      </p:to>
                                    </p:set>
                                    <p:animEffect transition="in" filter="fade">
                                      <p:cBhvr>
                                        <p:cTn id="7" dur="500"/>
                                        <p:tgtEl>
                                          <p:spTgt spid="2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44">
                                            <p:txEl>
                                              <p:pRg st="1" end="1"/>
                                            </p:txEl>
                                          </p:spTgt>
                                        </p:tgtEl>
                                        <p:attrNameLst>
                                          <p:attrName>style.visibility</p:attrName>
                                        </p:attrNameLst>
                                      </p:cBhvr>
                                      <p:to>
                                        <p:strVal val="visible"/>
                                      </p:to>
                                    </p:set>
                                    <p:animEffect transition="in" filter="fade">
                                      <p:cBhvr>
                                        <p:cTn id="12" dur="500"/>
                                        <p:tgtEl>
                                          <p:spTgt spid="24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244">
                                            <p:txEl>
                                              <p:pRg st="2" end="2"/>
                                            </p:txEl>
                                          </p:spTgt>
                                        </p:tgtEl>
                                        <p:attrNameLst>
                                          <p:attrName>style.visibility</p:attrName>
                                        </p:attrNameLst>
                                      </p:cBhvr>
                                      <p:to>
                                        <p:strVal val="visible"/>
                                      </p:to>
                                    </p:set>
                                    <p:animEffect transition="in" filter="fade">
                                      <p:cBhvr>
                                        <p:cTn id="17" dur="500"/>
                                        <p:tgtEl>
                                          <p:spTgt spid="24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244">
                                            <p:txEl>
                                              <p:pRg st="3" end="3"/>
                                            </p:txEl>
                                          </p:spTgt>
                                        </p:tgtEl>
                                        <p:attrNameLst>
                                          <p:attrName>style.visibility</p:attrName>
                                        </p:attrNameLst>
                                      </p:cBhvr>
                                      <p:to>
                                        <p:strVal val="visible"/>
                                      </p:to>
                                    </p:set>
                                    <p:animEffect transition="in" filter="fade">
                                      <p:cBhvr>
                                        <p:cTn id="22" dur="500"/>
                                        <p:tgtEl>
                                          <p:spTgt spid="24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1" nodeType="clickEffect">
                                  <p:stCondLst>
                                    <p:cond delay="0"/>
                                  </p:stCondLst>
                                  <p:childTnLst>
                                    <p:set>
                                      <p:cBhvr>
                                        <p:cTn id="26" dur="1" fill="hold">
                                          <p:stCondLst>
                                            <p:cond delay="0"/>
                                          </p:stCondLst>
                                        </p:cTn>
                                        <p:tgtEl>
                                          <p:spTgt spid="244">
                                            <p:txEl>
                                              <p:pRg st="4" end="4"/>
                                            </p:txEl>
                                          </p:spTgt>
                                        </p:tgtEl>
                                        <p:attrNameLst>
                                          <p:attrName>style.visibility</p:attrName>
                                        </p:attrNameLst>
                                      </p:cBhvr>
                                      <p:to>
                                        <p:strVal val="visible"/>
                                      </p:to>
                                    </p:set>
                                    <p:animEffect transition="in" filter="fade">
                                      <p:cBhvr>
                                        <p:cTn id="27" dur="500"/>
                                        <p:tgtEl>
                                          <p:spTgt spid="24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244">
                                            <p:txEl>
                                              <p:pRg st="5" end="5"/>
                                            </p:txEl>
                                          </p:spTgt>
                                        </p:tgtEl>
                                        <p:attrNameLst>
                                          <p:attrName>style.visibility</p:attrName>
                                        </p:attrNameLst>
                                      </p:cBhvr>
                                      <p:to>
                                        <p:strVal val="visible"/>
                                      </p:to>
                                    </p:set>
                                    <p:animEffect transition="in" filter="fade">
                                      <p:cBhvr>
                                        <p:cTn id="32" dur="500"/>
                                        <p:tgtEl>
                                          <p:spTgt spid="24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1" nodeType="clickEffect">
                                  <p:stCondLst>
                                    <p:cond delay="0"/>
                                  </p:stCondLst>
                                  <p:childTnLst>
                                    <p:set>
                                      <p:cBhvr>
                                        <p:cTn id="36" dur="1" fill="hold">
                                          <p:stCondLst>
                                            <p:cond delay="0"/>
                                          </p:stCondLst>
                                        </p:cTn>
                                        <p:tgtEl>
                                          <p:spTgt spid="244">
                                            <p:txEl>
                                              <p:pRg st="6" end="6"/>
                                            </p:txEl>
                                          </p:spTgt>
                                        </p:tgtEl>
                                        <p:attrNameLst>
                                          <p:attrName>style.visibility</p:attrName>
                                        </p:attrNameLst>
                                      </p:cBhvr>
                                      <p:to>
                                        <p:strVal val="visible"/>
                                      </p:to>
                                    </p:set>
                                    <p:animEffect transition="in" filter="fade">
                                      <p:cBhvr>
                                        <p:cTn id="37" dur="500"/>
                                        <p:tgtEl>
                                          <p:spTgt spid="244">
                                            <p:txEl>
                                              <p:pRg st="6" end="6"/>
                                            </p:txEl>
                                          </p:spTgt>
                                        </p:tgtEl>
                                      </p:cBhvr>
                                    </p:animEffect>
                                  </p:childTnLst>
                                </p:cTn>
                              </p:par>
                            </p:childTnLst>
                          </p:cTn>
                        </p:par>
                        <p:par>
                          <p:cTn id="38" fill="hold">
                            <p:stCondLst>
                              <p:cond delay="500"/>
                            </p:stCondLst>
                            <p:childTnLst>
                              <p:par>
                                <p:cTn id="39" presetID="10" presetClass="entr" presetSubtype="0" fill="hold" grpId="1" nodeType="afterEffect">
                                  <p:stCondLst>
                                    <p:cond delay="0"/>
                                  </p:stCondLst>
                                  <p:childTnLst>
                                    <p:set>
                                      <p:cBhvr>
                                        <p:cTn id="40" dur="1" fill="hold">
                                          <p:stCondLst>
                                            <p:cond delay="0"/>
                                          </p:stCondLst>
                                        </p:cTn>
                                        <p:tgtEl>
                                          <p:spTgt spid="244">
                                            <p:txEl>
                                              <p:pRg st="7" end="7"/>
                                            </p:txEl>
                                          </p:spTgt>
                                        </p:tgtEl>
                                        <p:attrNameLst>
                                          <p:attrName>style.visibility</p:attrName>
                                        </p:attrNameLst>
                                      </p:cBhvr>
                                      <p:to>
                                        <p:strVal val="visible"/>
                                      </p:to>
                                    </p:set>
                                    <p:animEffect transition="in" filter="fade">
                                      <p:cBhvr>
                                        <p:cTn id="41" dur="500"/>
                                        <p:tgtEl>
                                          <p:spTgt spid="24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1" uiExpand="1" build="p" bldLvl="5"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p:cNvSpPr>
          <p:nvPr>
            <p:ph type="body" idx="1"/>
          </p:nvPr>
        </p:nvSpPr>
        <p:spPr>
          <a:xfrm>
            <a:off x="732367" y="1350114"/>
            <a:ext cx="7679267" cy="4348309"/>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HK" dirty="0"/>
              <a:t>Established in 2012 and supported by the Education Bureau and four financial regulators, the Investor and Financial Education Council (IFEC) is an </a:t>
            </a:r>
            <a:r>
              <a:rPr lang="en-US" altLang="zh-HK" dirty="0" err="1"/>
              <a:t>organisation</a:t>
            </a:r>
            <a:r>
              <a:rPr lang="en-US" altLang="zh-HK" dirty="0"/>
              <a:t> dedicated to improving financial literacy in Hong Kong.  The IFEC manages an independent and impartial financial education platform, The Chin Family, which provides free information, resources and </a:t>
            </a:r>
            <a:r>
              <a:rPr lang="en-US" altLang="zh-HK" dirty="0" err="1"/>
              <a:t>programmes</a:t>
            </a:r>
            <a:r>
              <a:rPr lang="en-US" altLang="zh-HK" dirty="0"/>
              <a:t> to help people in Hong Kong plan and manage their finances. The IFEC was formerly known as the Investor Education Centre (IEC). </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HK" dirty="0" smtClean="0"/>
              <a:t>Learn </a:t>
            </a:r>
            <a:r>
              <a:rPr lang="en-US" altLang="zh-HK" dirty="0"/>
              <a:t>more about the IFEC at </a:t>
            </a:r>
            <a:r>
              <a:rPr lang="en-US" altLang="zh-HK" u="sng" dirty="0">
                <a:solidFill>
                  <a:srgbClr val="0000FF"/>
                </a:solidFill>
                <a:uFill>
                  <a:solidFill>
                    <a:srgbClr val="0000FF"/>
                  </a:solidFill>
                </a:uFill>
                <a:hlinkClick r:id="rId2"/>
              </a:rPr>
              <a:t>www.ifec.org.hk</a:t>
            </a:r>
            <a:r>
              <a:rPr lang="en-US" altLang="zh-HK" dirty="0"/>
              <a:t>. </a:t>
            </a:r>
          </a:p>
        </p:txBody>
      </p:sp>
      <p:sp>
        <p:nvSpPr>
          <p:cNvPr id="132" name="Shape 132"/>
          <p:cNvSpPr>
            <a:spLocks noGrp="1"/>
          </p:cNvSpPr>
          <p:nvPr>
            <p:ph type="body" sz="quarter" idx="13"/>
          </p:nvPr>
        </p:nvSpPr>
        <p:spPr>
          <a:xfrm>
            <a:off x="732368" y="692154"/>
            <a:ext cx="7683866" cy="65796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Investor and Financial Education Council</a:t>
            </a:r>
          </a:p>
        </p:txBody>
      </p:sp>
      <p:sp>
        <p:nvSpPr>
          <p:cNvPr id="133" name="Shape 133"/>
          <p:cNvSpPr>
            <a:spLocks noGrp="1"/>
          </p:cNvSpPr>
          <p:nvPr>
            <p:ph type="sldNum" sz="quarter" idx="2"/>
          </p:nvPr>
        </p:nvSpPr>
        <p:spPr>
          <a:xfrm>
            <a:off x="8284632"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a:t>
            </a:fld>
            <a:endParaRPr/>
          </a:p>
        </p:txBody>
      </p:sp>
      <p:pic>
        <p:nvPicPr>
          <p:cNvPr id="134" name="image8.png"/>
          <p:cNvPicPr>
            <a:picLocks noChangeAspect="1"/>
          </p:cNvPicPr>
          <p:nvPr/>
        </p:nvPicPr>
        <p:blipFill>
          <a:blip r:embed="rId3">
            <a:extLst/>
          </a:blip>
          <a:stretch>
            <a:fillRect/>
          </a:stretch>
        </p:blipFill>
        <p:spPr>
          <a:xfrm>
            <a:off x="4865401" y="4398636"/>
            <a:ext cx="3356546" cy="2160005"/>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Shape 247"/>
          <p:cNvSpPr>
            <a:spLocks noGrp="1"/>
          </p:cNvSpPr>
          <p:nvPr>
            <p:ph type="body" idx="1"/>
          </p:nvPr>
        </p:nvSpPr>
        <p:spPr>
          <a:xfrm>
            <a:off x="732367" y="1350000"/>
            <a:ext cx="7679267" cy="5257198"/>
          </a:xfrm>
          <a:prstGeom prst="rect">
            <a:avLst/>
          </a:prstGeom>
        </p:spPr>
        <p:txBody>
          <a:bodyPr>
            <a:noAutofit/>
          </a:bodyPr>
          <a:lstStyle/>
          <a:p>
            <a:pPr marL="342000" indent="-342000" defTabSz="669566">
              <a:lnSpc>
                <a:spcPts val="2600"/>
              </a:lnSpc>
              <a:spcBef>
                <a:spcPts val="0"/>
              </a:spcBef>
              <a:spcAft>
                <a:spcPts val="600"/>
              </a:spcAft>
              <a:buFontTx/>
              <a:buAutoNum type="arabicPeriod" startAt="3"/>
              <a:defRPr sz="1900">
                <a:solidFill>
                  <a:schemeClr val="accent1"/>
                </a:solidFill>
                <a:latin typeface="Calibri Light"/>
                <a:ea typeface="Calibri Light"/>
                <a:cs typeface="Calibri Light"/>
                <a:sym typeface="Calibri Light"/>
              </a:defRPr>
            </a:pPr>
            <a:r>
              <a:rPr sz="2100" dirty="0"/>
              <a:t>Is it necessary for everyone to save money? Why</a:t>
            </a:r>
            <a:r>
              <a:rPr sz="2100" dirty="0" smtClean="0"/>
              <a:t>?</a:t>
            </a:r>
            <a:endParaRPr lang="en-US" sz="2100" dirty="0" smtClean="0"/>
          </a:p>
          <a:p>
            <a:pPr marL="901700" lvl="1" indent="-560388" defTabSz="669566">
              <a:lnSpc>
                <a:spcPts val="2600"/>
              </a:lnSpc>
              <a:spcBef>
                <a:spcPts val="0"/>
              </a:spcBef>
              <a:spcAft>
                <a:spcPts val="600"/>
              </a:spcAft>
              <a:buSzTx/>
              <a:buNone/>
              <a:tabLst>
                <a:tab pos="444500" algn="l"/>
              </a:tabLst>
              <a:defRPr sz="1900">
                <a:solidFill>
                  <a:srgbClr val="00C1D5"/>
                </a:solidFill>
                <a:latin typeface="Calibri Light"/>
                <a:ea typeface="Calibri Light"/>
                <a:cs typeface="Calibri Light"/>
                <a:sym typeface="Calibri Light"/>
              </a:defRPr>
            </a:pPr>
            <a:r>
              <a:rPr sz="2100" b="1" dirty="0" smtClean="0"/>
              <a:t>Yes</a:t>
            </a:r>
            <a:r>
              <a:rPr sz="2100" b="1" dirty="0"/>
              <a:t>: </a:t>
            </a:r>
            <a:r>
              <a:rPr lang="en-US" sz="2100" b="1" dirty="0" smtClean="0"/>
              <a:t> </a:t>
            </a:r>
            <a:r>
              <a:rPr sz="2100" dirty="0" smtClean="0"/>
              <a:t>Savings </a:t>
            </a:r>
            <a:r>
              <a:rPr sz="2100" dirty="0"/>
              <a:t>help achieve financial goals. There may be </a:t>
            </a:r>
            <a:r>
              <a:rPr sz="2100" dirty="0" smtClean="0"/>
              <a:t>unexpected</a:t>
            </a:r>
            <a:r>
              <a:rPr lang="en-US" sz="2100" dirty="0" smtClean="0"/>
              <a:t> </a:t>
            </a:r>
            <a:r>
              <a:rPr sz="2100" dirty="0" smtClean="0"/>
              <a:t>financial </a:t>
            </a:r>
            <a:r>
              <a:rPr sz="2100" dirty="0"/>
              <a:t>needs, such as medical expenses. Without enough savings, it </a:t>
            </a:r>
            <a:r>
              <a:rPr sz="2100" dirty="0" smtClean="0"/>
              <a:t>is </a:t>
            </a:r>
            <a:r>
              <a:rPr sz="2100" dirty="0"/>
              <a:t>difficult to cope with them and may even need to borrow money. Even </a:t>
            </a:r>
            <a:r>
              <a:rPr sz="2100" dirty="0" smtClean="0"/>
              <a:t>if</a:t>
            </a:r>
            <a:r>
              <a:rPr lang="en-US" sz="2100" dirty="0" smtClean="0"/>
              <a:t> </a:t>
            </a:r>
            <a:r>
              <a:rPr sz="2100" dirty="0" smtClean="0"/>
              <a:t>there </a:t>
            </a:r>
            <a:r>
              <a:rPr sz="2100" dirty="0"/>
              <a:t>is no immediate need, there may be other future needs such as </a:t>
            </a:r>
            <a:r>
              <a:rPr sz="2100" dirty="0" smtClean="0"/>
              <a:t>home</a:t>
            </a:r>
            <a:r>
              <a:rPr lang="en-US" sz="2100" dirty="0" smtClean="0"/>
              <a:t> </a:t>
            </a:r>
            <a:r>
              <a:rPr sz="2100" dirty="0" smtClean="0"/>
              <a:t>ownership </a:t>
            </a:r>
            <a:r>
              <a:rPr sz="2100" dirty="0"/>
              <a:t>and marriage</a:t>
            </a:r>
            <a:r>
              <a:rPr sz="2100" dirty="0" smtClean="0"/>
              <a:t>.</a:t>
            </a:r>
            <a:endParaRPr lang="en-US" sz="2100" dirty="0" smtClean="0"/>
          </a:p>
          <a:p>
            <a:pPr marL="901700" indent="-558000" defTabSz="669566">
              <a:lnSpc>
                <a:spcPts val="2600"/>
              </a:lnSpc>
              <a:spcBef>
                <a:spcPts val="0"/>
              </a:spcBef>
              <a:spcAft>
                <a:spcPts val="600"/>
              </a:spcAft>
              <a:buSzTx/>
              <a:buNone/>
              <a:tabLst>
                <a:tab pos="901700" algn="l"/>
              </a:tabLst>
              <a:defRPr sz="1900">
                <a:solidFill>
                  <a:srgbClr val="00C1D5"/>
                </a:solidFill>
                <a:latin typeface="Calibri Light"/>
                <a:ea typeface="Calibri Light"/>
                <a:cs typeface="Calibri Light"/>
                <a:sym typeface="Calibri Light"/>
              </a:defRPr>
            </a:pPr>
            <a:r>
              <a:rPr sz="2100" b="1" dirty="0" smtClean="0"/>
              <a:t>No</a:t>
            </a:r>
            <a:r>
              <a:rPr sz="2100" b="1" dirty="0"/>
              <a:t>: </a:t>
            </a:r>
            <a:r>
              <a:rPr lang="en-US" sz="2100" b="1" dirty="0" smtClean="0"/>
              <a:t>  </a:t>
            </a:r>
            <a:r>
              <a:rPr sz="2100" dirty="0" smtClean="0"/>
              <a:t>The </a:t>
            </a:r>
            <a:r>
              <a:rPr sz="2100" dirty="0"/>
              <a:t>amount of savings depends on the individual's financial </a:t>
            </a:r>
            <a:r>
              <a:rPr sz="2100" dirty="0" smtClean="0"/>
              <a:t>ability.</a:t>
            </a:r>
            <a:r>
              <a:rPr lang="en-US" sz="2100" dirty="0" smtClean="0"/>
              <a:t> </a:t>
            </a:r>
            <a:r>
              <a:rPr sz="2100" dirty="0" smtClean="0"/>
              <a:t>Some </a:t>
            </a:r>
            <a:r>
              <a:rPr sz="2100" dirty="0"/>
              <a:t>people's income is too low to save. If someone has enough </a:t>
            </a:r>
            <a:r>
              <a:rPr sz="2100" dirty="0" smtClean="0"/>
              <a:t>wealth t</a:t>
            </a:r>
            <a:r>
              <a:rPr lang="en-US" sz="2100" dirty="0" smtClean="0"/>
              <a:t>o </a:t>
            </a:r>
            <a:r>
              <a:rPr sz="2100" dirty="0" smtClean="0"/>
              <a:t>sustain </a:t>
            </a:r>
            <a:r>
              <a:rPr sz="2100" dirty="0"/>
              <a:t>his or her needs, there is no need to save</a:t>
            </a:r>
            <a:r>
              <a:rPr sz="2100" dirty="0" smtClean="0"/>
              <a:t>.</a:t>
            </a:r>
            <a:endParaRPr sz="2100" dirty="0"/>
          </a:p>
          <a:p>
            <a:pPr marL="342000" indent="-342000" defTabSz="669566">
              <a:lnSpc>
                <a:spcPts val="2600"/>
              </a:lnSpc>
              <a:spcBef>
                <a:spcPts val="0"/>
              </a:spcBef>
              <a:spcAft>
                <a:spcPts val="600"/>
              </a:spcAft>
              <a:buFontTx/>
              <a:buAutoNum type="arabicPeriod" startAt="4"/>
              <a:defRPr sz="1900">
                <a:solidFill>
                  <a:schemeClr val="accent1"/>
                </a:solidFill>
                <a:latin typeface="Calibri Light"/>
                <a:ea typeface="Calibri Light"/>
                <a:cs typeface="Calibri Light"/>
                <a:sym typeface="Calibri Light"/>
              </a:defRPr>
            </a:pPr>
            <a:r>
              <a:rPr sz="2100" dirty="0"/>
              <a:t>What expenses may be included in ‘Others’? Free to answer.</a:t>
            </a:r>
          </a:p>
          <a:p>
            <a:pPr marL="342000" indent="0" defTabSz="669566">
              <a:lnSpc>
                <a:spcPts val="2600"/>
              </a:lnSpc>
              <a:spcBef>
                <a:spcPts val="0"/>
              </a:spcBef>
              <a:spcAft>
                <a:spcPts val="600"/>
              </a:spcAft>
              <a:buSzTx/>
              <a:buNone/>
              <a:defRPr sz="1900">
                <a:solidFill>
                  <a:srgbClr val="00C1D5"/>
                </a:solidFill>
                <a:latin typeface="Calibri Light"/>
                <a:ea typeface="Calibri Light"/>
                <a:cs typeface="Calibri Light"/>
                <a:sym typeface="Calibri Light"/>
              </a:defRPr>
            </a:pPr>
            <a:r>
              <a:rPr sz="2100" dirty="0"/>
              <a:t>Donations, clothing, tuition fees, stationery, medical care, gifts, etc.</a:t>
            </a:r>
          </a:p>
        </p:txBody>
      </p:sp>
      <p:sp>
        <p:nvSpPr>
          <p:cNvPr id="4" name="Shape 240"/>
          <p:cNvSpPr>
            <a:spLocks noGrp="1"/>
          </p:cNvSpPr>
          <p:nvPr>
            <p:ph type="body" sz="quarter" idx="13"/>
          </p:nvPr>
        </p:nvSpPr>
        <p:spPr>
          <a:xfrm>
            <a:off x="732368" y="692154"/>
            <a:ext cx="7683866" cy="653848"/>
          </a:xfrm>
          <a:prstGeom prst="rect">
            <a:avLst/>
          </a:prstGeom>
        </p:spPr>
        <p:txBody>
          <a:bodyPr/>
          <a:lstStyle>
            <a:lvl1pPr marL="0" indent="0">
              <a:lnSpc>
                <a:spcPts val="3400"/>
              </a:lnSpc>
              <a:buSzTx/>
              <a:buNone/>
              <a:defRPr sz="3300"/>
            </a:lvl1pPr>
          </a:lstStyle>
          <a:p>
            <a:r>
              <a:rPr b="1" dirty="0"/>
              <a:t>Activity 2: Case 1 </a:t>
            </a:r>
          </a:p>
        </p:txBody>
      </p:sp>
      <p:sp>
        <p:nvSpPr>
          <p:cNvPr id="248" name="Shape 248"/>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20</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7">
                                            <p:txEl>
                                              <p:pRg st="0" end="0"/>
                                            </p:txEl>
                                          </p:spTgt>
                                        </p:tgtEl>
                                        <p:attrNameLst>
                                          <p:attrName>style.visibility</p:attrName>
                                        </p:attrNameLst>
                                      </p:cBhvr>
                                      <p:to>
                                        <p:strVal val="visible"/>
                                      </p:to>
                                    </p:set>
                                    <p:animEffect transition="in" filter="fade">
                                      <p:cBhvr>
                                        <p:cTn id="7" dur="500"/>
                                        <p:tgtEl>
                                          <p:spTgt spid="2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7">
                                            <p:txEl>
                                              <p:pRg st="1" end="1"/>
                                            </p:txEl>
                                          </p:spTgt>
                                        </p:tgtEl>
                                        <p:attrNameLst>
                                          <p:attrName>style.visibility</p:attrName>
                                        </p:attrNameLst>
                                      </p:cBhvr>
                                      <p:to>
                                        <p:strVal val="visible"/>
                                      </p:to>
                                    </p:set>
                                    <p:animEffect transition="in" filter="fade">
                                      <p:cBhvr>
                                        <p:cTn id="12" dur="500"/>
                                        <p:tgtEl>
                                          <p:spTgt spid="2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7">
                                            <p:txEl>
                                              <p:pRg st="2" end="2"/>
                                            </p:txEl>
                                          </p:spTgt>
                                        </p:tgtEl>
                                        <p:attrNameLst>
                                          <p:attrName>style.visibility</p:attrName>
                                        </p:attrNameLst>
                                      </p:cBhvr>
                                      <p:to>
                                        <p:strVal val="visible"/>
                                      </p:to>
                                    </p:set>
                                    <p:animEffect transition="in" filter="fade">
                                      <p:cBhvr>
                                        <p:cTn id="17" dur="500"/>
                                        <p:tgtEl>
                                          <p:spTgt spid="2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7">
                                            <p:txEl>
                                              <p:pRg st="3" end="3"/>
                                            </p:txEl>
                                          </p:spTgt>
                                        </p:tgtEl>
                                        <p:attrNameLst>
                                          <p:attrName>style.visibility</p:attrName>
                                        </p:attrNameLst>
                                      </p:cBhvr>
                                      <p:to>
                                        <p:strVal val="visible"/>
                                      </p:to>
                                    </p:set>
                                    <p:animEffect transition="in" filter="fade">
                                      <p:cBhvr>
                                        <p:cTn id="22" dur="500"/>
                                        <p:tgtEl>
                                          <p:spTgt spid="2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47">
                                            <p:txEl>
                                              <p:pRg st="4" end="4"/>
                                            </p:txEl>
                                          </p:spTgt>
                                        </p:tgtEl>
                                        <p:attrNameLst>
                                          <p:attrName>style.visibility</p:attrName>
                                        </p:attrNameLst>
                                      </p:cBhvr>
                                      <p:to>
                                        <p:strVal val="visible"/>
                                      </p:to>
                                    </p:set>
                                    <p:animEffect transition="in" filter="fade">
                                      <p:cBhvr>
                                        <p:cTn id="27" dur="500"/>
                                        <p:tgtEl>
                                          <p:spTgt spid="2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a:spLocks noGrp="1"/>
          </p:cNvSpPr>
          <p:nvPr>
            <p:ph type="body" idx="1"/>
          </p:nvPr>
        </p:nvSpPr>
        <p:spPr>
          <a:xfrm>
            <a:off x="732368" y="692154"/>
            <a:ext cx="7683866" cy="653848"/>
          </a:xfrm>
          <a:prstGeom prst="rect">
            <a:avLst/>
          </a:prstGeom>
        </p:spPr>
        <p:txBody>
          <a:bodyPr/>
          <a:lstStyle>
            <a:lvl1pPr marL="0" indent="0">
              <a:lnSpc>
                <a:spcPts val="3400"/>
              </a:lnSpc>
              <a:buSzTx/>
              <a:buNone/>
              <a:defRPr sz="3300"/>
            </a:lvl1pPr>
          </a:lstStyle>
          <a:p>
            <a:r>
              <a:rPr b="1" dirty="0"/>
              <a:t>Activity 2: Case 2 </a:t>
            </a:r>
          </a:p>
        </p:txBody>
      </p:sp>
      <p:sp>
        <p:nvSpPr>
          <p:cNvPr id="250" name="Shape 250"/>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21</a:t>
            </a:fld>
            <a:endParaRPr/>
          </a:p>
        </p:txBody>
      </p:sp>
      <p:pic>
        <p:nvPicPr>
          <p:cNvPr id="252" name="image15.png"/>
          <p:cNvPicPr>
            <a:picLocks noChangeAspect="1"/>
          </p:cNvPicPr>
          <p:nvPr/>
        </p:nvPicPr>
        <p:blipFill>
          <a:blip r:embed="rId2">
            <a:extLst/>
          </a:blip>
          <a:stretch>
            <a:fillRect/>
          </a:stretch>
        </p:blipFill>
        <p:spPr>
          <a:xfrm>
            <a:off x="132730" y="1261279"/>
            <a:ext cx="8878542" cy="3315164"/>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p:cNvSpPr>
          <p:nvPr>
            <p:ph type="body" idx="1"/>
          </p:nvPr>
        </p:nvSpPr>
        <p:spPr>
          <a:xfrm>
            <a:off x="732367" y="1350001"/>
            <a:ext cx="7679267" cy="2764799"/>
          </a:xfrm>
          <a:prstGeom prst="rect">
            <a:avLst/>
          </a:prstGeom>
          <a:solidFill>
            <a:srgbClr val="33CCCC"/>
          </a:solidFill>
        </p:spPr>
        <p:txBody>
          <a:bodyPr/>
          <a:lstStyle/>
          <a:p>
            <a:pPr marL="88900" indent="0" defTabSz="669566">
              <a:lnSpc>
                <a:spcPts val="2600"/>
              </a:lnSpc>
              <a:spcBef>
                <a:spcPts val="0"/>
              </a:spcBef>
              <a:spcAft>
                <a:spcPts val="600"/>
              </a:spcAft>
              <a:buSzTx/>
              <a:buNone/>
              <a:defRPr sz="1900">
                <a:latin typeface="Calibri Light"/>
                <a:ea typeface="Calibri Light"/>
                <a:cs typeface="Calibri Light"/>
                <a:sym typeface="Calibri Light"/>
              </a:defRPr>
            </a:pPr>
            <a:r>
              <a:rPr dirty="0">
                <a:solidFill>
                  <a:srgbClr val="414141"/>
                </a:solidFill>
              </a:rPr>
              <a:t>Lee Siu </a:t>
            </a:r>
            <a:r>
              <a:rPr dirty="0" err="1">
                <a:solidFill>
                  <a:srgbClr val="414141"/>
                </a:solidFill>
              </a:rPr>
              <a:t>Wah</a:t>
            </a:r>
            <a:r>
              <a:rPr dirty="0">
                <a:solidFill>
                  <a:srgbClr val="414141"/>
                </a:solidFill>
              </a:rPr>
              <a:t> said, ‘I have just got married with my girlfriend Mei Ling but I have no plans to buy a house. The current property price is high; we cannot afford to purchase a home no matter how hard-working we are. We should reduce savings, have fun, and travel more in order to broaden our horizons. We can rent a flat after marriage</a:t>
            </a:r>
            <a:r>
              <a:rPr dirty="0" smtClean="0">
                <a:solidFill>
                  <a:srgbClr val="414141"/>
                </a:solidFill>
              </a:rPr>
              <a:t>.’</a:t>
            </a:r>
            <a:r>
              <a:rPr dirty="0">
                <a:solidFill>
                  <a:srgbClr val="414141"/>
                </a:solidFill>
              </a:rPr>
              <a:t>		</a:t>
            </a:r>
          </a:p>
          <a:p>
            <a:pPr marL="88900" indent="0" defTabSz="669566">
              <a:lnSpc>
                <a:spcPts val="2600"/>
              </a:lnSpc>
              <a:spcBef>
                <a:spcPts val="0"/>
              </a:spcBef>
              <a:spcAft>
                <a:spcPts val="600"/>
              </a:spcAft>
              <a:buSzTx/>
              <a:buNone/>
              <a:defRPr sz="1900">
                <a:latin typeface="Calibri Light"/>
                <a:ea typeface="Calibri Light"/>
                <a:cs typeface="Calibri Light"/>
                <a:sym typeface="Calibri Light"/>
              </a:defRPr>
            </a:pPr>
            <a:r>
              <a:rPr dirty="0">
                <a:solidFill>
                  <a:srgbClr val="414141"/>
                </a:solidFill>
              </a:rPr>
              <a:t>Chan Mei Ling said, ‘A lot of my friends cut down on food and clothing expenses to save up to purchase a house. Siu </a:t>
            </a:r>
            <a:r>
              <a:rPr dirty="0" err="1">
                <a:solidFill>
                  <a:srgbClr val="414141"/>
                </a:solidFill>
              </a:rPr>
              <a:t>Wah</a:t>
            </a:r>
            <a:r>
              <a:rPr dirty="0">
                <a:solidFill>
                  <a:srgbClr val="414141"/>
                </a:solidFill>
              </a:rPr>
              <a:t>, you should plan more for the future and not only look at the short-term.’</a:t>
            </a:r>
          </a:p>
        </p:txBody>
      </p:sp>
      <p:sp>
        <p:nvSpPr>
          <p:cNvPr id="256" name="Shape 256"/>
          <p:cNvSpPr>
            <a:spLocks noGrp="1"/>
          </p:cNvSpPr>
          <p:nvPr>
            <p:ph type="body" sz="quarter" idx="13"/>
          </p:nvPr>
        </p:nvSpPr>
        <p:spPr>
          <a:xfrm>
            <a:off x="732368" y="692154"/>
            <a:ext cx="7683866" cy="65384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Activity 2: Case 2 </a:t>
            </a:r>
          </a:p>
        </p:txBody>
      </p:sp>
      <p:sp>
        <p:nvSpPr>
          <p:cNvPr id="254" name="Shape 254"/>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22</a:t>
            </a:fld>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5">
                                            <p:txEl>
                                              <p:pRg st="0" end="0"/>
                                            </p:txEl>
                                          </p:spTgt>
                                        </p:tgtEl>
                                        <p:attrNameLst>
                                          <p:attrName>style.visibility</p:attrName>
                                        </p:attrNameLst>
                                      </p:cBhvr>
                                      <p:to>
                                        <p:strVal val="visible"/>
                                      </p:to>
                                    </p:set>
                                    <p:animEffect transition="in" filter="fade">
                                      <p:cBhvr>
                                        <p:cTn id="7" dur="500"/>
                                        <p:tgtEl>
                                          <p:spTgt spid="2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5">
                                            <p:txEl>
                                              <p:pRg st="1" end="1"/>
                                            </p:txEl>
                                          </p:spTgt>
                                        </p:tgtEl>
                                        <p:attrNameLst>
                                          <p:attrName>style.visibility</p:attrName>
                                        </p:attrNameLst>
                                      </p:cBhvr>
                                      <p:to>
                                        <p:strVal val="visible"/>
                                      </p:to>
                                    </p:set>
                                    <p:animEffect transition="in" filter="fade">
                                      <p:cBhvr>
                                        <p:cTn id="12" dur="500"/>
                                        <p:tgtEl>
                                          <p:spTgt spid="25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p:cNvSpPr>
          <p:nvPr>
            <p:ph type="body" idx="1"/>
          </p:nvPr>
        </p:nvSpPr>
        <p:spPr>
          <a:xfrm>
            <a:off x="732367" y="1350000"/>
            <a:ext cx="7679267" cy="4209313"/>
          </a:xfrm>
          <a:prstGeom prst="rect">
            <a:avLst/>
          </a:prstGeom>
        </p:spPr>
        <p:txBody>
          <a:bodyPr/>
          <a:lstStyle/>
          <a:p>
            <a:pPr marL="342882"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err="1" smtClean="0"/>
              <a:t>Prioriti</a:t>
            </a:r>
            <a:r>
              <a:rPr lang="en-US" dirty="0" err="1" smtClean="0"/>
              <a:t>s</a:t>
            </a:r>
            <a:r>
              <a:rPr dirty="0" err="1" smtClean="0"/>
              <a:t>e</a:t>
            </a:r>
            <a:r>
              <a:rPr dirty="0" smtClean="0"/>
              <a:t> </a:t>
            </a:r>
            <a:r>
              <a:rPr dirty="0"/>
              <a:t>Lee Siu </a:t>
            </a:r>
            <a:r>
              <a:rPr dirty="0" err="1"/>
              <a:t>Wah’s</a:t>
            </a:r>
            <a:r>
              <a:rPr dirty="0"/>
              <a:t> expenses and explain the reasons.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Family expenses is more important because it is necessary to show our gratitude for our parents’ continuous support and raising.</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Transportation costs are more important because they are unavoidable.</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Entertainment and dining are more important because personal quality of life is preferred over other matters.</a:t>
            </a:r>
          </a:p>
        </p:txBody>
      </p:sp>
      <p:sp>
        <p:nvSpPr>
          <p:cNvPr id="260" name="Shape 260"/>
          <p:cNvSpPr>
            <a:spLocks noGrp="1"/>
          </p:cNvSpPr>
          <p:nvPr>
            <p:ph type="body" sz="quarter" idx="13"/>
          </p:nvPr>
        </p:nvSpPr>
        <p:spPr>
          <a:xfrm>
            <a:off x="732368" y="692154"/>
            <a:ext cx="7683866" cy="65384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Activity 2: Case 2 </a:t>
            </a:r>
          </a:p>
        </p:txBody>
      </p:sp>
      <p:sp>
        <p:nvSpPr>
          <p:cNvPr id="259" name="Shape 259"/>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23</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8">
                                            <p:txEl>
                                              <p:pRg st="0" end="0"/>
                                            </p:txEl>
                                          </p:spTgt>
                                        </p:tgtEl>
                                        <p:attrNameLst>
                                          <p:attrName>style.visibility</p:attrName>
                                        </p:attrNameLst>
                                      </p:cBhvr>
                                      <p:to>
                                        <p:strVal val="visible"/>
                                      </p:to>
                                    </p:set>
                                    <p:animEffect transition="in" filter="fade">
                                      <p:cBhvr>
                                        <p:cTn id="7" dur="500"/>
                                        <p:tgtEl>
                                          <p:spTgt spid="2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8">
                                            <p:txEl>
                                              <p:pRg st="1" end="1"/>
                                            </p:txEl>
                                          </p:spTgt>
                                        </p:tgtEl>
                                        <p:attrNameLst>
                                          <p:attrName>style.visibility</p:attrName>
                                        </p:attrNameLst>
                                      </p:cBhvr>
                                      <p:to>
                                        <p:strVal val="visible"/>
                                      </p:to>
                                    </p:set>
                                    <p:animEffect transition="in" filter="fade">
                                      <p:cBhvr>
                                        <p:cTn id="12" dur="500"/>
                                        <p:tgtEl>
                                          <p:spTgt spid="2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8">
                                            <p:txEl>
                                              <p:pRg st="2" end="2"/>
                                            </p:txEl>
                                          </p:spTgt>
                                        </p:tgtEl>
                                        <p:attrNameLst>
                                          <p:attrName>style.visibility</p:attrName>
                                        </p:attrNameLst>
                                      </p:cBhvr>
                                      <p:to>
                                        <p:strVal val="visible"/>
                                      </p:to>
                                    </p:set>
                                    <p:animEffect transition="in" filter="fade">
                                      <p:cBhvr>
                                        <p:cTn id="17" dur="500"/>
                                        <p:tgtEl>
                                          <p:spTgt spid="25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8">
                                            <p:txEl>
                                              <p:pRg st="3" end="3"/>
                                            </p:txEl>
                                          </p:spTgt>
                                        </p:tgtEl>
                                        <p:attrNameLst>
                                          <p:attrName>style.visibility</p:attrName>
                                        </p:attrNameLst>
                                      </p:cBhvr>
                                      <p:to>
                                        <p:strVal val="visible"/>
                                      </p:to>
                                    </p:set>
                                    <p:animEffect transition="in" filter="fade">
                                      <p:cBhvr>
                                        <p:cTn id="22" dur="500"/>
                                        <p:tgtEl>
                                          <p:spTgt spid="25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Shape 262"/>
          <p:cNvSpPr>
            <a:spLocks noGrp="1"/>
          </p:cNvSpPr>
          <p:nvPr>
            <p:ph type="body" idx="1"/>
          </p:nvPr>
        </p:nvSpPr>
        <p:spPr>
          <a:xfrm>
            <a:off x="732367" y="1350000"/>
            <a:ext cx="7679267" cy="3613508"/>
          </a:xfrm>
          <a:prstGeom prst="rect">
            <a:avLst/>
          </a:prstGeom>
        </p:spPr>
        <p:txBody>
          <a:bodyPr/>
          <a:lstStyle/>
          <a:p>
            <a:pPr marL="341313" indent="-341313" defTabSz="719965">
              <a:lnSpc>
                <a:spcPts val="2600"/>
              </a:lnSpc>
              <a:spcBef>
                <a:spcPts val="0"/>
              </a:spcBef>
              <a:spcAft>
                <a:spcPts val="600"/>
              </a:spcAft>
              <a:buFontTx/>
              <a:buAutoNum type="arabicPeriod" startAt="2"/>
              <a:defRPr sz="2100">
                <a:solidFill>
                  <a:schemeClr val="accent1"/>
                </a:solidFill>
                <a:latin typeface="Calibri Light"/>
                <a:ea typeface="Calibri Light"/>
                <a:cs typeface="Calibri Light"/>
                <a:sym typeface="Calibri Light"/>
              </a:defRPr>
            </a:pPr>
            <a:r>
              <a:rPr dirty="0"/>
              <a:t>Do you agree with Lee Siu </a:t>
            </a:r>
            <a:r>
              <a:rPr dirty="0" err="1"/>
              <a:t>Wah</a:t>
            </a:r>
            <a:r>
              <a:rPr dirty="0"/>
              <a:t> that he should not purchase a house but spend money on leisure and entertainment instead?</a:t>
            </a:r>
          </a:p>
          <a:p>
            <a:pPr marL="7239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Yes, it is not worthwhile to use a lifetime’s of savings for home ownership. There is also a risk of falling property prices. </a:t>
            </a:r>
          </a:p>
          <a:p>
            <a:pPr marL="7239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No, he should plan ahead. Otherwise he will not be able to buy a home even if the property price falls.</a:t>
            </a:r>
          </a:p>
        </p:txBody>
      </p:sp>
      <p:sp>
        <p:nvSpPr>
          <p:cNvPr id="264" name="Shape 264"/>
          <p:cNvSpPr>
            <a:spLocks noGrp="1"/>
          </p:cNvSpPr>
          <p:nvPr>
            <p:ph type="body" sz="quarter" idx="13"/>
          </p:nvPr>
        </p:nvSpPr>
        <p:spPr>
          <a:xfrm>
            <a:off x="732368" y="692154"/>
            <a:ext cx="7683866" cy="65384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Activity 2: Case 2 </a:t>
            </a:r>
          </a:p>
        </p:txBody>
      </p:sp>
      <p:sp>
        <p:nvSpPr>
          <p:cNvPr id="263" name="Shape 263"/>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24</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2">
                                            <p:txEl>
                                              <p:pRg st="0" end="0"/>
                                            </p:txEl>
                                          </p:spTgt>
                                        </p:tgtEl>
                                        <p:attrNameLst>
                                          <p:attrName>style.visibility</p:attrName>
                                        </p:attrNameLst>
                                      </p:cBhvr>
                                      <p:to>
                                        <p:strVal val="visible"/>
                                      </p:to>
                                    </p:set>
                                    <p:animEffect transition="in" filter="fade">
                                      <p:cBhvr>
                                        <p:cTn id="7" dur="500"/>
                                        <p:tgtEl>
                                          <p:spTgt spid="26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2">
                                            <p:txEl>
                                              <p:pRg st="1" end="1"/>
                                            </p:txEl>
                                          </p:spTgt>
                                        </p:tgtEl>
                                        <p:attrNameLst>
                                          <p:attrName>style.visibility</p:attrName>
                                        </p:attrNameLst>
                                      </p:cBhvr>
                                      <p:to>
                                        <p:strVal val="visible"/>
                                      </p:to>
                                    </p:set>
                                    <p:animEffect transition="in" filter="fade">
                                      <p:cBhvr>
                                        <p:cTn id="12" dur="500"/>
                                        <p:tgtEl>
                                          <p:spTgt spid="26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2">
                                            <p:txEl>
                                              <p:pRg st="2" end="2"/>
                                            </p:txEl>
                                          </p:spTgt>
                                        </p:tgtEl>
                                        <p:attrNameLst>
                                          <p:attrName>style.visibility</p:attrName>
                                        </p:attrNameLst>
                                      </p:cBhvr>
                                      <p:to>
                                        <p:strVal val="visible"/>
                                      </p:to>
                                    </p:set>
                                    <p:animEffect transition="in" filter="fade">
                                      <p:cBhvr>
                                        <p:cTn id="17" dur="500"/>
                                        <p:tgtEl>
                                          <p:spTgt spid="2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Shape 267"/>
          <p:cNvSpPr>
            <a:spLocks noGrp="1"/>
          </p:cNvSpPr>
          <p:nvPr>
            <p:ph type="body" idx="1"/>
          </p:nvPr>
        </p:nvSpPr>
        <p:spPr>
          <a:xfrm>
            <a:off x="732368" y="692154"/>
            <a:ext cx="7683866" cy="653848"/>
          </a:xfrm>
          <a:prstGeom prst="rect">
            <a:avLst/>
          </a:prstGeom>
        </p:spPr>
        <p:txBody>
          <a:bodyPr/>
          <a:lstStyle>
            <a:lvl1pPr marL="0" indent="0">
              <a:lnSpc>
                <a:spcPts val="3400"/>
              </a:lnSpc>
              <a:buSzTx/>
              <a:buNone/>
              <a:defRPr sz="3300"/>
            </a:lvl1pPr>
          </a:lstStyle>
          <a:p>
            <a:r>
              <a:rPr b="1" dirty="0"/>
              <a:t>Activity 2: Case 2 </a:t>
            </a:r>
          </a:p>
        </p:txBody>
      </p:sp>
      <p:sp>
        <p:nvSpPr>
          <p:cNvPr id="266" name="Shape 266"/>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25</a:t>
            </a:fld>
            <a:endParaRPr/>
          </a:p>
        </p:txBody>
      </p:sp>
      <p:graphicFrame>
        <p:nvGraphicFramePr>
          <p:cNvPr id="268" name="Table 268"/>
          <p:cNvGraphicFramePr/>
          <p:nvPr>
            <p:extLst>
              <p:ext uri="{D42A27DB-BD31-4B8C-83A1-F6EECF244321}">
                <p14:modId xmlns:p14="http://schemas.microsoft.com/office/powerpoint/2010/main" val="3123318574"/>
              </p:ext>
            </p:extLst>
          </p:nvPr>
        </p:nvGraphicFramePr>
        <p:xfrm>
          <a:off x="4842430" y="763840"/>
          <a:ext cx="4157246" cy="4197052"/>
        </p:xfrm>
        <a:graphic>
          <a:graphicData uri="http://schemas.openxmlformats.org/drawingml/2006/table">
            <a:tbl>
              <a:tblPr firstRow="1" bandRow="1">
                <a:tableStyleId>{4C3C2611-4C71-4FC5-86AE-919BDF0F9419}</a:tableStyleId>
              </a:tblPr>
              <a:tblGrid>
                <a:gridCol w="1526858"/>
                <a:gridCol w="856932"/>
                <a:gridCol w="1773456"/>
              </a:tblGrid>
              <a:tr h="288000">
                <a:tc gridSpan="3">
                  <a:txBody>
                    <a:bodyPr/>
                    <a:lstStyle/>
                    <a:p>
                      <a:pPr algn="l">
                        <a:lnSpc>
                          <a:spcPts val="800"/>
                        </a:lnSpc>
                        <a:defRPr sz="1800" b="0">
                          <a:solidFill>
                            <a:srgbClr val="000000"/>
                          </a:solidFill>
                        </a:defRPr>
                      </a:pPr>
                      <a:r>
                        <a:rPr sz="1200" dirty="0">
                          <a:solidFill>
                            <a:srgbClr val="00B0F0"/>
                          </a:solidFill>
                          <a:latin typeface="Calibri Light"/>
                          <a:ea typeface="Calibri Light"/>
                          <a:cs typeface="Calibri Light"/>
                          <a:sym typeface="Calibri Light"/>
                        </a:rPr>
                        <a:t>Family budget </a:t>
                      </a:r>
                      <a:r>
                        <a:rPr sz="1200" dirty="0" smtClean="0">
                          <a:solidFill>
                            <a:srgbClr val="00B0F0"/>
                          </a:solidFill>
                          <a:latin typeface="Calibri Light"/>
                          <a:ea typeface="Calibri Light"/>
                          <a:cs typeface="Calibri Light"/>
                          <a:sym typeface="Calibri Light"/>
                        </a:rPr>
                        <a:t>(</a:t>
                      </a:r>
                      <a:r>
                        <a:rPr lang="en-US" sz="1200" dirty="0" smtClean="0">
                          <a:solidFill>
                            <a:srgbClr val="00B0F0"/>
                          </a:solidFill>
                          <a:latin typeface="Calibri Light"/>
                          <a:ea typeface="Calibri Light"/>
                          <a:cs typeface="Calibri Light"/>
                          <a:sym typeface="Calibri Light"/>
                        </a:rPr>
                        <a:t>M</a:t>
                      </a:r>
                      <a:r>
                        <a:rPr sz="1200" dirty="0" smtClean="0">
                          <a:solidFill>
                            <a:srgbClr val="00B0F0"/>
                          </a:solidFill>
                          <a:latin typeface="Calibri Light"/>
                          <a:ea typeface="Calibri Light"/>
                          <a:cs typeface="Calibri Light"/>
                          <a:sym typeface="Calibri Light"/>
                        </a:rPr>
                        <a:t>onthly</a:t>
                      </a:r>
                      <a:r>
                        <a:rPr sz="1200" dirty="0">
                          <a:solidFill>
                            <a:srgbClr val="00B0F0"/>
                          </a:solidFill>
                          <a:latin typeface="Calibri Light"/>
                          <a:ea typeface="Calibri Light"/>
                          <a:cs typeface="Calibri Light"/>
                          <a:sym typeface="Calibri Light"/>
                        </a:rPr>
                        <a:t>)</a:t>
                      </a:r>
                    </a:p>
                  </a:txBody>
                  <a:tcPr marL="60964" marR="60964" marT="60964" marB="60964"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HK"/>
                    </a:p>
                  </a:txBody>
                  <a:tcPr/>
                </a:tc>
                <a:tc hMerge="1">
                  <a:txBody>
                    <a:bodyPr/>
                    <a:lstStyle/>
                    <a:p>
                      <a:endParaRPr lang="zh-HK" altLang="en-US"/>
                    </a:p>
                  </a:txBody>
                  <a:tcPr/>
                </a:tc>
              </a:tr>
              <a:tr h="0">
                <a:tc>
                  <a:txBody>
                    <a:bodyPr/>
                    <a:lstStyle/>
                    <a:p>
                      <a:pPr algn="l">
                        <a:lnSpc>
                          <a:spcPts val="800"/>
                        </a:lnSpc>
                        <a:defRPr sz="1400">
                          <a:solidFill>
                            <a:schemeClr val="accent1"/>
                          </a:solidFill>
                          <a:latin typeface="Calibri Light"/>
                          <a:ea typeface="Calibri Light"/>
                          <a:cs typeface="Calibri Light"/>
                          <a:sym typeface="Calibri Light"/>
                        </a:defRPr>
                      </a:pPr>
                      <a:endParaRPr sz="1200" dirty="0">
                        <a:solidFill>
                          <a:srgbClr val="00B0F0"/>
                        </a:solidFill>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800"/>
                        </a:lnSpc>
                        <a:defRPr sz="1800">
                          <a:solidFill>
                            <a:srgbClr val="000000"/>
                          </a:solidFill>
                        </a:defRPr>
                      </a:pPr>
                      <a:r>
                        <a:rPr sz="1200" dirty="0">
                          <a:solidFill>
                            <a:srgbClr val="00B0F0"/>
                          </a:solidFill>
                          <a:latin typeface="Calibri Light"/>
                          <a:ea typeface="Calibri Light"/>
                          <a:cs typeface="Calibri Light"/>
                          <a:sym typeface="Calibri Light"/>
                        </a:rPr>
                        <a:t>Amount ($)</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800"/>
                        </a:lnSpc>
                        <a:defRPr sz="1800">
                          <a:solidFill>
                            <a:srgbClr val="000000"/>
                          </a:solidFill>
                        </a:defRPr>
                      </a:pPr>
                      <a:r>
                        <a:rPr sz="1200" dirty="0">
                          <a:solidFill>
                            <a:srgbClr val="00B0F0"/>
                          </a:solidFill>
                          <a:latin typeface="Calibri Light"/>
                          <a:ea typeface="Calibri Light"/>
                          <a:cs typeface="Calibri Light"/>
                          <a:sym typeface="Calibri Light"/>
                        </a:rPr>
                        <a:t>Total ($)</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r>
              <a:tr h="259076">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Salary: Lee Siu </a:t>
                      </a:r>
                      <a:r>
                        <a:rPr sz="1200" dirty="0" err="1">
                          <a:solidFill>
                            <a:srgbClr val="00B0F0"/>
                          </a:solidFill>
                          <a:latin typeface="Calibri Light"/>
                          <a:ea typeface="Calibri Light"/>
                          <a:cs typeface="Calibri Light"/>
                          <a:sym typeface="Calibri Light"/>
                        </a:rPr>
                        <a:t>Wah</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ts val="800"/>
                        </a:lnSpc>
                        <a:defRPr sz="1800">
                          <a:solidFill>
                            <a:srgbClr val="000000"/>
                          </a:solidFill>
                        </a:defRPr>
                      </a:pPr>
                      <a:r>
                        <a:rPr sz="1200" dirty="0" smtClean="0">
                          <a:solidFill>
                            <a:srgbClr val="00B0F0"/>
                          </a:solidFill>
                          <a:latin typeface="Calibri Light"/>
                          <a:ea typeface="Calibri Light"/>
                          <a:cs typeface="Calibri Light"/>
                          <a:sym typeface="Calibri Light"/>
                        </a:rPr>
                        <a:t>25,000</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800"/>
                        </a:lnSpc>
                      </a:pPr>
                      <a:endParaRPr lang="zh-HK" altLang="en-US"/>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297176">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Salary: Chan Mei Ling</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800"/>
                        </a:lnSpc>
                        <a:defRPr sz="1800">
                          <a:solidFill>
                            <a:srgbClr val="000000"/>
                          </a:solidFill>
                        </a:defRPr>
                      </a:pPr>
                      <a:r>
                        <a:rPr sz="1200" dirty="0" smtClean="0">
                          <a:solidFill>
                            <a:srgbClr val="00B0F0"/>
                          </a:solidFill>
                          <a:latin typeface="Calibri Light"/>
                          <a:ea typeface="Calibri Light"/>
                          <a:cs typeface="Calibri Light"/>
                          <a:sym typeface="Calibri Light"/>
                        </a:rPr>
                        <a:t>13,000</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800"/>
                        </a:lnSpc>
                      </a:pPr>
                      <a:endParaRPr lang="zh-HK" altLang="en-US"/>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Total income</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ts val="800"/>
                        </a:lnSpc>
                        <a:defRPr sz="1400">
                          <a:solidFill>
                            <a:schemeClr val="accent1"/>
                          </a:solidFill>
                          <a:latin typeface="Calibri Light"/>
                          <a:ea typeface="Calibri Light"/>
                          <a:cs typeface="Calibri Light"/>
                          <a:sym typeface="Calibri Light"/>
                        </a:defRPr>
                      </a:pPr>
                      <a:endParaRPr sz="1200" dirty="0">
                        <a:solidFill>
                          <a:srgbClr val="00B0F0"/>
                        </a:solidFill>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800"/>
                        </a:lnSpc>
                        <a:defRPr sz="1800">
                          <a:solidFill>
                            <a:srgbClr val="000000"/>
                          </a:solidFill>
                        </a:defRPr>
                      </a:pPr>
                      <a:r>
                        <a:rPr sz="1200" dirty="0">
                          <a:solidFill>
                            <a:srgbClr val="00B0F0"/>
                          </a:solidFill>
                          <a:latin typeface="Calibri Light"/>
                          <a:ea typeface="Calibri Light"/>
                          <a:cs typeface="Calibri Light"/>
                          <a:sym typeface="Calibri Light"/>
                        </a:rPr>
                        <a:t>38,000</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Savings </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800"/>
                        </a:lnSpc>
                        <a:defRPr sz="1800">
                          <a:solidFill>
                            <a:srgbClr val="000000"/>
                          </a:solidFill>
                        </a:defRPr>
                      </a:pPr>
                      <a:r>
                        <a:rPr sz="1200" dirty="0" smtClean="0">
                          <a:solidFill>
                            <a:srgbClr val="00B0F0"/>
                          </a:solidFill>
                          <a:latin typeface="Calibri Light"/>
                          <a:ea typeface="Calibri Light"/>
                          <a:cs typeface="Calibri Light"/>
                          <a:sym typeface="Calibri Light"/>
                        </a:rPr>
                        <a:t>0</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800"/>
                        </a:lnSpc>
                      </a:pPr>
                      <a:endParaRPr lang="zh-HK" altLang="en-US" dirty="0"/>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Expenses</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ts val="800"/>
                        </a:lnSpc>
                        <a:defRPr sz="1400">
                          <a:solidFill>
                            <a:schemeClr val="accent1"/>
                          </a:solidFill>
                          <a:latin typeface="Calibri Light"/>
                          <a:ea typeface="Calibri Light"/>
                          <a:cs typeface="Calibri Light"/>
                          <a:sym typeface="Calibri Light"/>
                        </a:defRPr>
                      </a:pPr>
                      <a:endParaRPr sz="1200" dirty="0">
                        <a:solidFill>
                          <a:srgbClr val="00B0F0"/>
                        </a:solidFill>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800"/>
                        </a:lnSpc>
                      </a:pPr>
                      <a:endParaRPr lang="zh-HK" altLang="en-US" dirty="0"/>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Transportation </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800"/>
                        </a:lnSpc>
                        <a:defRPr sz="1800">
                          <a:solidFill>
                            <a:srgbClr val="000000"/>
                          </a:solidFill>
                        </a:defRPr>
                      </a:pPr>
                      <a:r>
                        <a:rPr sz="1200" dirty="0" smtClean="0">
                          <a:solidFill>
                            <a:srgbClr val="00B0F0"/>
                          </a:solidFill>
                          <a:latin typeface="Calibri Light"/>
                          <a:ea typeface="Calibri Light"/>
                          <a:cs typeface="Calibri Light"/>
                          <a:sym typeface="Calibri Light"/>
                        </a:rPr>
                        <a:t>1,800</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800"/>
                        </a:lnSpc>
                      </a:pPr>
                      <a:endParaRPr lang="zh-HK" altLang="en-US" dirty="0"/>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Insurance</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ts val="800"/>
                        </a:lnSpc>
                        <a:defRPr sz="1800">
                          <a:solidFill>
                            <a:srgbClr val="000000"/>
                          </a:solidFill>
                        </a:defRPr>
                      </a:pPr>
                      <a:r>
                        <a:rPr sz="1200" smtClean="0">
                          <a:solidFill>
                            <a:srgbClr val="00B0F0"/>
                          </a:solidFill>
                          <a:latin typeface="Calibri Light"/>
                          <a:ea typeface="Calibri Light"/>
                          <a:cs typeface="Calibri Light"/>
                          <a:sym typeface="Calibri Light"/>
                        </a:rPr>
                        <a:t>2,500</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800"/>
                        </a:lnSpc>
                      </a:pPr>
                      <a:endParaRPr lang="zh-HK" altLang="en-US" dirty="0"/>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algn="l">
                        <a:lnSpc>
                          <a:spcPts val="800"/>
                        </a:lnSpc>
                        <a:defRPr sz="1800">
                          <a:solidFill>
                            <a:srgbClr val="000000"/>
                          </a:solidFill>
                        </a:defRPr>
                      </a:pPr>
                      <a:r>
                        <a:rPr lang="en-US" sz="1200" dirty="0" smtClean="0">
                          <a:solidFill>
                            <a:srgbClr val="00B0F0"/>
                          </a:solidFill>
                          <a:latin typeface="Calibri Light"/>
                          <a:ea typeface="Calibri Light"/>
                          <a:cs typeface="Calibri Light"/>
                          <a:sym typeface="Calibri Light"/>
                        </a:rPr>
                        <a:t>Family</a:t>
                      </a:r>
                      <a:r>
                        <a:rPr lang="en-US" sz="1200" baseline="0" dirty="0" smtClean="0">
                          <a:solidFill>
                            <a:srgbClr val="00B0F0"/>
                          </a:solidFill>
                          <a:latin typeface="Calibri Light"/>
                          <a:ea typeface="Calibri Light"/>
                          <a:cs typeface="Calibri Light"/>
                          <a:sym typeface="Calibri Light"/>
                        </a:rPr>
                        <a:t> expenses</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800"/>
                        </a:lnSpc>
                        <a:defRPr sz="1800">
                          <a:solidFill>
                            <a:srgbClr val="000000"/>
                          </a:solidFill>
                        </a:defRPr>
                      </a:pPr>
                      <a:r>
                        <a:rPr sz="1200" smtClean="0">
                          <a:solidFill>
                            <a:srgbClr val="00B0F0"/>
                          </a:solidFill>
                          <a:latin typeface="Calibri Light"/>
                          <a:ea typeface="Calibri Light"/>
                          <a:cs typeface="Calibri Light"/>
                          <a:sym typeface="Calibri Light"/>
                        </a:rPr>
                        <a:t>6,000</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800"/>
                        </a:lnSpc>
                      </a:pPr>
                      <a:endParaRPr lang="zh-HK" altLang="en-US" dirty="0"/>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Phone bill</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a:lnSpc>
                          <a:spcPts val="800"/>
                        </a:lnSpc>
                        <a:defRPr sz="1800">
                          <a:solidFill>
                            <a:srgbClr val="000000"/>
                          </a:solidFill>
                        </a:defRPr>
                      </a:pPr>
                      <a:r>
                        <a:rPr lang="en-US" altLang="zh-HK" sz="1200" dirty="0" smtClean="0">
                          <a:solidFill>
                            <a:srgbClr val="00B0F0"/>
                          </a:solidFill>
                          <a:latin typeface="Calibri Light"/>
                          <a:ea typeface="Calibri Light"/>
                          <a:cs typeface="Calibri Light"/>
                          <a:sym typeface="Calibri Light"/>
                        </a:rPr>
                        <a:t>              500 (original expenses: 700)</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ts val="1000"/>
                        </a:lnSpc>
                        <a:spcBef>
                          <a:spcPts val="0"/>
                        </a:spcBef>
                        <a:spcAft>
                          <a:spcPts val="0"/>
                        </a:spcAft>
                        <a:buClrTx/>
                        <a:buSzTx/>
                        <a:buFontTx/>
                        <a:buNone/>
                        <a:tabLst>
                          <a:tab pos="36000" algn="l"/>
                        </a:tabLst>
                        <a:defRPr sz="1800">
                          <a:solidFill>
                            <a:srgbClr val="000000"/>
                          </a:solidFill>
                        </a:defRPr>
                      </a:pPr>
                      <a:endParaRPr lang="en-US" altLang="zh-HK" sz="1200" dirty="0" smtClean="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algn="l">
                        <a:lnSpc>
                          <a:spcPts val="800"/>
                        </a:lnSpc>
                        <a:defRPr sz="1800">
                          <a:solidFill>
                            <a:srgbClr val="000000"/>
                          </a:solidFill>
                        </a:defRPr>
                      </a:pPr>
                      <a:r>
                        <a:rPr sz="1200">
                          <a:solidFill>
                            <a:srgbClr val="00B0F0"/>
                          </a:solidFill>
                          <a:latin typeface="Calibri Light"/>
                          <a:ea typeface="Calibri Light"/>
                          <a:cs typeface="Calibri Light"/>
                          <a:sym typeface="Calibri Light"/>
                        </a:rPr>
                        <a:t>Food &amp; beverage</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lnSpc>
                          <a:spcPts val="800"/>
                        </a:lnSpc>
                        <a:defRPr sz="1800">
                          <a:solidFill>
                            <a:srgbClr val="000000"/>
                          </a:solidFill>
                        </a:defRPr>
                      </a:pPr>
                      <a:r>
                        <a:rPr lang="en-US" sz="1200" dirty="0" smtClean="0">
                          <a:solidFill>
                            <a:srgbClr val="00B0F0"/>
                          </a:solidFill>
                          <a:latin typeface="Calibri Light"/>
                          <a:ea typeface="Calibri Light"/>
                          <a:cs typeface="Calibri Light"/>
                          <a:sym typeface="Calibri Light"/>
                        </a:rPr>
                        <a:t>           </a:t>
                      </a:r>
                      <a:r>
                        <a:rPr sz="1200" dirty="0" smtClean="0">
                          <a:solidFill>
                            <a:srgbClr val="00B0F0"/>
                          </a:solidFill>
                          <a:latin typeface="Calibri Light"/>
                          <a:ea typeface="Calibri Light"/>
                          <a:cs typeface="Calibri Light"/>
                          <a:sym typeface="Calibri Light"/>
                        </a:rPr>
                        <a:t>5,000 </a:t>
                      </a:r>
                      <a:r>
                        <a:rPr lang="en-US" altLang="zh-HK" sz="1200" dirty="0" smtClean="0">
                          <a:solidFill>
                            <a:srgbClr val="00B0F0"/>
                          </a:solidFill>
                          <a:latin typeface="Calibri Light"/>
                          <a:ea typeface="Calibri Light"/>
                          <a:cs typeface="Calibri Light"/>
                          <a:sym typeface="Calibri Light"/>
                        </a:rPr>
                        <a:t>(original expenses: 7,000)</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indent="0" algn="l" defTabSz="914400" rtl="0" eaLnBrk="1" fontAlgn="auto" latinLnBrk="0" hangingPunct="1">
                        <a:lnSpc>
                          <a:spcPts val="1000"/>
                        </a:lnSpc>
                        <a:spcBef>
                          <a:spcPts val="0"/>
                        </a:spcBef>
                        <a:spcAft>
                          <a:spcPts val="0"/>
                        </a:spcAft>
                        <a:buClrTx/>
                        <a:buSzTx/>
                        <a:buFontTx/>
                        <a:buNone/>
                        <a:tabLst>
                          <a:tab pos="36000" algn="l"/>
                        </a:tabLst>
                        <a:defRPr sz="1800">
                          <a:solidFill>
                            <a:srgbClr val="000000"/>
                          </a:solidFill>
                        </a:defRPr>
                      </a:pPr>
                      <a:endParaRPr lang="en-US" altLang="zh-HK" sz="1200" dirty="0" smtClean="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Entertainment </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l">
                        <a:lnSpc>
                          <a:spcPts val="800"/>
                        </a:lnSpc>
                        <a:defRPr sz="1800">
                          <a:solidFill>
                            <a:srgbClr val="000000"/>
                          </a:solidFill>
                        </a:defRPr>
                      </a:pPr>
                      <a:r>
                        <a:rPr lang="en-US" sz="1200" dirty="0" smtClean="0">
                          <a:solidFill>
                            <a:srgbClr val="00B0F0"/>
                          </a:solidFill>
                          <a:latin typeface="Calibri Light"/>
                          <a:ea typeface="Calibri Light"/>
                          <a:cs typeface="Calibri Light"/>
                          <a:sym typeface="Calibri Light"/>
                        </a:rPr>
                        <a:t>           </a:t>
                      </a:r>
                      <a:r>
                        <a:rPr sz="1200" dirty="0" smtClean="0">
                          <a:solidFill>
                            <a:srgbClr val="00B0F0"/>
                          </a:solidFill>
                          <a:latin typeface="Calibri Light"/>
                          <a:ea typeface="Calibri Light"/>
                          <a:cs typeface="Calibri Light"/>
                          <a:sym typeface="Calibri Light"/>
                        </a:rPr>
                        <a:t>4,000</a:t>
                      </a:r>
                      <a:r>
                        <a:rPr lang="en-US" sz="1200" dirty="0" smtClean="0">
                          <a:solidFill>
                            <a:srgbClr val="00B0F0"/>
                          </a:solidFill>
                          <a:latin typeface="Calibri Light"/>
                          <a:ea typeface="Calibri Light"/>
                          <a:cs typeface="Calibri Light"/>
                          <a:sym typeface="Calibri Light"/>
                        </a:rPr>
                        <a:t> </a:t>
                      </a:r>
                      <a:r>
                        <a:rPr lang="en-US" altLang="zh-HK" sz="1200" dirty="0" smtClean="0">
                          <a:solidFill>
                            <a:srgbClr val="00B0F0"/>
                          </a:solidFill>
                          <a:latin typeface="Calibri Light"/>
                          <a:ea typeface="Calibri Light"/>
                          <a:cs typeface="Calibri Light"/>
                          <a:sym typeface="Calibri Light"/>
                        </a:rPr>
                        <a:t>(original expenses: 5,700)</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ts val="1000"/>
                        </a:lnSpc>
                        <a:spcBef>
                          <a:spcPts val="0"/>
                        </a:spcBef>
                        <a:spcAft>
                          <a:spcPts val="0"/>
                        </a:spcAft>
                        <a:buClrTx/>
                        <a:buSzTx/>
                        <a:buFontTx/>
                        <a:buNone/>
                        <a:tabLst>
                          <a:tab pos="36000" algn="l"/>
                        </a:tabLst>
                        <a:defRPr sz="1800">
                          <a:solidFill>
                            <a:srgbClr val="000000"/>
                          </a:solidFill>
                        </a:defRPr>
                      </a:pPr>
                      <a:endParaRPr lang="en-US" altLang="zh-HK" sz="1200" dirty="0" smtClean="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Water &amp; electricity bill</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800"/>
                        </a:lnSpc>
                        <a:defRPr sz="1800">
                          <a:solidFill>
                            <a:srgbClr val="000000"/>
                          </a:solidFill>
                        </a:defRPr>
                      </a:pPr>
                      <a:r>
                        <a:rPr sz="1200" dirty="0" smtClean="0">
                          <a:solidFill>
                            <a:srgbClr val="00B0F0"/>
                          </a:solidFill>
                          <a:latin typeface="Calibri Light"/>
                          <a:ea typeface="Calibri Light"/>
                          <a:cs typeface="Calibri Light"/>
                          <a:sym typeface="Calibri Light"/>
                        </a:rPr>
                        <a:t>800</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ts val="800"/>
                        </a:lnSpc>
                      </a:pPr>
                      <a:endParaRPr lang="zh-HK" altLang="en-US" dirty="0"/>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Rent </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ts val="800"/>
                        </a:lnSpc>
                        <a:defRPr sz="1800">
                          <a:solidFill>
                            <a:srgbClr val="000000"/>
                          </a:solidFill>
                        </a:defRPr>
                      </a:pPr>
                      <a:r>
                        <a:rPr sz="1200" dirty="0" smtClean="0">
                          <a:solidFill>
                            <a:srgbClr val="00B0F0"/>
                          </a:solidFill>
                          <a:latin typeface="Calibri Light"/>
                          <a:ea typeface="Calibri Light"/>
                          <a:cs typeface="Calibri Light"/>
                          <a:sym typeface="Calibri Light"/>
                        </a:rPr>
                        <a:t>11,000</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800"/>
                        </a:lnSpc>
                      </a:pPr>
                      <a:endParaRPr lang="zh-HK" altLang="en-US" dirty="0"/>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algn="l">
                        <a:lnSpc>
                          <a:spcPts val="800"/>
                        </a:lnSpc>
                        <a:defRPr sz="1800">
                          <a:solidFill>
                            <a:srgbClr val="000000"/>
                          </a:solidFill>
                        </a:defRPr>
                      </a:pPr>
                      <a:r>
                        <a:rPr sz="1200">
                          <a:solidFill>
                            <a:srgbClr val="00B0F0"/>
                          </a:solidFill>
                          <a:latin typeface="Calibri Light"/>
                          <a:ea typeface="Calibri Light"/>
                          <a:cs typeface="Calibri Light"/>
                          <a:sym typeface="Calibri Light"/>
                        </a:rPr>
                        <a:t>Donations </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a:lnSpc>
                          <a:spcPts val="800"/>
                        </a:lnSpc>
                        <a:defRPr sz="1800">
                          <a:solidFill>
                            <a:srgbClr val="000000"/>
                          </a:solidFill>
                        </a:defRPr>
                      </a:pPr>
                      <a:r>
                        <a:rPr lang="en-US" sz="1200" dirty="0" smtClean="0">
                          <a:solidFill>
                            <a:srgbClr val="00B0F0"/>
                          </a:solidFill>
                          <a:latin typeface="Calibri Light"/>
                          <a:ea typeface="Calibri Light"/>
                          <a:cs typeface="Calibri Light"/>
                          <a:sym typeface="Calibri Light"/>
                        </a:rPr>
                        <a:t>              </a:t>
                      </a:r>
                      <a:r>
                        <a:rPr sz="1200" dirty="0" smtClean="0">
                          <a:solidFill>
                            <a:srgbClr val="00B0F0"/>
                          </a:solidFill>
                          <a:latin typeface="Calibri Light"/>
                          <a:ea typeface="Calibri Light"/>
                          <a:cs typeface="Calibri Light"/>
                          <a:sym typeface="Calibri Light"/>
                        </a:rPr>
                        <a:t>200</a:t>
                      </a:r>
                      <a:r>
                        <a:rPr lang="en-US" sz="1200" dirty="0" smtClean="0">
                          <a:solidFill>
                            <a:srgbClr val="00B0F0"/>
                          </a:solidFill>
                          <a:latin typeface="Calibri Light"/>
                          <a:ea typeface="Calibri Light"/>
                          <a:cs typeface="Calibri Light"/>
                          <a:sym typeface="Calibri Light"/>
                        </a:rPr>
                        <a:t> </a:t>
                      </a:r>
                      <a:r>
                        <a:rPr lang="en-US" altLang="zh-HK" sz="1200" dirty="0" smtClean="0">
                          <a:solidFill>
                            <a:srgbClr val="00B0F0"/>
                          </a:solidFill>
                          <a:latin typeface="Calibri Light"/>
                          <a:ea typeface="Calibri Light"/>
                          <a:cs typeface="Calibri Light"/>
                          <a:sym typeface="Calibri Light"/>
                        </a:rPr>
                        <a:t>(original expenses: 500)</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lnSpc>
                          <a:spcPts val="800"/>
                        </a:lnSpc>
                        <a:defRPr sz="1800">
                          <a:solidFill>
                            <a:srgbClr val="000000"/>
                          </a:solidFill>
                        </a:defRPr>
                      </a:pP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l">
                        <a:lnSpc>
                          <a:spcPts val="800"/>
                        </a:lnSpc>
                        <a:defRPr sz="1800">
                          <a:solidFill>
                            <a:srgbClr val="000000"/>
                          </a:solidFill>
                        </a:defRPr>
                      </a:pPr>
                      <a:r>
                        <a:rPr sz="1200">
                          <a:solidFill>
                            <a:srgbClr val="00B0F0"/>
                          </a:solidFill>
                          <a:latin typeface="Calibri Light"/>
                          <a:ea typeface="Calibri Light"/>
                          <a:cs typeface="Calibri Light"/>
                          <a:sym typeface="Calibri Light"/>
                        </a:rPr>
                        <a:t>Others </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lnSpc>
                          <a:spcPts val="800"/>
                        </a:lnSpc>
                        <a:defRPr sz="1800">
                          <a:solidFill>
                            <a:srgbClr val="000000"/>
                          </a:solidFill>
                        </a:defRPr>
                      </a:pPr>
                      <a:r>
                        <a:rPr sz="1200" dirty="0" smtClean="0">
                          <a:solidFill>
                            <a:srgbClr val="00B0F0"/>
                          </a:solidFill>
                          <a:latin typeface="Calibri Light"/>
                          <a:ea typeface="Calibri Light"/>
                          <a:cs typeface="Calibri Light"/>
                          <a:sym typeface="Calibri Light"/>
                        </a:rPr>
                        <a:t>2,000</a:t>
                      </a:r>
                      <a:endParaRPr sz="1200" dirty="0">
                        <a:solidFill>
                          <a:srgbClr val="00B0F0"/>
                        </a:solidFill>
                        <a:latin typeface="Calibri Light"/>
                        <a:ea typeface="Calibri Light"/>
                        <a:cs typeface="Calibri Light"/>
                        <a:sym typeface="Calibri Light"/>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ts val="800"/>
                        </a:lnSpc>
                      </a:pPr>
                      <a:endParaRPr lang="zh-HK" altLang="en-US" dirty="0"/>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pPr algn="l">
                        <a:lnSpc>
                          <a:spcPts val="800"/>
                        </a:lnSpc>
                        <a:defRPr sz="1800">
                          <a:solidFill>
                            <a:srgbClr val="000000"/>
                          </a:solidFill>
                        </a:defRPr>
                      </a:pPr>
                      <a:r>
                        <a:rPr sz="1200" dirty="0">
                          <a:solidFill>
                            <a:srgbClr val="00B0F0"/>
                          </a:solidFill>
                          <a:latin typeface="Calibri Light"/>
                          <a:ea typeface="Calibri Light"/>
                          <a:cs typeface="Calibri Light"/>
                          <a:sym typeface="Calibri Light"/>
                        </a:rPr>
                        <a:t>Total expenses</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800"/>
                        </a:lnSpc>
                        <a:defRPr sz="1400">
                          <a:solidFill>
                            <a:schemeClr val="accent1"/>
                          </a:solidFill>
                          <a:latin typeface="Calibri Light"/>
                          <a:ea typeface="Calibri Light"/>
                          <a:cs typeface="Calibri Light"/>
                          <a:sym typeface="Calibri Light"/>
                        </a:defRPr>
                      </a:pPr>
                      <a:endParaRPr sz="1200" dirty="0">
                        <a:solidFill>
                          <a:srgbClr val="00B0F0"/>
                        </a:solidFill>
                      </a:endParaRP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800"/>
                        </a:lnSpc>
                        <a:defRPr sz="1800">
                          <a:solidFill>
                            <a:srgbClr val="000000"/>
                          </a:solidFill>
                        </a:defRPr>
                      </a:pPr>
                      <a:r>
                        <a:rPr sz="1200" dirty="0">
                          <a:solidFill>
                            <a:srgbClr val="00B0F0"/>
                          </a:solidFill>
                          <a:latin typeface="Calibri Light"/>
                          <a:ea typeface="Calibri Light"/>
                          <a:cs typeface="Calibri Light"/>
                          <a:sym typeface="Calibri Light"/>
                        </a:rPr>
                        <a:t>33,800</a:t>
                      </a:r>
                    </a:p>
                  </a:txBody>
                  <a:tcPr marL="60960" marR="60960" marT="60960" marB="60960"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269" name="Shape 269"/>
          <p:cNvSpPr/>
          <p:nvPr/>
        </p:nvSpPr>
        <p:spPr>
          <a:xfrm>
            <a:off x="730800" y="1350000"/>
            <a:ext cx="3889100" cy="452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marL="342000" indent="-342000" defTabSz="597570">
              <a:spcBef>
                <a:spcPts val="600"/>
              </a:spcBef>
              <a:buSzPct val="100000"/>
              <a:buAutoNum type="arabicPeriod" startAt="3"/>
              <a:defRPr sz="1700">
                <a:solidFill>
                  <a:schemeClr val="accent1"/>
                </a:solidFill>
                <a:latin typeface="Calibri Light"/>
                <a:ea typeface="Calibri Light"/>
                <a:cs typeface="Calibri Light"/>
                <a:sym typeface="Calibri Light"/>
              </a:defRPr>
            </a:pPr>
            <a:r>
              <a:rPr sz="2100" dirty="0"/>
              <a:t>Is the current budget of Lee Siu </a:t>
            </a:r>
            <a:r>
              <a:rPr sz="2100" dirty="0" err="1"/>
              <a:t>Wah’s</a:t>
            </a:r>
            <a:r>
              <a:rPr sz="2100" dirty="0"/>
              <a:t> family feasible? Try to help him adjust his budget.</a:t>
            </a:r>
          </a:p>
          <a:p>
            <a:pPr indent="342000" defTabSz="597570">
              <a:spcBef>
                <a:spcPts val="600"/>
              </a:spcBef>
              <a:defRPr sz="1700">
                <a:solidFill>
                  <a:srgbClr val="00C1D5"/>
                </a:solidFill>
                <a:latin typeface="Calibri Light"/>
                <a:ea typeface="Calibri Light"/>
                <a:cs typeface="Calibri Light"/>
                <a:sym typeface="Calibri Light"/>
              </a:defRPr>
            </a:pPr>
            <a:r>
              <a:rPr sz="2100" dirty="0"/>
              <a:t>Not feasible.</a:t>
            </a:r>
          </a:p>
          <a:p>
            <a:pPr marL="723900" indent="-368300" defTabSz="597570">
              <a:spcBef>
                <a:spcPts val="600"/>
              </a:spcBef>
              <a:buSzPct val="100000"/>
              <a:buFont typeface="Arial"/>
              <a:buChar char="•"/>
              <a:tabLst>
                <a:tab pos="482600" algn="l"/>
                <a:tab pos="6337300" algn="l"/>
              </a:tabLst>
              <a:defRPr sz="1700">
                <a:solidFill>
                  <a:srgbClr val="00C1D5"/>
                </a:solidFill>
                <a:latin typeface="Calibri Light"/>
                <a:ea typeface="Calibri Light"/>
                <a:cs typeface="Calibri Light"/>
                <a:sym typeface="Calibri Light"/>
              </a:defRPr>
            </a:pPr>
            <a:r>
              <a:rPr sz="2100" dirty="0"/>
              <a:t>Reduce food &amp; beverage and entertainment expenses</a:t>
            </a:r>
          </a:p>
          <a:p>
            <a:pPr marL="723900" indent="-368300" defTabSz="597570">
              <a:spcBef>
                <a:spcPts val="600"/>
              </a:spcBef>
              <a:buSzPct val="100000"/>
              <a:buFont typeface="Arial"/>
              <a:buChar char="•"/>
              <a:tabLst>
                <a:tab pos="482600" algn="l"/>
              </a:tabLst>
              <a:defRPr sz="1700">
                <a:solidFill>
                  <a:srgbClr val="00C1D5"/>
                </a:solidFill>
                <a:latin typeface="Calibri Light"/>
                <a:ea typeface="Calibri Light"/>
                <a:cs typeface="Calibri Light"/>
                <a:sym typeface="Calibri Light"/>
              </a:defRPr>
            </a:pPr>
            <a:r>
              <a:rPr sz="2100" dirty="0"/>
              <a:t>Use cheaper telecommunications plans</a:t>
            </a:r>
          </a:p>
          <a:p>
            <a:pPr marL="723900" indent="-368300" defTabSz="597570">
              <a:spcBef>
                <a:spcPts val="600"/>
              </a:spcBef>
              <a:buSzPct val="100000"/>
              <a:buFont typeface="Arial"/>
              <a:buChar char="•"/>
              <a:tabLst>
                <a:tab pos="482600" algn="l"/>
              </a:tabLst>
              <a:defRPr sz="1700">
                <a:solidFill>
                  <a:srgbClr val="00C1D5"/>
                </a:solidFill>
                <a:latin typeface="Calibri Light"/>
                <a:ea typeface="Calibri Light"/>
                <a:cs typeface="Calibri Light"/>
                <a:sym typeface="Calibri Light"/>
              </a:defRPr>
            </a:pPr>
            <a:r>
              <a:rPr sz="2100" dirty="0"/>
              <a:t>Reduce donations</a:t>
            </a:r>
          </a:p>
          <a:p>
            <a:pPr marL="723900" indent="-368300" defTabSz="597570">
              <a:spcBef>
                <a:spcPts val="600"/>
              </a:spcBef>
              <a:buSzPct val="100000"/>
              <a:buFont typeface="Arial"/>
              <a:buChar char="•"/>
              <a:tabLst>
                <a:tab pos="482600" algn="l"/>
              </a:tabLst>
              <a:defRPr sz="1700">
                <a:solidFill>
                  <a:srgbClr val="00C1D5"/>
                </a:solidFill>
                <a:latin typeface="Calibri Light"/>
                <a:ea typeface="Calibri Light"/>
                <a:cs typeface="Calibri Light"/>
                <a:sym typeface="Calibri Light"/>
              </a:defRPr>
            </a:pPr>
            <a:r>
              <a:rPr sz="2100" dirty="0"/>
              <a:t>Reduce </a:t>
            </a:r>
            <a:r>
              <a:rPr lang="en-US" sz="2100" dirty="0" smtClean="0"/>
              <a:t>family expenses</a:t>
            </a:r>
            <a:endParaRPr sz="2100" dirty="0"/>
          </a:p>
        </p:txBody>
      </p:sp>
      <p:sp>
        <p:nvSpPr>
          <p:cNvPr id="2" name="矩形 1"/>
          <p:cNvSpPr/>
          <p:nvPr/>
        </p:nvSpPr>
        <p:spPr>
          <a:xfrm>
            <a:off x="641900" y="5040171"/>
            <a:ext cx="7778200" cy="1169551"/>
          </a:xfrm>
          <a:prstGeom prst="rect">
            <a:avLst/>
          </a:prstGeom>
        </p:spPr>
        <p:txBody>
          <a:bodyPr wrap="square">
            <a:spAutoFit/>
          </a:bodyPr>
          <a:lstStyle/>
          <a:p>
            <a:pPr marL="341313" indent="-341313" defTabSz="719965">
              <a:lnSpc>
                <a:spcPts val="2600"/>
              </a:lnSpc>
              <a:spcAft>
                <a:spcPts val="600"/>
              </a:spcAft>
              <a:buFontTx/>
              <a:buAutoNum type="arabicPeriod" startAt="4"/>
              <a:defRPr sz="2100">
                <a:solidFill>
                  <a:schemeClr val="accent1"/>
                </a:solidFill>
                <a:latin typeface="Calibri Light"/>
                <a:ea typeface="Calibri Light"/>
                <a:cs typeface="Calibri Light"/>
                <a:sym typeface="Calibri Light"/>
              </a:defRPr>
            </a:pPr>
            <a:r>
              <a:rPr lang="en-US" altLang="zh-HK" dirty="0"/>
              <a:t>What expenses may be included in ‘</a:t>
            </a:r>
            <a:r>
              <a:rPr lang="en-US" altLang="zh-HK" dirty="0" smtClean="0"/>
              <a:t>Others’?</a:t>
            </a:r>
          </a:p>
          <a:p>
            <a:pPr marL="341313" indent="14288" defTabSz="719965">
              <a:lnSpc>
                <a:spcPts val="2600"/>
              </a:lnSpc>
              <a:spcAft>
                <a:spcPts val="600"/>
              </a:spcAft>
              <a:defRPr sz="2100">
                <a:solidFill>
                  <a:srgbClr val="00C1D5"/>
                </a:solidFill>
                <a:latin typeface="Calibri Light"/>
                <a:ea typeface="Calibri Light"/>
                <a:cs typeface="Calibri Light"/>
                <a:sym typeface="Calibri Light"/>
              </a:defRPr>
            </a:pPr>
            <a:r>
              <a:rPr lang="en-US" altLang="zh-HK" dirty="0" smtClean="0"/>
              <a:t>Gas bill, broadband bill, salary of domestic helpers, pet expenses, medical </a:t>
            </a:r>
            <a:r>
              <a:rPr lang="en-US" altLang="zh-HK" dirty="0"/>
              <a:t>care, further studies, etc.</a:t>
            </a: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9">
                                            <p:txEl>
                                              <p:pRg st="0" end="0"/>
                                            </p:txEl>
                                          </p:spTgt>
                                        </p:tgtEl>
                                        <p:attrNameLst>
                                          <p:attrName>style.visibility</p:attrName>
                                        </p:attrNameLst>
                                      </p:cBhvr>
                                      <p:to>
                                        <p:strVal val="visible"/>
                                      </p:to>
                                    </p:set>
                                    <p:animEffect transition="in" filter="fade">
                                      <p:cBhvr>
                                        <p:cTn id="7" dur="500"/>
                                        <p:tgtEl>
                                          <p:spTgt spid="26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68"/>
                                        </p:tgtEl>
                                        <p:attrNameLst>
                                          <p:attrName>style.visibility</p:attrName>
                                        </p:attrNameLst>
                                      </p:cBhvr>
                                      <p:to>
                                        <p:strVal val="visible"/>
                                      </p:to>
                                    </p:set>
                                    <p:animEffect transition="in" filter="fade">
                                      <p:cBhvr>
                                        <p:cTn id="10" dur="500"/>
                                        <p:tgtEl>
                                          <p:spTgt spid="26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69">
                                            <p:txEl>
                                              <p:pRg st="1" end="1"/>
                                            </p:txEl>
                                          </p:spTgt>
                                        </p:tgtEl>
                                        <p:attrNameLst>
                                          <p:attrName>style.visibility</p:attrName>
                                        </p:attrNameLst>
                                      </p:cBhvr>
                                      <p:to>
                                        <p:strVal val="visible"/>
                                      </p:to>
                                    </p:set>
                                    <p:animEffect transition="in" filter="fade">
                                      <p:cBhvr>
                                        <p:cTn id="15" dur="500"/>
                                        <p:tgtEl>
                                          <p:spTgt spid="26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69">
                                            <p:txEl>
                                              <p:pRg st="2" end="2"/>
                                            </p:txEl>
                                          </p:spTgt>
                                        </p:tgtEl>
                                        <p:attrNameLst>
                                          <p:attrName>style.visibility</p:attrName>
                                        </p:attrNameLst>
                                      </p:cBhvr>
                                      <p:to>
                                        <p:strVal val="visible"/>
                                      </p:to>
                                    </p:set>
                                    <p:animEffect transition="in" filter="fade">
                                      <p:cBhvr>
                                        <p:cTn id="20" dur="500"/>
                                        <p:tgtEl>
                                          <p:spTgt spid="26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69">
                                            <p:txEl>
                                              <p:pRg st="3" end="3"/>
                                            </p:txEl>
                                          </p:spTgt>
                                        </p:tgtEl>
                                        <p:attrNameLst>
                                          <p:attrName>style.visibility</p:attrName>
                                        </p:attrNameLst>
                                      </p:cBhvr>
                                      <p:to>
                                        <p:strVal val="visible"/>
                                      </p:to>
                                    </p:set>
                                    <p:animEffect transition="in" filter="fade">
                                      <p:cBhvr>
                                        <p:cTn id="25" dur="500"/>
                                        <p:tgtEl>
                                          <p:spTgt spid="26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69">
                                            <p:txEl>
                                              <p:pRg st="4" end="4"/>
                                            </p:txEl>
                                          </p:spTgt>
                                        </p:tgtEl>
                                        <p:attrNameLst>
                                          <p:attrName>style.visibility</p:attrName>
                                        </p:attrNameLst>
                                      </p:cBhvr>
                                      <p:to>
                                        <p:strVal val="visible"/>
                                      </p:to>
                                    </p:set>
                                    <p:animEffect transition="in" filter="fade">
                                      <p:cBhvr>
                                        <p:cTn id="30" dur="500"/>
                                        <p:tgtEl>
                                          <p:spTgt spid="26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69">
                                            <p:txEl>
                                              <p:pRg st="5" end="5"/>
                                            </p:txEl>
                                          </p:spTgt>
                                        </p:tgtEl>
                                        <p:attrNameLst>
                                          <p:attrName>style.visibility</p:attrName>
                                        </p:attrNameLst>
                                      </p:cBhvr>
                                      <p:to>
                                        <p:strVal val="visible"/>
                                      </p:to>
                                    </p:set>
                                    <p:animEffect transition="in" filter="fade">
                                      <p:cBhvr>
                                        <p:cTn id="35" dur="500"/>
                                        <p:tgtEl>
                                          <p:spTgt spid="269">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
                                            <p:txEl>
                                              <p:pRg st="0" end="0"/>
                                            </p:txEl>
                                          </p:spTgt>
                                        </p:tgtEl>
                                        <p:attrNameLst>
                                          <p:attrName>style.visibility</p:attrName>
                                        </p:attrNameLst>
                                      </p:cBhvr>
                                      <p:to>
                                        <p:strVal val="visible"/>
                                      </p:to>
                                    </p:set>
                                    <p:animEffect transition="in" filter="fade">
                                      <p:cBhvr>
                                        <p:cTn id="40" dur="500"/>
                                        <p:tgtEl>
                                          <p:spTgt spid="2">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
                                            <p:txEl>
                                              <p:pRg st="1" end="1"/>
                                            </p:txEl>
                                          </p:spTgt>
                                        </p:tgtEl>
                                        <p:attrNameLst>
                                          <p:attrName>style.visibility</p:attrName>
                                        </p:attrNameLst>
                                      </p:cBhvr>
                                      <p:to>
                                        <p:strVal val="visible"/>
                                      </p:to>
                                    </p:set>
                                    <p:animEffect transition="in" filter="fade">
                                      <p:cBhvr>
                                        <p:cTn id="45"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Shape 275"/>
          <p:cNvSpPr>
            <a:spLocks noGrp="1"/>
          </p:cNvSpPr>
          <p:nvPr>
            <p:ph type="body" idx="1"/>
          </p:nvPr>
        </p:nvSpPr>
        <p:spPr>
          <a:xfrm>
            <a:off x="718100" y="3740716"/>
            <a:ext cx="7679267" cy="2064411"/>
          </a:xfrm>
          <a:prstGeom prst="rect">
            <a:avLst/>
          </a:prstGeom>
        </p:spPr>
        <p:txBody>
          <a:bodyPr>
            <a:noAutofit/>
          </a:bodyPr>
          <a:lstStyle/>
          <a:p>
            <a:pPr marL="341313" indent="-341313"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smtClean="0"/>
              <a:t>Four </a:t>
            </a:r>
            <a:r>
              <a:rPr dirty="0"/>
              <a:t>steps to create a budget:						</a:t>
            </a:r>
          </a:p>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Expense tracking helps understand your personal spending habits.</a:t>
            </a:r>
          </a:p>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Goal setting helps </a:t>
            </a:r>
            <a:r>
              <a:rPr dirty="0" err="1"/>
              <a:t>realise</a:t>
            </a:r>
            <a:r>
              <a:rPr dirty="0"/>
              <a:t> how much you should save.</a:t>
            </a:r>
          </a:p>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Budgeting </a:t>
            </a:r>
            <a:r>
              <a:rPr dirty="0" err="1"/>
              <a:t>itemises</a:t>
            </a:r>
            <a:r>
              <a:rPr dirty="0"/>
              <a:t> the amount of income, savings, expenses and donations.</a:t>
            </a:r>
          </a:p>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Reviewing the budget to see if it is feasible and make adjustments if necessary.</a:t>
            </a:r>
          </a:p>
        </p:txBody>
      </p:sp>
      <p:sp>
        <p:nvSpPr>
          <p:cNvPr id="276" name="Shape 276"/>
          <p:cNvSpPr>
            <a:spLocks noGrp="1"/>
          </p:cNvSpPr>
          <p:nvPr>
            <p:ph type="body" sz="quarter" idx="13"/>
          </p:nvPr>
        </p:nvSpPr>
        <p:spPr>
          <a:xfrm>
            <a:off x="732367" y="692155"/>
            <a:ext cx="7683866" cy="675666"/>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Summary </a:t>
            </a:r>
          </a:p>
        </p:txBody>
      </p:sp>
      <p:sp>
        <p:nvSpPr>
          <p:cNvPr id="277" name="Shape 277"/>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26</a:t>
            </a:fld>
            <a:endParaRPr/>
          </a:p>
        </p:txBody>
      </p:sp>
      <p:graphicFrame>
        <p:nvGraphicFramePr>
          <p:cNvPr id="7" name="資料庫圖表 6"/>
          <p:cNvGraphicFramePr/>
          <p:nvPr>
            <p:extLst>
              <p:ext uri="{D42A27DB-BD31-4B8C-83A1-F6EECF244321}">
                <p14:modId xmlns:p14="http://schemas.microsoft.com/office/powerpoint/2010/main" val="1620133915"/>
              </p:ext>
            </p:extLst>
          </p:nvPr>
        </p:nvGraphicFramePr>
        <p:xfrm>
          <a:off x="1152102" y="1248449"/>
          <a:ext cx="7114435" cy="13469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資料庫圖表 7"/>
          <p:cNvGraphicFramePr/>
          <p:nvPr>
            <p:extLst>
              <p:ext uri="{D42A27DB-BD31-4B8C-83A1-F6EECF244321}">
                <p14:modId xmlns:p14="http://schemas.microsoft.com/office/powerpoint/2010/main" val="2448584796"/>
              </p:ext>
            </p:extLst>
          </p:nvPr>
        </p:nvGraphicFramePr>
        <p:xfrm>
          <a:off x="1740543" y="2065610"/>
          <a:ext cx="6096000" cy="30416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9" name="群組 6"/>
          <p:cNvGrpSpPr>
            <a:grpSpLocks/>
          </p:cNvGrpSpPr>
          <p:nvPr/>
        </p:nvGrpSpPr>
        <p:grpSpPr bwMode="auto">
          <a:xfrm>
            <a:off x="5455667" y="3389432"/>
            <a:ext cx="1964531" cy="451512"/>
            <a:chOff x="4580731" y="4485614"/>
            <a:chExt cx="1964531" cy="451512"/>
          </a:xfrm>
        </p:grpSpPr>
        <p:sp>
          <p:nvSpPr>
            <p:cNvPr id="15" name="L-圖案 14"/>
            <p:cNvSpPr/>
            <p:nvPr/>
          </p:nvSpPr>
          <p:spPr bwMode="auto">
            <a:xfrm rot="16200000">
              <a:off x="5388769" y="3780632"/>
              <a:ext cx="406400" cy="1906587"/>
            </a:xfrm>
            <a:prstGeom prst="corner">
              <a:avLst/>
            </a:prstGeom>
            <a:solidFill>
              <a:srgbClr val="171616">
                <a:lumMod val="25000"/>
                <a:lumOff val="75000"/>
              </a:srgbClr>
            </a:solidFill>
            <a:ln w="12700" cap="flat" cmpd="sng" algn="ctr">
              <a:noFill/>
              <a:prstDash val="solid"/>
              <a:miter lim="800000"/>
            </a:ln>
            <a:effectLst/>
          </p:spPr>
          <p:txBody>
            <a:bodyPr anchor="ctr"/>
            <a:lstStyle/>
            <a:p>
              <a:pPr marL="0" marR="0" lvl="0" indent="0" algn="ctr" defTabSz="914400" eaLnBrk="0" fontAlgn="base" latinLnBrk="0" hangingPunct="1">
                <a:lnSpc>
                  <a:spcPct val="100000"/>
                </a:lnSpc>
                <a:spcBef>
                  <a:spcPct val="0"/>
                </a:spcBef>
                <a:spcAft>
                  <a:spcPct val="0"/>
                </a:spcAft>
                <a:buClrTx/>
                <a:buSzTx/>
                <a:buFontTx/>
                <a:buNone/>
                <a:tabLst/>
                <a:defRPr/>
              </a:pPr>
              <a:endParaRPr kumimoji="1" lang="zh-TW" altLang="en-US" sz="1800" b="0" i="0" u="none" strike="noStrike" kern="1200" cap="none" spc="0" normalizeH="0" baseline="0" noProof="0">
                <a:ln>
                  <a:noFill/>
                </a:ln>
                <a:solidFill>
                  <a:srgbClr val="FFFFFF"/>
                </a:solidFill>
                <a:effectLst/>
                <a:uLnTx/>
                <a:uFillTx/>
                <a:latin typeface="Arial"/>
                <a:ea typeface="微軟正黑體" panose="020B0604030504040204" pitchFamily="34" charset="-120"/>
                <a:cs typeface="+mn-cs"/>
              </a:endParaRPr>
            </a:p>
          </p:txBody>
        </p:sp>
        <p:grpSp>
          <p:nvGrpSpPr>
            <p:cNvPr id="11" name="群組 10"/>
            <p:cNvGrpSpPr/>
            <p:nvPr/>
          </p:nvGrpSpPr>
          <p:grpSpPr>
            <a:xfrm rot="16200000">
              <a:off x="4601814" y="4464531"/>
              <a:ext cx="248310" cy="290476"/>
              <a:chOff x="4570660" y="1375586"/>
              <a:chExt cx="248310" cy="290476"/>
            </a:xfrm>
            <a:solidFill>
              <a:srgbClr val="171616">
                <a:lumMod val="25000"/>
                <a:lumOff val="75000"/>
              </a:srgbClr>
            </a:solidFill>
          </p:grpSpPr>
          <p:sp>
            <p:nvSpPr>
              <p:cNvPr id="12" name="向右箭號 11"/>
              <p:cNvSpPr/>
              <p:nvPr/>
            </p:nvSpPr>
            <p:spPr>
              <a:xfrm>
                <a:off x="4570660" y="1375586"/>
                <a:ext cx="248310" cy="290476"/>
              </a:xfrm>
              <a:prstGeom prst="rightArrow">
                <a:avLst>
                  <a:gd name="adj1" fmla="val 60000"/>
                  <a:gd name="adj2" fmla="val 50000"/>
                </a:avLst>
              </a:prstGeom>
              <a:grpFill/>
              <a:ln>
                <a:noFill/>
              </a:ln>
              <a:effectLst/>
            </p:spPr>
          </p:sp>
          <p:sp>
            <p:nvSpPr>
              <p:cNvPr id="13" name="向右箭號 4"/>
              <p:cNvSpPr txBox="1"/>
              <p:nvPr/>
            </p:nvSpPr>
            <p:spPr>
              <a:xfrm>
                <a:off x="4570660" y="1433681"/>
                <a:ext cx="173817" cy="174286"/>
              </a:xfrm>
              <a:prstGeom prst="rect">
                <a:avLst/>
              </a:prstGeom>
              <a:grpFill/>
              <a:ln>
                <a:noFill/>
              </a:ln>
              <a:effectLst/>
            </p:spPr>
            <p:txBody>
              <a:bodyPr lIns="0" tIns="0" rIns="0" bIns="0" spcCol="1270" anchor="ctr"/>
              <a:lstStyle/>
              <a:p>
                <a:pPr marL="0" marR="0" lvl="0" indent="0" algn="ctr" defTabSz="577850" eaLnBrk="0" fontAlgn="base" latinLnBrk="0" hangingPunct="1">
                  <a:lnSpc>
                    <a:spcPct val="90000"/>
                  </a:lnSpc>
                  <a:spcBef>
                    <a:spcPct val="0"/>
                  </a:spcBef>
                  <a:spcAft>
                    <a:spcPct val="35000"/>
                  </a:spcAft>
                  <a:buClrTx/>
                  <a:buSzTx/>
                  <a:buFontTx/>
                  <a:buNone/>
                  <a:tabLst/>
                  <a:defRPr/>
                </a:pPr>
                <a:endParaRPr kumimoji="1" lang="zh-TW" altLang="en-US" sz="1300" b="0" i="0" u="none" strike="noStrike" kern="1200" cap="none" spc="0" normalizeH="0" baseline="0" noProof="0">
                  <a:ln>
                    <a:noFill/>
                  </a:ln>
                  <a:solidFill>
                    <a:srgbClr val="FFFFFF"/>
                  </a:solidFill>
                  <a:effectLst/>
                  <a:uLnTx/>
                  <a:uFillTx/>
                  <a:latin typeface="Arial"/>
                  <a:ea typeface="微軟正黑體" panose="020B0604030504040204" pitchFamily="34" charset="-120"/>
                  <a:cs typeface="+mn-cs"/>
                </a:endParaRPr>
              </a:p>
            </p:txBody>
          </p:sp>
        </p:grpSp>
      </p:gr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75">
                                            <p:txEl>
                                              <p:pRg st="0" end="0"/>
                                            </p:txEl>
                                          </p:spTgt>
                                        </p:tgtEl>
                                        <p:attrNameLst>
                                          <p:attrName>style.visibility</p:attrName>
                                        </p:attrNameLst>
                                      </p:cBhvr>
                                      <p:to>
                                        <p:strVal val="visible"/>
                                      </p:to>
                                    </p:set>
                                    <p:animEffect transition="in" filter="fade">
                                      <p:cBhvr>
                                        <p:cTn id="15" dur="500"/>
                                        <p:tgtEl>
                                          <p:spTgt spid="275">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75">
                                            <p:txEl>
                                              <p:pRg st="1" end="1"/>
                                            </p:txEl>
                                          </p:spTgt>
                                        </p:tgtEl>
                                        <p:attrNameLst>
                                          <p:attrName>style.visibility</p:attrName>
                                        </p:attrNameLst>
                                      </p:cBhvr>
                                      <p:to>
                                        <p:strVal val="visible"/>
                                      </p:to>
                                    </p:set>
                                    <p:animEffect transition="in" filter="fade">
                                      <p:cBhvr>
                                        <p:cTn id="20" dur="500"/>
                                        <p:tgtEl>
                                          <p:spTgt spid="27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75">
                                            <p:txEl>
                                              <p:pRg st="2" end="2"/>
                                            </p:txEl>
                                          </p:spTgt>
                                        </p:tgtEl>
                                        <p:attrNameLst>
                                          <p:attrName>style.visibility</p:attrName>
                                        </p:attrNameLst>
                                      </p:cBhvr>
                                      <p:to>
                                        <p:strVal val="visible"/>
                                      </p:to>
                                    </p:set>
                                    <p:animEffect transition="in" filter="fade">
                                      <p:cBhvr>
                                        <p:cTn id="25" dur="500"/>
                                        <p:tgtEl>
                                          <p:spTgt spid="27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75">
                                            <p:txEl>
                                              <p:pRg st="3" end="3"/>
                                            </p:txEl>
                                          </p:spTgt>
                                        </p:tgtEl>
                                        <p:attrNameLst>
                                          <p:attrName>style.visibility</p:attrName>
                                        </p:attrNameLst>
                                      </p:cBhvr>
                                      <p:to>
                                        <p:strVal val="visible"/>
                                      </p:to>
                                    </p:set>
                                    <p:animEffect transition="in" filter="fade">
                                      <p:cBhvr>
                                        <p:cTn id="30" dur="500"/>
                                        <p:tgtEl>
                                          <p:spTgt spid="27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75">
                                            <p:txEl>
                                              <p:pRg st="4" end="4"/>
                                            </p:txEl>
                                          </p:spTgt>
                                        </p:tgtEl>
                                        <p:attrNameLst>
                                          <p:attrName>style.visibility</p:attrName>
                                        </p:attrNameLst>
                                      </p:cBhvr>
                                      <p:to>
                                        <p:strVal val="visible"/>
                                      </p:to>
                                    </p:set>
                                    <p:animEffect transition="in" filter="fade">
                                      <p:cBhvr>
                                        <p:cTn id="35" dur="500"/>
                                        <p:tgtEl>
                                          <p:spTgt spid="275">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 grpId="0" uiExpand="1" build="p"/>
      <p:bldGraphic spid="7" grpId="0">
        <p:bldAsOne/>
      </p:bldGraphic>
      <p:bldGraphic spid="8"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p:cNvSpPr>
          <p:nvPr>
            <p:ph type="body" idx="1"/>
          </p:nvPr>
        </p:nvSpPr>
        <p:spPr>
          <a:xfrm>
            <a:off x="736968" y="1289789"/>
            <a:ext cx="7679267" cy="3613500"/>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How to adjust the budget:</a:t>
            </a:r>
          </a:p>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Reduce expenses, such as cutting expenses on entertainment</a:t>
            </a:r>
          </a:p>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Change to achieve easier goals</a:t>
            </a:r>
          </a:p>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Increase income, such as making use of the red packets</a:t>
            </a:r>
          </a:p>
        </p:txBody>
      </p:sp>
      <p:sp>
        <p:nvSpPr>
          <p:cNvPr id="281" name="Shape 281"/>
          <p:cNvSpPr>
            <a:spLocks noGrp="1"/>
          </p:cNvSpPr>
          <p:nvPr>
            <p:ph type="body" sz="quarter" idx="13"/>
          </p:nvPr>
        </p:nvSpPr>
        <p:spPr>
          <a:xfrm>
            <a:off x="732368" y="692154"/>
            <a:ext cx="7683866" cy="56945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Summary </a:t>
            </a:r>
          </a:p>
        </p:txBody>
      </p:sp>
      <p:sp>
        <p:nvSpPr>
          <p:cNvPr id="282" name="Shape 282"/>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27</a:t>
            </a:fld>
            <a:endParaRPr/>
          </a:p>
        </p:txBody>
      </p:sp>
      <p:pic>
        <p:nvPicPr>
          <p:cNvPr id="283" name="image17.png"/>
          <p:cNvPicPr>
            <a:picLocks noChangeAspect="1"/>
          </p:cNvPicPr>
          <p:nvPr/>
        </p:nvPicPr>
        <p:blipFill>
          <a:blip r:embed="rId2">
            <a:extLst/>
          </a:blip>
          <a:stretch>
            <a:fillRect/>
          </a:stretch>
        </p:blipFill>
        <p:spPr>
          <a:xfrm>
            <a:off x="1617711" y="2279650"/>
            <a:ext cx="5863305" cy="4146550"/>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80">
                                            <p:txEl>
                                              <p:pRg st="0" end="0"/>
                                            </p:txEl>
                                          </p:spTgt>
                                        </p:tgtEl>
                                        <p:attrNameLst>
                                          <p:attrName>style.visibility</p:attrName>
                                        </p:attrNameLst>
                                      </p:cBhvr>
                                      <p:to>
                                        <p:strVal val="visible"/>
                                      </p:to>
                                    </p:set>
                                    <p:animEffect transition="in" filter="fade">
                                      <p:cBhvr>
                                        <p:cTn id="7" dur="500"/>
                                        <p:tgtEl>
                                          <p:spTgt spid="2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80">
                                            <p:txEl>
                                              <p:pRg st="1" end="1"/>
                                            </p:txEl>
                                          </p:spTgt>
                                        </p:tgtEl>
                                        <p:attrNameLst>
                                          <p:attrName>style.visibility</p:attrName>
                                        </p:attrNameLst>
                                      </p:cBhvr>
                                      <p:to>
                                        <p:strVal val="visible"/>
                                      </p:to>
                                    </p:set>
                                    <p:animEffect transition="in" filter="fade">
                                      <p:cBhvr>
                                        <p:cTn id="12" dur="500"/>
                                        <p:tgtEl>
                                          <p:spTgt spid="28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280">
                                            <p:txEl>
                                              <p:pRg st="2" end="2"/>
                                            </p:txEl>
                                          </p:spTgt>
                                        </p:tgtEl>
                                        <p:attrNameLst>
                                          <p:attrName>style.visibility</p:attrName>
                                        </p:attrNameLst>
                                      </p:cBhvr>
                                      <p:to>
                                        <p:strVal val="visible"/>
                                      </p:to>
                                    </p:set>
                                    <p:animEffect transition="in" filter="fade">
                                      <p:cBhvr>
                                        <p:cTn id="17" dur="500"/>
                                        <p:tgtEl>
                                          <p:spTgt spid="28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280">
                                            <p:txEl>
                                              <p:pRg st="3" end="3"/>
                                            </p:txEl>
                                          </p:spTgt>
                                        </p:tgtEl>
                                        <p:attrNameLst>
                                          <p:attrName>style.visibility</p:attrName>
                                        </p:attrNameLst>
                                      </p:cBhvr>
                                      <p:to>
                                        <p:strVal val="visible"/>
                                      </p:to>
                                    </p:set>
                                    <p:animEffect transition="in" filter="fade">
                                      <p:cBhvr>
                                        <p:cTn id="22" dur="500"/>
                                        <p:tgtEl>
                                          <p:spTgt spid="28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3"/>
                                        </p:tgtEl>
                                        <p:attrNameLst>
                                          <p:attrName>style.visibility</p:attrName>
                                        </p:attrNameLst>
                                      </p:cBhvr>
                                      <p:to>
                                        <p:strVal val="visible"/>
                                      </p:to>
                                    </p:set>
                                    <p:animEffect transition="in" filter="fade">
                                      <p:cBhvr>
                                        <p:cTn id="27" dur="500"/>
                                        <p:tgtEl>
                                          <p:spTgt spid="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1" uiExpand="1" build="p" bldLvl="5"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p:cNvSpPr>
          <p:nvPr>
            <p:ph type="body" idx="1"/>
          </p:nvPr>
        </p:nvSpPr>
        <p:spPr>
          <a:xfrm>
            <a:off x="732367" y="1357023"/>
            <a:ext cx="7679267" cy="1538577"/>
          </a:xfrm>
          <a:prstGeom prst="rect">
            <a:avLst/>
          </a:prstGeom>
        </p:spPr>
        <p:txBody>
          <a:bodyPr>
            <a:normAutofit/>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lang="en-US" dirty="0" smtClean="0"/>
              <a:t>Collect </a:t>
            </a:r>
            <a:r>
              <a:rPr lang="en-US" dirty="0"/>
              <a:t>shopping receipts and check the Octopus payment records, and find out your expenses in the past week. Sort out your own expenses by collecting receipts and Octopus payment records. </a:t>
            </a:r>
            <a:endParaRPr lang="en-US" dirty="0" smtClean="0"/>
          </a:p>
          <a:p>
            <a:pPr marL="342000" indent="-342000" defTabSz="719965">
              <a:lnSpc>
                <a:spcPts val="2600"/>
              </a:lnSpc>
              <a:spcBef>
                <a:spcPts val="0"/>
              </a:spcBef>
              <a:spcAft>
                <a:spcPts val="600"/>
              </a:spcAft>
              <a:buFont typeface="Arial" panose="020B0604020202020204" pitchFamily="34" charset="0"/>
              <a:buChar char="•"/>
              <a:defRPr sz="2100">
                <a:solidFill>
                  <a:schemeClr val="accent1"/>
                </a:solidFill>
                <a:latin typeface="Calibri Light"/>
                <a:ea typeface="Calibri Light"/>
                <a:cs typeface="Calibri Light"/>
                <a:sym typeface="Calibri Light"/>
              </a:defRPr>
            </a:pPr>
            <a:r>
              <a:rPr lang="en-US" dirty="0"/>
              <a:t>Set up personal saving </a:t>
            </a:r>
            <a:r>
              <a:rPr lang="en-US" dirty="0" smtClean="0"/>
              <a:t>goals.</a:t>
            </a:r>
          </a:p>
          <a:p>
            <a:pPr marL="342000" indent="-342000" defTabSz="719965">
              <a:lnSpc>
                <a:spcPts val="2600"/>
              </a:lnSpc>
              <a:spcBef>
                <a:spcPts val="0"/>
              </a:spcBef>
              <a:spcAft>
                <a:spcPts val="600"/>
              </a:spcAft>
              <a:buFont typeface="Arial" panose="020B0604020202020204" pitchFamily="34" charset="0"/>
              <a:buChar char="•"/>
              <a:defRPr sz="2100">
                <a:solidFill>
                  <a:schemeClr val="accent1"/>
                </a:solidFill>
                <a:latin typeface="Calibri Light"/>
                <a:ea typeface="Calibri Light"/>
                <a:cs typeface="Calibri Light"/>
                <a:sym typeface="Calibri Light"/>
              </a:defRPr>
            </a:pPr>
            <a:endParaRPr lang="en-US" dirty="0" smtClean="0"/>
          </a:p>
          <a:p>
            <a:pPr marL="342000" indent="-34200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endParaRPr dirty="0"/>
          </a:p>
        </p:txBody>
      </p:sp>
      <p:sp>
        <p:nvSpPr>
          <p:cNvPr id="286" name="Shape 286"/>
          <p:cNvSpPr>
            <a:spLocks noGrp="1"/>
          </p:cNvSpPr>
          <p:nvPr>
            <p:ph type="body" sz="quarter" idx="13"/>
          </p:nvPr>
        </p:nvSpPr>
        <p:spPr>
          <a:xfrm>
            <a:off x="732368" y="692154"/>
            <a:ext cx="7683866" cy="664873"/>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Extension activity</a:t>
            </a:r>
          </a:p>
        </p:txBody>
      </p:sp>
      <p:sp>
        <p:nvSpPr>
          <p:cNvPr id="287" name="Shape 287"/>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28</a:t>
            </a:fld>
            <a:endParaRPr/>
          </a:p>
        </p:txBody>
      </p:sp>
      <p:sp>
        <p:nvSpPr>
          <p:cNvPr id="3" name="矩形 2"/>
          <p:cNvSpPr/>
          <p:nvPr/>
        </p:nvSpPr>
        <p:spPr>
          <a:xfrm>
            <a:off x="647700" y="2810391"/>
            <a:ext cx="3962400" cy="3247043"/>
          </a:xfrm>
          <a:prstGeom prst="rect">
            <a:avLst/>
          </a:prstGeom>
        </p:spPr>
        <p:txBody>
          <a:bodyPr wrap="square">
            <a:spAutoFit/>
          </a:bodyPr>
          <a:lstStyle/>
          <a:p>
            <a:pPr marL="342900" indent="-342900" defTabSz="719965">
              <a:lnSpc>
                <a:spcPts val="2600"/>
              </a:lnSpc>
              <a:spcAft>
                <a:spcPts val="600"/>
              </a:spcAft>
              <a:buFont typeface="Arial" panose="020B0604020202020204" pitchFamily="34" charset="0"/>
              <a:buChar char="•"/>
              <a:defRPr sz="2100">
                <a:solidFill>
                  <a:schemeClr val="accent1"/>
                </a:solidFill>
                <a:latin typeface="Calibri Light"/>
                <a:ea typeface="Calibri Light"/>
                <a:cs typeface="Calibri Light"/>
                <a:sym typeface="Calibri Light"/>
              </a:defRPr>
            </a:pPr>
            <a:r>
              <a:rPr lang="en-US" altLang="zh-HK" dirty="0"/>
              <a:t>Prepare a personal budget that clearly lists out the amount of income, savings, and expenses.</a:t>
            </a:r>
          </a:p>
          <a:p>
            <a:pPr marL="342900" indent="-342900" defTabSz="719965">
              <a:lnSpc>
                <a:spcPts val="2600"/>
              </a:lnSpc>
              <a:spcAft>
                <a:spcPts val="600"/>
              </a:spcAft>
              <a:buFont typeface="Arial" panose="020B0604020202020204" pitchFamily="34" charset="0"/>
              <a:buChar char="•"/>
              <a:defRPr sz="2100">
                <a:solidFill>
                  <a:schemeClr val="accent1"/>
                </a:solidFill>
                <a:latin typeface="Calibri Light"/>
                <a:ea typeface="Calibri Light"/>
                <a:cs typeface="Calibri Light"/>
                <a:sym typeface="Calibri Light"/>
              </a:defRPr>
            </a:pPr>
            <a:r>
              <a:rPr lang="en-US" altLang="zh-HK" dirty="0"/>
              <a:t>Check whether the budget is feasible, and whether you can achieve your financial goals.</a:t>
            </a:r>
          </a:p>
          <a:p>
            <a:pPr marL="342900" indent="-342900" defTabSz="719965">
              <a:lnSpc>
                <a:spcPts val="2600"/>
              </a:lnSpc>
              <a:spcAft>
                <a:spcPts val="600"/>
              </a:spcAft>
              <a:buFont typeface="Arial" panose="020B0604020202020204" pitchFamily="34" charset="0"/>
              <a:buChar char="•"/>
              <a:defRPr sz="2100">
                <a:solidFill>
                  <a:schemeClr val="accent1"/>
                </a:solidFill>
                <a:latin typeface="Calibri Light"/>
                <a:ea typeface="Calibri Light"/>
                <a:cs typeface="Calibri Light"/>
                <a:sym typeface="Calibri Light"/>
              </a:defRPr>
            </a:pPr>
            <a:r>
              <a:rPr lang="en-US" altLang="zh-HK" dirty="0"/>
              <a:t>If you fail to meet your financial goals, try to adjust your personal budget.</a:t>
            </a:r>
          </a:p>
        </p:txBody>
      </p:sp>
      <p:graphicFrame>
        <p:nvGraphicFramePr>
          <p:cNvPr id="9" name="表格 8"/>
          <p:cNvGraphicFramePr>
            <a:graphicFrameLocks noGrp="1"/>
          </p:cNvGraphicFramePr>
          <p:nvPr>
            <p:extLst>
              <p:ext uri="{D42A27DB-BD31-4B8C-83A1-F6EECF244321}">
                <p14:modId xmlns:p14="http://schemas.microsoft.com/office/powerpoint/2010/main" val="398091358"/>
              </p:ext>
            </p:extLst>
          </p:nvPr>
        </p:nvGraphicFramePr>
        <p:xfrm>
          <a:off x="4794250" y="2886591"/>
          <a:ext cx="3702050" cy="2890839"/>
        </p:xfrm>
        <a:graphic>
          <a:graphicData uri="http://schemas.openxmlformats.org/drawingml/2006/table">
            <a:tbl>
              <a:tblPr firstRow="1" bandRow="1"/>
              <a:tblGrid>
                <a:gridCol w="1740891"/>
                <a:gridCol w="1961159"/>
              </a:tblGrid>
              <a:tr h="412977">
                <a:tc gridSpan="2">
                  <a:txBody>
                    <a:bodyPr/>
                    <a:lstStyle>
                      <a:lvl1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1" i="0" u="none" strike="noStrike" cap="none" spc="0" baseline="0">
                          <a:ln>
                            <a:noFill/>
                          </a:ln>
                          <a:solidFill>
                            <a:schemeClr val="lt1"/>
                          </a:solidFill>
                          <a:uFillTx/>
                          <a:latin typeface="Arial"/>
                          <a:sym typeface="Calibri"/>
                        </a:defRPr>
                      </a:lvl9pPr>
                    </a:lstStyle>
                    <a:p>
                      <a:pPr algn="ctr"/>
                      <a:r>
                        <a:rPr lang="en-US" altLang="zh-HK" sz="1600" dirty="0" smtClean="0"/>
                        <a:t>Expenses</a:t>
                      </a:r>
                      <a:r>
                        <a:rPr lang="en-US" altLang="zh-HK" sz="1600" baseline="0" dirty="0" smtClean="0"/>
                        <a:t> (weekly)</a:t>
                      </a:r>
                      <a:endParaRPr lang="zh-HK" altLang="en-US" sz="1600" dirty="0"/>
                    </a:p>
                  </a:txBody>
                  <a:tcPr marL="63202" marR="63202" marT="31581" marB="31581"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C4B"/>
                    </a:solidFill>
                  </a:tcPr>
                </a:tc>
                <a:tc hMerge="1">
                  <a:txBody>
                    <a:bodyPr/>
                    <a:lstStyle/>
                    <a:p>
                      <a:endParaRPr lang="zh-HK" altLang="en-US" dirty="0"/>
                    </a:p>
                  </a:txBody>
                  <a:tcPr/>
                </a:tc>
              </a:tr>
              <a:tr h="412977">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pPr algn="ctr"/>
                      <a:r>
                        <a:rPr lang="en-US" altLang="zh-HK" sz="1600" dirty="0" smtClean="0">
                          <a:solidFill>
                            <a:schemeClr val="accent1"/>
                          </a:solidFill>
                        </a:rPr>
                        <a:t>Transportation</a:t>
                      </a:r>
                      <a:endParaRPr lang="zh-HK" altLang="en-US" sz="1600" dirty="0">
                        <a:solidFill>
                          <a:schemeClr val="accent1"/>
                        </a:solidFill>
                      </a:endParaRPr>
                    </a:p>
                  </a:txBody>
                  <a:tcPr marL="63202" marR="63202" marT="31581" marB="31581"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endParaRPr lang="zh-HK" altLang="en-US" sz="1600" dirty="0"/>
                    </a:p>
                  </a:txBody>
                  <a:tcPr marL="63202" marR="63202" marT="31581" marB="31581"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40000"/>
                      </a:srgbClr>
                    </a:solidFill>
                  </a:tcPr>
                </a:tc>
              </a:tr>
              <a:tr h="412977">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pPr algn="ctr"/>
                      <a:r>
                        <a:rPr lang="en-US" altLang="zh-TW" sz="1600" dirty="0" smtClean="0">
                          <a:solidFill>
                            <a:schemeClr val="accent1"/>
                          </a:solidFill>
                        </a:rPr>
                        <a:t>Food</a:t>
                      </a:r>
                      <a:r>
                        <a:rPr lang="en-US" altLang="zh-TW" sz="1600" baseline="0" dirty="0" smtClean="0">
                          <a:solidFill>
                            <a:schemeClr val="accent1"/>
                          </a:solidFill>
                        </a:rPr>
                        <a:t> &amp; beverage</a:t>
                      </a:r>
                      <a:endParaRPr lang="zh-HK" altLang="en-US" sz="1600" dirty="0">
                        <a:solidFill>
                          <a:schemeClr val="accent1"/>
                        </a:solidFill>
                      </a:endParaRPr>
                    </a:p>
                  </a:txBody>
                  <a:tcPr marL="63202" marR="63202" marT="31581" marB="3158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2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endParaRPr lang="zh-HK" altLang="en-US" sz="1600" dirty="0"/>
                    </a:p>
                  </a:txBody>
                  <a:tcPr marL="63202" marR="63202" marT="31581" marB="3158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20000"/>
                      </a:srgbClr>
                    </a:solidFill>
                  </a:tcPr>
                </a:tc>
              </a:tr>
              <a:tr h="412977">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pPr algn="ctr"/>
                      <a:r>
                        <a:rPr lang="en-US" altLang="zh-HK" sz="1600" dirty="0" smtClean="0">
                          <a:solidFill>
                            <a:schemeClr val="accent1"/>
                          </a:solidFill>
                        </a:rPr>
                        <a:t>Entertainment</a:t>
                      </a:r>
                      <a:endParaRPr lang="zh-HK" altLang="en-US" sz="1600" dirty="0">
                        <a:solidFill>
                          <a:schemeClr val="accent1"/>
                        </a:solidFill>
                      </a:endParaRPr>
                    </a:p>
                  </a:txBody>
                  <a:tcPr marL="63202" marR="63202" marT="31581" marB="3158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endParaRPr lang="zh-HK" altLang="en-US" sz="1600" dirty="0"/>
                    </a:p>
                  </a:txBody>
                  <a:tcPr marL="63202" marR="63202" marT="31581" marB="3158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40000"/>
                      </a:srgbClr>
                    </a:solidFill>
                  </a:tcPr>
                </a:tc>
              </a:tr>
              <a:tr h="412977">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pPr algn="ctr"/>
                      <a:r>
                        <a:rPr lang="en-US" altLang="zh-HK" sz="1600" dirty="0" smtClean="0">
                          <a:solidFill>
                            <a:schemeClr val="accent1"/>
                          </a:solidFill>
                        </a:rPr>
                        <a:t>Phone</a:t>
                      </a:r>
                      <a:r>
                        <a:rPr lang="en-US" altLang="zh-HK" sz="1600" baseline="0" dirty="0" smtClean="0">
                          <a:solidFill>
                            <a:schemeClr val="accent1"/>
                          </a:solidFill>
                        </a:rPr>
                        <a:t> bill</a:t>
                      </a:r>
                      <a:endParaRPr lang="zh-HK" altLang="en-US" sz="1600" dirty="0">
                        <a:solidFill>
                          <a:schemeClr val="accent1"/>
                        </a:solidFill>
                      </a:endParaRPr>
                    </a:p>
                  </a:txBody>
                  <a:tcPr marL="63202" marR="63202" marT="31581" marB="3158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2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endParaRPr lang="zh-HK" altLang="en-US" sz="1600" dirty="0"/>
                    </a:p>
                  </a:txBody>
                  <a:tcPr marL="63202" marR="63202" marT="31581" marB="3158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20000"/>
                      </a:srgbClr>
                    </a:solidFill>
                  </a:tcPr>
                </a:tc>
              </a:tr>
              <a:tr h="412977">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pPr algn="ctr"/>
                      <a:r>
                        <a:rPr lang="en-US" altLang="zh-HK" sz="1600" dirty="0" smtClean="0">
                          <a:solidFill>
                            <a:schemeClr val="accent1"/>
                          </a:solidFill>
                        </a:rPr>
                        <a:t>Donations</a:t>
                      </a:r>
                      <a:endParaRPr lang="zh-HK" altLang="en-US" sz="1600" dirty="0">
                        <a:solidFill>
                          <a:schemeClr val="accent1"/>
                        </a:solidFill>
                      </a:endParaRPr>
                    </a:p>
                  </a:txBody>
                  <a:tcPr marL="63202" marR="63202" marT="31581" marB="3158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4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endParaRPr lang="zh-HK" altLang="en-US" sz="1600" dirty="0"/>
                    </a:p>
                  </a:txBody>
                  <a:tcPr marL="63202" marR="63202" marT="31581" marB="3158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40000"/>
                      </a:srgbClr>
                    </a:solidFill>
                  </a:tcPr>
                </a:tc>
              </a:tr>
              <a:tr h="412977">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pPr algn="ctr"/>
                      <a:r>
                        <a:rPr lang="en-US" altLang="zh-HK" sz="1600" dirty="0" smtClean="0">
                          <a:solidFill>
                            <a:schemeClr val="accent1"/>
                          </a:solidFill>
                        </a:rPr>
                        <a:t>Others</a:t>
                      </a:r>
                      <a:endParaRPr lang="zh-HK" altLang="en-US" sz="1600" dirty="0">
                        <a:solidFill>
                          <a:schemeClr val="accent1"/>
                        </a:solidFill>
                      </a:endParaRPr>
                    </a:p>
                  </a:txBody>
                  <a:tcPr marL="63202" marR="63202" marT="31581" marB="3158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20000"/>
                      </a:srgbClr>
                    </a:solidFill>
                  </a:tcPr>
                </a:tc>
                <a:tc>
                  <a:txBody>
                    <a:bodyPr/>
                    <a:lst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dk1"/>
                          </a:solidFill>
                          <a:uFillTx/>
                          <a:latin typeface="Arial"/>
                          <a:sym typeface="Calibri"/>
                        </a:defRPr>
                      </a:lvl9pPr>
                    </a:lstStyle>
                    <a:p>
                      <a:endParaRPr lang="zh-HK" altLang="en-US" sz="1600" dirty="0"/>
                    </a:p>
                  </a:txBody>
                  <a:tcPr marL="63202" marR="63202" marT="31581" marB="31581"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C4B">
                        <a:tint val="20000"/>
                      </a:srgbClr>
                    </a:solidFill>
                  </a:tcPr>
                </a:tc>
              </a:tr>
            </a:tbl>
          </a:graphicData>
        </a:graphic>
      </p:graphicFrame>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5">
                                            <p:txEl>
                                              <p:pRg st="0" end="0"/>
                                            </p:txEl>
                                          </p:spTgt>
                                        </p:tgtEl>
                                        <p:attrNameLst>
                                          <p:attrName>style.visibility</p:attrName>
                                        </p:attrNameLst>
                                      </p:cBhvr>
                                      <p:to>
                                        <p:strVal val="visible"/>
                                      </p:to>
                                    </p:set>
                                    <p:animEffect transition="in" filter="fade">
                                      <p:cBhvr>
                                        <p:cTn id="7" dur="500"/>
                                        <p:tgtEl>
                                          <p:spTgt spid="28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5">
                                            <p:txEl>
                                              <p:pRg st="1" end="1"/>
                                            </p:txEl>
                                          </p:spTgt>
                                        </p:tgtEl>
                                        <p:attrNameLst>
                                          <p:attrName>style.visibility</p:attrName>
                                        </p:attrNameLst>
                                      </p:cBhvr>
                                      <p:to>
                                        <p:strVal val="visible"/>
                                      </p:to>
                                    </p:set>
                                    <p:animEffect transition="in" filter="fade">
                                      <p:cBhvr>
                                        <p:cTn id="12" dur="500"/>
                                        <p:tgtEl>
                                          <p:spTgt spid="28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500"/>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8"/>
          <p:cNvGrpSpPr>
            <a:grpSpLocks/>
          </p:cNvGrpSpPr>
          <p:nvPr/>
        </p:nvGrpSpPr>
        <p:grpSpPr bwMode="auto">
          <a:xfrm>
            <a:off x="1331640" y="836712"/>
            <a:ext cx="6237288" cy="3856038"/>
            <a:chOff x="1324304" y="1604076"/>
            <a:chExt cx="6236393" cy="3854626"/>
          </a:xfrm>
        </p:grpSpPr>
        <p:pic>
          <p:nvPicPr>
            <p:cNvPr id="51203"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58650" y="1604076"/>
              <a:ext cx="6002047" cy="3527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24304" y="4655767"/>
              <a:ext cx="6236393" cy="80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179512" y="4974125"/>
            <a:ext cx="8208912" cy="253916"/>
          </a:xfrm>
          <a:prstGeom prst="rect">
            <a:avLst/>
          </a:prstGeom>
        </p:spPr>
        <p:txBody>
          <a:bodyPr wrap="square">
            <a:spAutoFit/>
          </a:bodyPr>
          <a:lstStyle/>
          <a:p>
            <a:endParaRPr lang="en-GB" sz="1050" dirty="0"/>
          </a:p>
        </p:txBody>
      </p:sp>
      <p:sp>
        <p:nvSpPr>
          <p:cNvPr id="3" name="矩形 2"/>
          <p:cNvSpPr/>
          <p:nvPr/>
        </p:nvSpPr>
        <p:spPr>
          <a:xfrm>
            <a:off x="618836" y="4464448"/>
            <a:ext cx="7769588" cy="2062103"/>
          </a:xfrm>
          <a:prstGeom prst="rect">
            <a:avLst/>
          </a:prstGeom>
        </p:spPr>
        <p:txBody>
          <a:bodyPr wrap="square">
            <a:spAutoFit/>
          </a:bodyPr>
          <a:lstStyle/>
          <a:p>
            <a:r>
              <a:rPr lang="en-US" altLang="zh-TW" sz="800" b="1" dirty="0">
                <a:solidFill>
                  <a:srgbClr val="414141"/>
                </a:solidFill>
                <a:latin typeface="Calibri Light" panose="020F0302020204030204" pitchFamily="34" charset="0"/>
              </a:rPr>
              <a:t>Disclaimer</a:t>
            </a:r>
          </a:p>
          <a:p>
            <a:r>
              <a:rPr lang="en-US" altLang="zh-TW" sz="800" dirty="0">
                <a:solidFill>
                  <a:srgbClr val="414141"/>
                </a:solidFill>
                <a:latin typeface="Calibri Light" panose="020F0302020204030204" pitchFamily="34" charset="0"/>
              </a:rPr>
              <a:t>This presentation is intended to provide a general overview for information and educational purposes only and is not a comprehensive treatment of the subject matter. The information is provided generally without considering specific circumstances and should not be regarded as a substitute for professional advice. The Investor and Financial Education Council (“IFEC”) has not advised on, passed on the merit of, endorsed or recommended any of the products/services or types of products/services referred to in this presentation. Readers/ Audiences should seek professional advice if they consider necessary.</a:t>
            </a:r>
          </a:p>
          <a:p>
            <a:r>
              <a:rPr lang="en-US" altLang="zh-TW" sz="800" dirty="0">
                <a:solidFill>
                  <a:srgbClr val="414141"/>
                </a:solidFill>
                <a:latin typeface="Calibri Light" panose="020F0302020204030204" pitchFamily="34" charset="0"/>
              </a:rPr>
              <a:t>The IFEC </a:t>
            </a:r>
            <a:r>
              <a:rPr lang="en-US" altLang="zh-TW" sz="800" dirty="0" err="1">
                <a:solidFill>
                  <a:srgbClr val="414141"/>
                </a:solidFill>
                <a:latin typeface="Calibri Light" panose="020F0302020204030204" pitchFamily="34" charset="0"/>
              </a:rPr>
              <a:t>endeavours</a:t>
            </a:r>
            <a:r>
              <a:rPr lang="en-US" altLang="zh-TW" sz="800" dirty="0">
                <a:solidFill>
                  <a:srgbClr val="414141"/>
                </a:solidFill>
                <a:latin typeface="Calibri Light" panose="020F0302020204030204" pitchFamily="34" charset="0"/>
              </a:rPr>
              <a:t> to ensure that the information contained in this presentation is accurate as of the date of its presentation, but the information is provided on an “as is” basis and the IFEC does not warrant its accuracy, timeliness, or completeness. The IFEC has no obligation to update this presentation as law and practices change. In no event shall the IFEC accept or assume any liability (including third party liability) nor entertain any claim for any loss or damage of any kind howsoever caused arising from or in connection with the use of or reliance upon this presentation (including whether caused by the IFEC’s negligence or any error or omission in information or otherwise). Examples and case studies provided in this presentation are for educational purposes only. All background information, characters and situations created for the examples and the case studies are fictitious.</a:t>
            </a:r>
          </a:p>
          <a:p>
            <a:r>
              <a:rPr lang="en-US" altLang="zh-TW" sz="800" dirty="0">
                <a:solidFill>
                  <a:srgbClr val="414141"/>
                </a:solidFill>
                <a:latin typeface="Calibri Light" panose="020F0302020204030204" pitchFamily="34" charset="0"/>
              </a:rPr>
              <a:t> </a:t>
            </a:r>
          </a:p>
          <a:p>
            <a:r>
              <a:rPr lang="en-US" altLang="zh-TW" sz="800" b="1" dirty="0">
                <a:solidFill>
                  <a:srgbClr val="414141"/>
                </a:solidFill>
                <a:latin typeface="Calibri Light" panose="020F0302020204030204" pitchFamily="34" charset="0"/>
              </a:rPr>
              <a:t>Copyright</a:t>
            </a:r>
          </a:p>
          <a:p>
            <a:r>
              <a:rPr lang="en-US" altLang="zh-TW" sz="800" dirty="0">
                <a:solidFill>
                  <a:srgbClr val="414141"/>
                </a:solidFill>
                <a:latin typeface="Calibri Light" panose="020F0302020204030204" pitchFamily="34" charset="0"/>
              </a:rPr>
              <a:t>The Investor and Financial Education Council (“IFEC”) is the owner of the copyright and other intellectual property rights in this presentation. This presentation (in whole or in part) may not be reproduced or distributed, or used for commercial purposes, without the prior written permission of the IFEC.</a:t>
            </a:r>
          </a:p>
          <a:p>
            <a:r>
              <a:rPr lang="en-US" altLang="zh-TW" sz="800" dirty="0">
                <a:solidFill>
                  <a:srgbClr val="414141"/>
                </a:solidFill>
                <a:latin typeface="Calibri Light" panose="020F0302020204030204" pitchFamily="34" charset="0"/>
              </a:rPr>
              <a:t> </a:t>
            </a:r>
          </a:p>
          <a:p>
            <a:r>
              <a:rPr lang="en-US" altLang="zh-TW" sz="800" dirty="0">
                <a:solidFill>
                  <a:srgbClr val="414141"/>
                </a:solidFill>
                <a:latin typeface="Calibri Light" panose="020F0302020204030204" pitchFamily="34" charset="0"/>
              </a:rPr>
              <a:t>Copyright © 2019 Investor and Financial Education Council. All rights reserved.</a:t>
            </a:r>
          </a:p>
        </p:txBody>
      </p:sp>
    </p:spTree>
    <p:extLst>
      <p:ext uri="{BB962C8B-B14F-4D97-AF65-F5344CB8AC3E}">
        <p14:creationId xmlns:p14="http://schemas.microsoft.com/office/powerpoint/2010/main" val="2029394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body" idx="1"/>
          </p:nvPr>
        </p:nvSpPr>
        <p:spPr>
          <a:xfrm>
            <a:off x="732367" y="1350001"/>
            <a:ext cx="7679267" cy="2293952"/>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What things do you want to buy but you cannot afford?</a:t>
            </a:r>
          </a:p>
          <a:p>
            <a:pPr marL="341313" indent="-341313"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smtClean="0"/>
              <a:t>‘I wish to buy the latest model of </a:t>
            </a:r>
            <a:r>
              <a:rPr dirty="0"/>
              <a:t>sneakers</a:t>
            </a:r>
            <a:r>
              <a:rPr dirty="0" smtClean="0"/>
              <a:t>!’</a:t>
            </a:r>
            <a:endParaRPr dirty="0"/>
          </a:p>
          <a:p>
            <a:pPr marL="341313" indent="-341313"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‘I hope to visit the Hong Kong Disneyland!’</a:t>
            </a:r>
          </a:p>
          <a:p>
            <a:pPr marL="341313" indent="-341313"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‘I want to watch the concert of Korean singers!’</a:t>
            </a:r>
          </a:p>
          <a:p>
            <a:pPr marL="341313" indent="-341313"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‘I need to buy the latest model of smart phone!’</a:t>
            </a:r>
          </a:p>
        </p:txBody>
      </p:sp>
      <p:sp>
        <p:nvSpPr>
          <p:cNvPr id="137" name="Shape 137"/>
          <p:cNvSpPr>
            <a:spLocks noGrp="1"/>
          </p:cNvSpPr>
          <p:nvPr>
            <p:ph type="body" sz="quarter" idx="13"/>
          </p:nvPr>
        </p:nvSpPr>
        <p:spPr>
          <a:xfrm>
            <a:off x="732368" y="692154"/>
            <a:ext cx="7683866" cy="65426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Discussion </a:t>
            </a:r>
          </a:p>
        </p:txBody>
      </p:sp>
      <p:sp>
        <p:nvSpPr>
          <p:cNvPr id="138" name="Shape 138"/>
          <p:cNvSpPr>
            <a:spLocks noGrp="1"/>
          </p:cNvSpPr>
          <p:nvPr>
            <p:ph type="sldNum" sz="quarter" idx="2"/>
          </p:nvPr>
        </p:nvSpPr>
        <p:spPr>
          <a:xfrm>
            <a:off x="8284632"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pic>
        <p:nvPicPr>
          <p:cNvPr id="139" name="image1.jpeg"/>
          <p:cNvPicPr>
            <a:picLocks noChangeAspect="1"/>
          </p:cNvPicPr>
          <p:nvPr/>
        </p:nvPicPr>
        <p:blipFill>
          <a:blip r:embed="rId3">
            <a:extLst/>
          </a:blip>
          <a:stretch>
            <a:fillRect/>
          </a:stretch>
        </p:blipFill>
        <p:spPr>
          <a:xfrm>
            <a:off x="1065691" y="3998387"/>
            <a:ext cx="2897030" cy="1923073"/>
          </a:xfrm>
          <a:prstGeom prst="rect">
            <a:avLst/>
          </a:prstGeom>
          <a:ln w="12700">
            <a:miter lim="400000"/>
          </a:ln>
        </p:spPr>
      </p:pic>
      <p:pic>
        <p:nvPicPr>
          <p:cNvPr id="140" name="image9.png"/>
          <p:cNvPicPr>
            <a:picLocks noChangeAspect="1"/>
          </p:cNvPicPr>
          <p:nvPr/>
        </p:nvPicPr>
        <p:blipFill>
          <a:blip r:embed="rId4">
            <a:extLst/>
          </a:blip>
          <a:stretch>
            <a:fillRect/>
          </a:stretch>
        </p:blipFill>
        <p:spPr>
          <a:xfrm>
            <a:off x="4511685" y="4070174"/>
            <a:ext cx="4063980" cy="2031122"/>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6">
                                            <p:txEl>
                                              <p:pRg st="0" end="0"/>
                                            </p:txEl>
                                          </p:spTgt>
                                        </p:tgtEl>
                                        <p:attrNameLst>
                                          <p:attrName>style.visibility</p:attrName>
                                        </p:attrNameLst>
                                      </p:cBhvr>
                                      <p:to>
                                        <p:strVal val="visible"/>
                                      </p:to>
                                    </p:set>
                                    <p:animEffect transition="in" filter="fade">
                                      <p:cBhvr>
                                        <p:cTn id="7" dur="500"/>
                                        <p:tgtEl>
                                          <p:spTgt spid="13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6">
                                            <p:txEl>
                                              <p:pRg st="1" end="1"/>
                                            </p:txEl>
                                          </p:spTgt>
                                        </p:tgtEl>
                                        <p:attrNameLst>
                                          <p:attrName>style.visibility</p:attrName>
                                        </p:attrNameLst>
                                      </p:cBhvr>
                                      <p:to>
                                        <p:strVal val="visible"/>
                                      </p:to>
                                    </p:set>
                                    <p:animEffect transition="in" filter="fade">
                                      <p:cBhvr>
                                        <p:cTn id="12" dur="500"/>
                                        <p:tgtEl>
                                          <p:spTgt spid="136">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39"/>
                                        </p:tgtEl>
                                        <p:attrNameLst>
                                          <p:attrName>style.visibility</p:attrName>
                                        </p:attrNameLst>
                                      </p:cBhvr>
                                      <p:to>
                                        <p:strVal val="visible"/>
                                      </p:to>
                                    </p:set>
                                    <p:animEffect transition="in" filter="fade">
                                      <p:cBhvr>
                                        <p:cTn id="15" dur="500"/>
                                        <p:tgtEl>
                                          <p:spTgt spid="13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6">
                                            <p:txEl>
                                              <p:pRg st="2" end="2"/>
                                            </p:txEl>
                                          </p:spTgt>
                                        </p:tgtEl>
                                        <p:attrNameLst>
                                          <p:attrName>style.visibility</p:attrName>
                                        </p:attrNameLst>
                                      </p:cBhvr>
                                      <p:to>
                                        <p:strVal val="visible"/>
                                      </p:to>
                                    </p:set>
                                    <p:animEffect transition="in" filter="fade">
                                      <p:cBhvr>
                                        <p:cTn id="20" dur="500"/>
                                        <p:tgtEl>
                                          <p:spTgt spid="136">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40"/>
                                        </p:tgtEl>
                                        <p:attrNameLst>
                                          <p:attrName>style.visibility</p:attrName>
                                        </p:attrNameLst>
                                      </p:cBhvr>
                                      <p:to>
                                        <p:strVal val="visible"/>
                                      </p:to>
                                    </p:set>
                                    <p:animEffect transition="in" filter="fade">
                                      <p:cBhvr>
                                        <p:cTn id="23" dur="500"/>
                                        <p:tgtEl>
                                          <p:spTgt spid="14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36">
                                            <p:txEl>
                                              <p:pRg st="3" end="3"/>
                                            </p:txEl>
                                          </p:spTgt>
                                        </p:tgtEl>
                                        <p:attrNameLst>
                                          <p:attrName>style.visibility</p:attrName>
                                        </p:attrNameLst>
                                      </p:cBhvr>
                                      <p:to>
                                        <p:strVal val="visible"/>
                                      </p:to>
                                    </p:set>
                                    <p:animEffect transition="in" filter="fade">
                                      <p:cBhvr>
                                        <p:cTn id="28" dur="500"/>
                                        <p:tgtEl>
                                          <p:spTgt spid="136">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36">
                                            <p:txEl>
                                              <p:pRg st="4" end="4"/>
                                            </p:txEl>
                                          </p:spTgt>
                                        </p:tgtEl>
                                        <p:attrNameLst>
                                          <p:attrName>style.visibility</p:attrName>
                                        </p:attrNameLst>
                                      </p:cBhvr>
                                      <p:to>
                                        <p:strVal val="visible"/>
                                      </p:to>
                                    </p:set>
                                    <p:animEffect transition="in" filter="fade">
                                      <p:cBhvr>
                                        <p:cTn id="33" dur="500"/>
                                        <p:tgtEl>
                                          <p:spTgt spid="13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p:cNvSpPr>
          <p:nvPr>
            <p:ph type="body" idx="1"/>
          </p:nvPr>
        </p:nvSpPr>
        <p:spPr>
          <a:xfrm>
            <a:off x="736968" y="1350000"/>
            <a:ext cx="7679267" cy="3613508"/>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You can choose the following methods to meet the financial targets:</a:t>
            </a:r>
          </a:p>
          <a:p>
            <a:pPr marL="342000" indent="-342000" defTabSz="719965">
              <a:lnSpc>
                <a:spcPts val="2600"/>
              </a:lnSpc>
              <a:spcBef>
                <a:spcPts val="0"/>
              </a:spcBef>
              <a:spcAft>
                <a:spcPts val="600"/>
              </a:spcAft>
              <a:tabLst>
                <a:tab pos="273050" algn="l"/>
              </a:tabLst>
              <a:defRPr sz="2100">
                <a:solidFill>
                  <a:schemeClr val="accent1"/>
                </a:solidFill>
                <a:latin typeface="Calibri Light"/>
                <a:ea typeface="Calibri Light"/>
                <a:cs typeface="Calibri Light"/>
                <a:sym typeface="Calibri Light"/>
              </a:defRPr>
            </a:pPr>
            <a:r>
              <a:rPr dirty="0"/>
              <a:t>Save money</a:t>
            </a:r>
          </a:p>
          <a:p>
            <a:pPr marL="342000" indent="-342000" defTabSz="719965">
              <a:lnSpc>
                <a:spcPts val="2600"/>
              </a:lnSpc>
              <a:spcBef>
                <a:spcPts val="0"/>
              </a:spcBef>
              <a:spcAft>
                <a:spcPts val="600"/>
              </a:spcAft>
              <a:tabLst>
                <a:tab pos="273050" algn="l"/>
              </a:tabLst>
              <a:defRPr sz="2100">
                <a:solidFill>
                  <a:schemeClr val="accent1"/>
                </a:solidFill>
                <a:latin typeface="Calibri Light"/>
                <a:ea typeface="Calibri Light"/>
                <a:cs typeface="Calibri Light"/>
                <a:sym typeface="Calibri Light"/>
              </a:defRPr>
            </a:pPr>
            <a:r>
              <a:rPr dirty="0"/>
              <a:t>Borrow money</a:t>
            </a:r>
          </a:p>
          <a:p>
            <a:pPr marL="342000" indent="-342000" defTabSz="719965">
              <a:lnSpc>
                <a:spcPts val="2600"/>
              </a:lnSpc>
              <a:spcBef>
                <a:spcPts val="0"/>
              </a:spcBef>
              <a:spcAft>
                <a:spcPts val="600"/>
              </a:spcAft>
              <a:tabLst>
                <a:tab pos="273050" algn="l"/>
              </a:tabLst>
              <a:defRPr sz="2100">
                <a:solidFill>
                  <a:schemeClr val="accent1"/>
                </a:solidFill>
                <a:latin typeface="Calibri Light"/>
                <a:ea typeface="Calibri Light"/>
                <a:cs typeface="Calibri Light"/>
                <a:sym typeface="Calibri Light"/>
              </a:defRPr>
            </a:pPr>
            <a:r>
              <a:rPr dirty="0"/>
              <a:t>Make use of your pocket money</a:t>
            </a:r>
          </a:p>
          <a:p>
            <a:pPr marL="342000" indent="-342000" defTabSz="719965">
              <a:lnSpc>
                <a:spcPts val="2600"/>
              </a:lnSpc>
              <a:spcBef>
                <a:spcPts val="0"/>
              </a:spcBef>
              <a:spcAft>
                <a:spcPts val="600"/>
              </a:spcAft>
              <a:tabLst>
                <a:tab pos="273050" algn="l"/>
              </a:tabLst>
              <a:defRPr sz="2100">
                <a:solidFill>
                  <a:schemeClr val="accent1"/>
                </a:solidFill>
                <a:latin typeface="Calibri Light"/>
                <a:ea typeface="Calibri Light"/>
                <a:cs typeface="Calibri Light"/>
                <a:sym typeface="Calibri Light"/>
              </a:defRPr>
            </a:pPr>
            <a:r>
              <a:rPr dirty="0"/>
              <a:t>Birthday gifts / Christmas gifts</a:t>
            </a:r>
          </a:p>
          <a:p>
            <a:pPr marL="342000" indent="-342000" defTabSz="719965">
              <a:lnSpc>
                <a:spcPts val="2600"/>
              </a:lnSpc>
              <a:spcBef>
                <a:spcPts val="0"/>
              </a:spcBef>
              <a:spcAft>
                <a:spcPts val="600"/>
              </a:spcAft>
              <a:tabLst>
                <a:tab pos="273050" algn="l"/>
              </a:tabLst>
              <a:defRPr sz="2100">
                <a:solidFill>
                  <a:schemeClr val="accent1"/>
                </a:solidFill>
                <a:latin typeface="Calibri Light"/>
                <a:ea typeface="Calibri Light"/>
                <a:cs typeface="Calibri Light"/>
                <a:sym typeface="Calibri Light"/>
              </a:defRPr>
            </a:pPr>
            <a:r>
              <a:rPr dirty="0"/>
              <a:t>Paid by your parents</a:t>
            </a:r>
          </a:p>
        </p:txBody>
      </p:sp>
      <p:sp>
        <p:nvSpPr>
          <p:cNvPr id="144" name="Shape 144"/>
          <p:cNvSpPr>
            <a:spLocks noGrp="1"/>
          </p:cNvSpPr>
          <p:nvPr>
            <p:ph type="body" sz="quarter" idx="13"/>
          </p:nvPr>
        </p:nvSpPr>
        <p:spPr>
          <a:xfrm>
            <a:off x="732368" y="692154"/>
            <a:ext cx="7683866" cy="505844"/>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How to achieve financial goals?	</a:t>
            </a:r>
          </a:p>
        </p:txBody>
      </p:sp>
      <p:sp>
        <p:nvSpPr>
          <p:cNvPr id="142" name="Shape 142"/>
          <p:cNvSpPr>
            <a:spLocks noGrp="1"/>
          </p:cNvSpPr>
          <p:nvPr>
            <p:ph type="sldNum" sz="quarter" idx="2"/>
          </p:nvPr>
        </p:nvSpPr>
        <p:spPr>
          <a:xfrm>
            <a:off x="8284632"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4</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43">
                                            <p:txEl>
                                              <p:pRg st="0" end="0"/>
                                            </p:txEl>
                                          </p:spTgt>
                                        </p:tgtEl>
                                        <p:attrNameLst>
                                          <p:attrName>style.visibility</p:attrName>
                                        </p:attrNameLst>
                                      </p:cBhvr>
                                      <p:to>
                                        <p:strVal val="visible"/>
                                      </p:to>
                                    </p:set>
                                    <p:animEffect transition="in" filter="fade">
                                      <p:cBhvr>
                                        <p:cTn id="7" dur="500"/>
                                        <p:tgtEl>
                                          <p:spTgt spid="1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43">
                                            <p:txEl>
                                              <p:pRg st="1" end="1"/>
                                            </p:txEl>
                                          </p:spTgt>
                                        </p:tgtEl>
                                        <p:attrNameLst>
                                          <p:attrName>style.visibility</p:attrName>
                                        </p:attrNameLst>
                                      </p:cBhvr>
                                      <p:to>
                                        <p:strVal val="visible"/>
                                      </p:to>
                                    </p:set>
                                    <p:animEffect transition="in" filter="fade">
                                      <p:cBhvr>
                                        <p:cTn id="12" dur="500"/>
                                        <p:tgtEl>
                                          <p:spTgt spid="1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143">
                                            <p:txEl>
                                              <p:pRg st="2" end="2"/>
                                            </p:txEl>
                                          </p:spTgt>
                                        </p:tgtEl>
                                        <p:attrNameLst>
                                          <p:attrName>style.visibility</p:attrName>
                                        </p:attrNameLst>
                                      </p:cBhvr>
                                      <p:to>
                                        <p:strVal val="visible"/>
                                      </p:to>
                                    </p:set>
                                    <p:animEffect transition="in" filter="fade">
                                      <p:cBhvr>
                                        <p:cTn id="17" dur="500"/>
                                        <p:tgtEl>
                                          <p:spTgt spid="14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143">
                                            <p:txEl>
                                              <p:pRg st="3" end="3"/>
                                            </p:txEl>
                                          </p:spTgt>
                                        </p:tgtEl>
                                        <p:attrNameLst>
                                          <p:attrName>style.visibility</p:attrName>
                                        </p:attrNameLst>
                                      </p:cBhvr>
                                      <p:to>
                                        <p:strVal val="visible"/>
                                      </p:to>
                                    </p:set>
                                    <p:animEffect transition="in" filter="fade">
                                      <p:cBhvr>
                                        <p:cTn id="22" dur="500"/>
                                        <p:tgtEl>
                                          <p:spTgt spid="14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1" nodeType="clickEffect">
                                  <p:stCondLst>
                                    <p:cond delay="0"/>
                                  </p:stCondLst>
                                  <p:childTnLst>
                                    <p:set>
                                      <p:cBhvr>
                                        <p:cTn id="26" dur="1" fill="hold">
                                          <p:stCondLst>
                                            <p:cond delay="0"/>
                                          </p:stCondLst>
                                        </p:cTn>
                                        <p:tgtEl>
                                          <p:spTgt spid="143">
                                            <p:txEl>
                                              <p:pRg st="4" end="4"/>
                                            </p:txEl>
                                          </p:spTgt>
                                        </p:tgtEl>
                                        <p:attrNameLst>
                                          <p:attrName>style.visibility</p:attrName>
                                        </p:attrNameLst>
                                      </p:cBhvr>
                                      <p:to>
                                        <p:strVal val="visible"/>
                                      </p:to>
                                    </p:set>
                                    <p:animEffect transition="in" filter="fade">
                                      <p:cBhvr>
                                        <p:cTn id="27" dur="500"/>
                                        <p:tgtEl>
                                          <p:spTgt spid="14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143">
                                            <p:txEl>
                                              <p:pRg st="5" end="5"/>
                                            </p:txEl>
                                          </p:spTgt>
                                        </p:tgtEl>
                                        <p:attrNameLst>
                                          <p:attrName>style.visibility</p:attrName>
                                        </p:attrNameLst>
                                      </p:cBhvr>
                                      <p:to>
                                        <p:strVal val="visible"/>
                                      </p:to>
                                    </p:set>
                                    <p:animEffect transition="in" filter="fade">
                                      <p:cBhvr>
                                        <p:cTn id="32" dur="500"/>
                                        <p:tgtEl>
                                          <p:spTgt spid="1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1" uiExpand="1" build="p" bldLvl="5"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Shape 147"/>
          <p:cNvSpPr>
            <a:spLocks noGrp="1"/>
          </p:cNvSpPr>
          <p:nvPr>
            <p:ph type="body" idx="1"/>
          </p:nvPr>
        </p:nvSpPr>
        <p:spPr>
          <a:xfrm>
            <a:off x="731492" y="1350000"/>
            <a:ext cx="7679267" cy="3768906"/>
          </a:xfrm>
          <a:prstGeom prst="rect">
            <a:avLst/>
          </a:prstGeom>
        </p:spPr>
        <p:txBody>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Creating a personal budget helps you understand your financial habits, therefore you can properly manage your savings and </a:t>
            </a:r>
            <a:r>
              <a:rPr dirty="0" smtClean="0"/>
              <a:t>expenses</a:t>
            </a:r>
            <a:r>
              <a:rPr dirty="0"/>
              <a:t>.</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Budgeting helps plan expenses, making sure that we can save money.</a:t>
            </a:r>
          </a:p>
        </p:txBody>
      </p:sp>
      <p:sp>
        <p:nvSpPr>
          <p:cNvPr id="148" name="Shape 148"/>
          <p:cNvSpPr>
            <a:spLocks noGrp="1"/>
          </p:cNvSpPr>
          <p:nvPr>
            <p:ph type="body" sz="quarter" idx="13"/>
          </p:nvPr>
        </p:nvSpPr>
        <p:spPr>
          <a:xfrm>
            <a:off x="732368" y="692154"/>
            <a:ext cx="7683866" cy="548256"/>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b="1" dirty="0"/>
              <a:t>Why do you need to create a budget?</a:t>
            </a:r>
          </a:p>
        </p:txBody>
      </p:sp>
      <p:sp>
        <p:nvSpPr>
          <p:cNvPr id="146" name="Shape 146"/>
          <p:cNvSpPr>
            <a:spLocks noGrp="1"/>
          </p:cNvSpPr>
          <p:nvPr>
            <p:ph type="sldNum" sz="quarter" idx="2"/>
          </p:nvPr>
        </p:nvSpPr>
        <p:spPr>
          <a:xfrm>
            <a:off x="8284632"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a:t>
            </a:fld>
            <a:endParaRPr/>
          </a:p>
        </p:txBody>
      </p:sp>
      <p:pic>
        <p:nvPicPr>
          <p:cNvPr id="149" name="image10.png"/>
          <p:cNvPicPr>
            <a:picLocks noChangeAspect="1"/>
          </p:cNvPicPr>
          <p:nvPr/>
        </p:nvPicPr>
        <p:blipFill>
          <a:blip r:embed="rId2">
            <a:extLst/>
          </a:blip>
          <a:stretch>
            <a:fillRect/>
          </a:stretch>
        </p:blipFill>
        <p:spPr>
          <a:xfrm>
            <a:off x="730800" y="3358647"/>
            <a:ext cx="7346544" cy="1639257"/>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47">
                                            <p:txEl>
                                              <p:pRg st="0" end="0"/>
                                            </p:txEl>
                                          </p:spTgt>
                                        </p:tgtEl>
                                        <p:attrNameLst>
                                          <p:attrName>style.visibility</p:attrName>
                                        </p:attrNameLst>
                                      </p:cBhvr>
                                      <p:to>
                                        <p:strVal val="visible"/>
                                      </p:to>
                                    </p:set>
                                    <p:animEffect transition="in" filter="fade">
                                      <p:cBhvr>
                                        <p:cTn id="7" dur="500"/>
                                        <p:tgtEl>
                                          <p:spTgt spid="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47">
                                            <p:txEl>
                                              <p:pRg st="1" end="1"/>
                                            </p:txEl>
                                          </p:spTgt>
                                        </p:tgtEl>
                                        <p:attrNameLst>
                                          <p:attrName>style.visibility</p:attrName>
                                        </p:attrNameLst>
                                      </p:cBhvr>
                                      <p:to>
                                        <p:strVal val="visible"/>
                                      </p:to>
                                    </p:set>
                                    <p:animEffect transition="in" filter="fade">
                                      <p:cBhvr>
                                        <p:cTn id="12" dur="500"/>
                                        <p:tgtEl>
                                          <p:spTgt spid="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2" nodeType="clickEffect">
                                  <p:stCondLst>
                                    <p:cond delay="0"/>
                                  </p:stCondLst>
                                  <p:childTnLst>
                                    <p:set>
                                      <p:cBhvr>
                                        <p:cTn id="16" dur="1" fill="hold">
                                          <p:stCondLst>
                                            <p:cond delay="0"/>
                                          </p:stCondLst>
                                        </p:cTn>
                                        <p:tgtEl>
                                          <p:spTgt spid="149"/>
                                        </p:tgtEl>
                                        <p:attrNameLst>
                                          <p:attrName>style.visibility</p:attrName>
                                        </p:attrNameLst>
                                      </p:cBhvr>
                                      <p:to>
                                        <p:strVal val="visible"/>
                                      </p:to>
                                    </p:set>
                                    <p:animEffect transition="in" filter="fade">
                                      <p:cBhvr>
                                        <p:cTn id="17"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1" uiExpand="1" build="p" bldLvl="5" advAuto="0"/>
      <p:bldP spid="149" grpId="2"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body" idx="1"/>
          </p:nvPr>
        </p:nvSpPr>
        <p:spPr>
          <a:xfrm>
            <a:off x="732368" y="692154"/>
            <a:ext cx="7683866" cy="662256"/>
          </a:xfrm>
          <a:prstGeom prst="rect">
            <a:avLst/>
          </a:prstGeom>
        </p:spPr>
        <p:txBody>
          <a:bodyPr/>
          <a:lstStyle>
            <a:lvl1pPr marL="0" indent="0">
              <a:lnSpc>
                <a:spcPts val="3400"/>
              </a:lnSpc>
              <a:buSzTx/>
              <a:buNone/>
              <a:defRPr sz="3300"/>
            </a:lvl1pPr>
          </a:lstStyle>
          <a:p>
            <a:r>
              <a:rPr b="1" dirty="0"/>
              <a:t>Steps to create a budget</a:t>
            </a:r>
          </a:p>
        </p:txBody>
      </p:sp>
      <p:sp>
        <p:nvSpPr>
          <p:cNvPr id="152" name="Shape 152"/>
          <p:cNvSpPr>
            <a:spLocks noGrp="1"/>
          </p:cNvSpPr>
          <p:nvPr>
            <p:ph type="sldNum" sz="quarter" idx="2"/>
          </p:nvPr>
        </p:nvSpPr>
        <p:spPr>
          <a:xfrm>
            <a:off x="8284632"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6</a:t>
            </a:fld>
            <a:endParaRPr/>
          </a:p>
        </p:txBody>
      </p:sp>
      <p:pic>
        <p:nvPicPr>
          <p:cNvPr id="153" name="image11.png"/>
          <p:cNvPicPr>
            <a:picLocks noChangeAspect="1"/>
          </p:cNvPicPr>
          <p:nvPr/>
        </p:nvPicPr>
        <p:blipFill>
          <a:blip r:embed="rId2">
            <a:extLst/>
          </a:blip>
          <a:stretch>
            <a:fillRect/>
          </a:stretch>
        </p:blipFill>
        <p:spPr>
          <a:xfrm>
            <a:off x="96000" y="1354405"/>
            <a:ext cx="5129244" cy="3422171"/>
          </a:xfrm>
          <a:prstGeom prst="rect">
            <a:avLst/>
          </a:prstGeom>
          <a:ln w="12700">
            <a:miter lim="400000"/>
          </a:ln>
        </p:spPr>
      </p:pic>
      <p:sp>
        <p:nvSpPr>
          <p:cNvPr id="154" name="Shape 154"/>
          <p:cNvSpPr/>
          <p:nvPr/>
        </p:nvSpPr>
        <p:spPr>
          <a:xfrm rot="16200000" flipH="1">
            <a:off x="2765293" y="3998474"/>
            <a:ext cx="594213" cy="2150405"/>
          </a:xfrm>
          <a:custGeom>
            <a:avLst/>
            <a:gdLst/>
            <a:ahLst/>
            <a:cxnLst>
              <a:cxn ang="0">
                <a:pos x="wd2" y="hd2"/>
              </a:cxn>
              <a:cxn ang="5400000">
                <a:pos x="wd2" y="hd2"/>
              </a:cxn>
              <a:cxn ang="10800000">
                <a:pos x="wd2" y="hd2"/>
              </a:cxn>
              <a:cxn ang="16200000">
                <a:pos x="wd2" y="hd2"/>
              </a:cxn>
            </a:cxnLst>
            <a:rect l="0" t="0" r="r" b="b"/>
            <a:pathLst>
              <a:path w="21600" h="21600" extrusionOk="0">
                <a:moveTo>
                  <a:pt x="0" y="19640"/>
                </a:moveTo>
                <a:lnTo>
                  <a:pt x="12653" y="19640"/>
                </a:lnTo>
                <a:lnTo>
                  <a:pt x="12653" y="2136"/>
                </a:lnTo>
                <a:lnTo>
                  <a:pt x="10800" y="2136"/>
                </a:lnTo>
                <a:lnTo>
                  <a:pt x="16200" y="0"/>
                </a:lnTo>
                <a:lnTo>
                  <a:pt x="21600" y="2136"/>
                </a:lnTo>
                <a:lnTo>
                  <a:pt x="19747" y="2136"/>
                </a:lnTo>
                <a:lnTo>
                  <a:pt x="19747" y="21600"/>
                </a:lnTo>
                <a:lnTo>
                  <a:pt x="0" y="21600"/>
                </a:lnTo>
                <a:close/>
              </a:path>
            </a:pathLst>
          </a:custGeom>
          <a:solidFill>
            <a:schemeClr val="accent1">
              <a:lumOff val="49101"/>
            </a:schemeClr>
          </a:solidFill>
          <a:ln w="12700">
            <a:solidFill>
              <a:srgbClr val="FFFFFF"/>
            </a:solidFill>
            <a:miter/>
          </a:ln>
        </p:spPr>
        <p:txBody>
          <a:bodyPr lIns="45718" tIns="45718" rIns="45718" bIns="45718"/>
          <a:lstStyle/>
          <a:p>
            <a:pPr>
              <a:defRPr>
                <a:solidFill>
                  <a:srgbClr val="645F9B"/>
                </a:solidFill>
              </a:defRPr>
            </a:pPr>
            <a:endParaRPr/>
          </a:p>
        </p:txBody>
      </p:sp>
      <p:sp>
        <p:nvSpPr>
          <p:cNvPr id="155" name="Shape 155"/>
          <p:cNvSpPr/>
          <p:nvPr/>
        </p:nvSpPr>
        <p:spPr>
          <a:xfrm rot="16200000" flipV="1">
            <a:off x="1286575" y="4131169"/>
            <a:ext cx="1718214" cy="741501"/>
          </a:xfrm>
          <a:custGeom>
            <a:avLst/>
            <a:gdLst/>
            <a:ahLst/>
            <a:cxnLst>
              <a:cxn ang="0">
                <a:pos x="wd2" y="hd2"/>
              </a:cxn>
              <a:cxn ang="5400000">
                <a:pos x="wd2" y="hd2"/>
              </a:cxn>
              <a:cxn ang="10800000">
                <a:pos x="wd2" y="hd2"/>
              </a:cxn>
              <a:cxn ang="16200000">
                <a:pos x="wd2" y="hd2"/>
              </a:cxn>
            </a:cxnLst>
            <a:rect l="0" t="0" r="r" b="b"/>
            <a:pathLst>
              <a:path w="21600" h="21600" extrusionOk="0">
                <a:moveTo>
                  <a:pt x="0" y="14507"/>
                </a:moveTo>
                <a:lnTo>
                  <a:pt x="17739" y="14507"/>
                </a:lnTo>
                <a:lnTo>
                  <a:pt x="17739" y="7728"/>
                </a:lnTo>
                <a:lnTo>
                  <a:pt x="16939" y="7728"/>
                </a:lnTo>
                <a:lnTo>
                  <a:pt x="19270" y="0"/>
                </a:lnTo>
                <a:lnTo>
                  <a:pt x="21600" y="7728"/>
                </a:lnTo>
                <a:lnTo>
                  <a:pt x="20800" y="7728"/>
                </a:lnTo>
                <a:lnTo>
                  <a:pt x="20800" y="21600"/>
                </a:lnTo>
                <a:lnTo>
                  <a:pt x="0" y="21600"/>
                </a:lnTo>
                <a:close/>
              </a:path>
            </a:pathLst>
          </a:custGeom>
          <a:solidFill>
            <a:schemeClr val="accent1">
              <a:lumOff val="49101"/>
            </a:schemeClr>
          </a:solidFill>
          <a:ln w="12700">
            <a:solidFill>
              <a:srgbClr val="FFFFFF"/>
            </a:solidFill>
            <a:miter/>
          </a:ln>
        </p:spPr>
        <p:txBody>
          <a:bodyPr lIns="45718" tIns="45718" rIns="45718" bIns="45718"/>
          <a:lstStyle/>
          <a:p>
            <a:pPr>
              <a:defRPr>
                <a:solidFill>
                  <a:srgbClr val="645F9B"/>
                </a:solidFill>
              </a:defRPr>
            </a:pPr>
            <a:endParaRPr/>
          </a:p>
        </p:txBody>
      </p:sp>
      <p:sp>
        <p:nvSpPr>
          <p:cNvPr id="156" name="Shape 156"/>
          <p:cNvSpPr/>
          <p:nvPr/>
        </p:nvSpPr>
        <p:spPr>
          <a:xfrm>
            <a:off x="1987194" y="1538946"/>
            <a:ext cx="6903564" cy="446266"/>
          </a:xfrm>
          <a:prstGeom prst="rect">
            <a:avLst/>
          </a:prstGeom>
          <a:ln w="12700">
            <a:miter lim="400000"/>
          </a:ln>
          <a:extLst>
            <a:ext uri="{C572A759-6A51-4108-AA02-DFA0A04FC94B}">
              <ma14:wrappingTextBoxFlag xmlns="" xmlns:ma14="http://schemas.microsoft.com/office/mac/drawingml/2011/main" val="1"/>
            </a:ext>
          </a:extLst>
        </p:spPr>
        <p:txBody>
          <a:bodyPr lIns="60955" tIns="60955" rIns="60955" bIns="60955">
            <a:spAutoFit/>
          </a:bodyPr>
          <a:lstStyle>
            <a:lvl1pPr marL="342900" indent="-342900">
              <a:buSzPct val="100000"/>
              <a:buFont typeface="Arial"/>
              <a:buChar char="•"/>
              <a:defRPr sz="2100">
                <a:solidFill>
                  <a:schemeClr val="accent1"/>
                </a:solidFill>
                <a:latin typeface="Calibri Light"/>
                <a:ea typeface="Calibri Light"/>
                <a:cs typeface="Calibri Light"/>
                <a:sym typeface="Calibri Light"/>
              </a:defRPr>
            </a:lvl1pPr>
          </a:lstStyle>
          <a:p>
            <a:pPr>
              <a:spcBef>
                <a:spcPts val="600"/>
              </a:spcBef>
            </a:pPr>
            <a:r>
              <a:rPr dirty="0"/>
              <a:t>A clear goal can motivate us to achieve our saving plan.</a:t>
            </a:r>
          </a:p>
        </p:txBody>
      </p:sp>
      <p:sp>
        <p:nvSpPr>
          <p:cNvPr id="157" name="Shape 157"/>
          <p:cNvSpPr/>
          <p:nvPr/>
        </p:nvSpPr>
        <p:spPr>
          <a:xfrm>
            <a:off x="2964115" y="2242978"/>
            <a:ext cx="5447519" cy="777703"/>
          </a:xfrm>
          <a:prstGeom prst="rect">
            <a:avLst/>
          </a:prstGeom>
          <a:ln w="12700">
            <a:miter lim="400000"/>
          </a:ln>
          <a:extLst>
            <a:ext uri="{C572A759-6A51-4108-AA02-DFA0A04FC94B}">
              <ma14:wrappingTextBoxFlag xmlns="" xmlns:ma14="http://schemas.microsoft.com/office/mac/drawingml/2011/main" val="1"/>
            </a:ext>
          </a:extLst>
        </p:spPr>
        <p:txBody>
          <a:bodyPr wrap="square" lIns="60955" tIns="60955" rIns="60955" bIns="60955">
            <a:spAutoFit/>
          </a:bodyPr>
          <a:lstStyle>
            <a:lvl1pPr marL="342900" indent="-342900">
              <a:buSzPct val="100000"/>
              <a:buFont typeface="Arial"/>
              <a:buChar char="•"/>
              <a:defRPr sz="2100">
                <a:solidFill>
                  <a:schemeClr val="accent1"/>
                </a:solidFill>
                <a:latin typeface="Calibri Light"/>
                <a:ea typeface="Calibri Light"/>
                <a:cs typeface="Calibri Light"/>
                <a:sym typeface="Calibri Light"/>
              </a:defRPr>
            </a:lvl1pPr>
          </a:lstStyle>
          <a:p>
            <a:pPr>
              <a:lnSpc>
                <a:spcPts val="2600"/>
              </a:lnSpc>
            </a:pPr>
            <a:r>
              <a:rPr dirty="0"/>
              <a:t>Properly tracking personal expenses helps us understand our financial habits.</a:t>
            </a:r>
          </a:p>
        </p:txBody>
      </p:sp>
      <p:sp>
        <p:nvSpPr>
          <p:cNvPr id="158" name="Shape 158"/>
          <p:cNvSpPr/>
          <p:nvPr/>
        </p:nvSpPr>
        <p:spPr>
          <a:xfrm>
            <a:off x="3921080" y="3118790"/>
            <a:ext cx="4490554" cy="777703"/>
          </a:xfrm>
          <a:prstGeom prst="rect">
            <a:avLst/>
          </a:prstGeom>
          <a:ln w="12700">
            <a:miter lim="400000"/>
          </a:ln>
          <a:extLst>
            <a:ext uri="{C572A759-6A51-4108-AA02-DFA0A04FC94B}">
              <ma14:wrappingTextBoxFlag xmlns="" xmlns:ma14="http://schemas.microsoft.com/office/mac/drawingml/2011/main" val="1"/>
            </a:ext>
          </a:extLst>
        </p:spPr>
        <p:txBody>
          <a:bodyPr lIns="60955" tIns="60955" rIns="60955" bIns="60955">
            <a:spAutoFit/>
          </a:bodyPr>
          <a:lstStyle>
            <a:lvl1pPr marL="342900" indent="-342900">
              <a:buSzPct val="100000"/>
              <a:buFont typeface="Arial"/>
              <a:buChar char="•"/>
              <a:defRPr sz="2100">
                <a:solidFill>
                  <a:schemeClr val="accent1"/>
                </a:solidFill>
                <a:latin typeface="Calibri Light"/>
                <a:ea typeface="Calibri Light"/>
                <a:cs typeface="Calibri Light"/>
                <a:sym typeface="Calibri Light"/>
              </a:defRPr>
            </a:lvl1pPr>
          </a:lstStyle>
          <a:p>
            <a:pPr>
              <a:lnSpc>
                <a:spcPts val="2600"/>
              </a:lnSpc>
            </a:pPr>
            <a:r>
              <a:rPr dirty="0"/>
              <a:t>Deduct savings from income first and then arrange expenses.</a:t>
            </a:r>
          </a:p>
        </p:txBody>
      </p:sp>
      <p:sp>
        <p:nvSpPr>
          <p:cNvPr id="159" name="Shape 159"/>
          <p:cNvSpPr/>
          <p:nvPr/>
        </p:nvSpPr>
        <p:spPr>
          <a:xfrm>
            <a:off x="4736763" y="3982361"/>
            <a:ext cx="3861328" cy="1111128"/>
          </a:xfrm>
          <a:prstGeom prst="rect">
            <a:avLst/>
          </a:prstGeom>
          <a:ln w="12700">
            <a:miter lim="400000"/>
          </a:ln>
          <a:extLst>
            <a:ext uri="{C572A759-6A51-4108-AA02-DFA0A04FC94B}">
              <ma14:wrappingTextBoxFlag xmlns="" xmlns:ma14="http://schemas.microsoft.com/office/mac/drawingml/2011/main" val="1"/>
            </a:ext>
          </a:extLst>
        </p:spPr>
        <p:txBody>
          <a:bodyPr wrap="square" lIns="60955" tIns="60955" rIns="60955" bIns="60955">
            <a:spAutoFit/>
          </a:bodyPr>
          <a:lstStyle>
            <a:lvl1pPr marL="342900" indent="-342900">
              <a:buSzPct val="100000"/>
              <a:buFont typeface="Arial"/>
              <a:buChar char="•"/>
              <a:defRPr sz="2100">
                <a:solidFill>
                  <a:schemeClr val="accent1"/>
                </a:solidFill>
                <a:latin typeface="Calibri Light"/>
                <a:ea typeface="Calibri Light"/>
                <a:cs typeface="Calibri Light"/>
                <a:sym typeface="Calibri Light"/>
              </a:defRPr>
            </a:lvl1pPr>
          </a:lstStyle>
          <a:p>
            <a:pPr>
              <a:lnSpc>
                <a:spcPts val="2600"/>
              </a:lnSpc>
            </a:pPr>
            <a:r>
              <a:rPr dirty="0"/>
              <a:t>Check if the budget is feasible. If it is not feasible, budget adjustment is needed.</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500"/>
                                        <p:tgtEl>
                                          <p:spTgt spid="1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
                                        </p:tgtEl>
                                        <p:attrNameLst>
                                          <p:attrName>style.visibility</p:attrName>
                                        </p:attrNameLst>
                                      </p:cBhvr>
                                      <p:to>
                                        <p:strVal val="visible"/>
                                      </p:to>
                                    </p:set>
                                    <p:animEffect transition="in" filter="fade">
                                      <p:cBhvr>
                                        <p:cTn id="12" dur="500"/>
                                        <p:tgtEl>
                                          <p:spTgt spid="1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7"/>
                                        </p:tgtEl>
                                        <p:attrNameLst>
                                          <p:attrName>style.visibility</p:attrName>
                                        </p:attrNameLst>
                                      </p:cBhvr>
                                      <p:to>
                                        <p:strVal val="visible"/>
                                      </p:to>
                                    </p:set>
                                    <p:animEffect transition="in" filter="fade">
                                      <p:cBhvr>
                                        <p:cTn id="17" dur="500"/>
                                        <p:tgtEl>
                                          <p:spTgt spid="15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8"/>
                                        </p:tgtEl>
                                        <p:attrNameLst>
                                          <p:attrName>style.visibility</p:attrName>
                                        </p:attrNameLst>
                                      </p:cBhvr>
                                      <p:to>
                                        <p:strVal val="visible"/>
                                      </p:to>
                                    </p:set>
                                    <p:animEffect transition="in" filter="fade">
                                      <p:cBhvr>
                                        <p:cTn id="22" dur="500"/>
                                        <p:tgtEl>
                                          <p:spTgt spid="15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9"/>
                                        </p:tgtEl>
                                        <p:attrNameLst>
                                          <p:attrName>style.visibility</p:attrName>
                                        </p:attrNameLst>
                                      </p:cBhvr>
                                      <p:to>
                                        <p:strVal val="visible"/>
                                      </p:to>
                                    </p:set>
                                    <p:animEffect transition="in" filter="fade">
                                      <p:cBhvr>
                                        <p:cTn id="27" dur="500"/>
                                        <p:tgtEl>
                                          <p:spTgt spid="15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4"/>
                                        </p:tgtEl>
                                        <p:attrNameLst>
                                          <p:attrName>style.visibility</p:attrName>
                                        </p:attrNameLst>
                                      </p:cBhvr>
                                      <p:to>
                                        <p:strVal val="visible"/>
                                      </p:to>
                                    </p:set>
                                    <p:animEffect transition="in" filter="fade">
                                      <p:cBhvr>
                                        <p:cTn id="32" dur="500"/>
                                        <p:tgtEl>
                                          <p:spTgt spid="15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55"/>
                                        </p:tgtEl>
                                        <p:attrNameLst>
                                          <p:attrName>style.visibility</p:attrName>
                                        </p:attrNameLst>
                                      </p:cBhvr>
                                      <p:to>
                                        <p:strVal val="visible"/>
                                      </p:to>
                                    </p:set>
                                    <p:animEffect transition="in" filter="fade">
                                      <p:cBhvr>
                                        <p:cTn id="35" dur="5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155" grpId="0" animBg="1"/>
      <p:bldP spid="156" grpId="0" animBg="1"/>
      <p:bldP spid="157" grpId="0" animBg="1"/>
      <p:bldP spid="158" grpId="0" animBg="1"/>
      <p:bldP spid="15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141"/>
          <p:cNvSpPr>
            <a:spLocks noGrp="1"/>
          </p:cNvSpPr>
          <p:nvPr>
            <p:ph type="body" sz="quarter" idx="1"/>
          </p:nvPr>
        </p:nvSpPr>
        <p:spPr>
          <a:prstGeom prst="rect">
            <a:avLst/>
          </a:prstGeom>
        </p:spPr>
        <p:txBody>
          <a:bodyPr/>
          <a:lstStyle>
            <a:lvl1pPr defTabSz="682947">
              <a:defRPr sz="3880">
                <a:solidFill>
                  <a:schemeClr val="accent3"/>
                </a:solidFill>
              </a:defRPr>
            </a:lvl1pPr>
          </a:lstStyle>
          <a:p>
            <a:r>
              <a:rPr dirty="0"/>
              <a:t>Activity 1: Group discussion</a:t>
            </a:r>
          </a:p>
        </p:txBody>
      </p:sp>
      <p:sp>
        <p:nvSpPr>
          <p:cNvPr id="8" name="Shape 142"/>
          <p:cNvSpPr>
            <a:spLocks noGrp="1"/>
          </p:cNvSpPr>
          <p:nvPr>
            <p:ph type="body" sz="quarter" idx="13"/>
          </p:nvPr>
        </p:nvSpPr>
        <p:spPr>
          <a:xfrm>
            <a:off x="1790134" y="4035928"/>
            <a:ext cx="6143732" cy="1795281"/>
          </a:xfrm>
          <a:prstGeom prst="rect">
            <a:avLst/>
          </a:prstGeom>
          <a:extLst>
            <a:ext uri="{C572A759-6A51-4108-AA02-DFA0A04FC94B}">
              <ma14:wrappingTextBoxFlag xmlns="" xmlns:ma14="http://schemas.microsoft.com/office/mac/drawingml/2011/main"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lang="en-US" altLang="zh-HK" dirty="0"/>
              <a:t>Sorting out personal expenses record</a:t>
            </a:r>
          </a:p>
        </p:txBody>
      </p:sp>
      <p:sp>
        <p:nvSpPr>
          <p:cNvPr id="161" name="Shape 161"/>
          <p:cNvSpPr>
            <a:spLocks noGrp="1"/>
          </p:cNvSpPr>
          <p:nvPr>
            <p:ph type="sldNum" sz="quarter" idx="2"/>
          </p:nvPr>
        </p:nvSpPr>
        <p:spPr>
          <a:xfrm>
            <a:off x="8284632" y="6314016"/>
            <a:ext cx="127001" cy="152401"/>
          </a:xfrm>
          <a:prstGeom prst="rect">
            <a:avLst/>
          </a:prstGeom>
          <a:extLst>
            <a:ext uri="{C572A759-6A51-4108-AA02-DFA0A04FC94B}">
              <ma14:wrappingTextBoxFlag xmlns="" xmlns:ma14="http://schemas.microsoft.com/office/mac/drawingml/2011/main" val="1"/>
            </a:ext>
          </a:extLst>
        </p:spPr>
        <p:txBody>
          <a:bodyPr/>
          <a:lstStyle>
            <a:lvl1pPr>
              <a:defRPr>
                <a:solidFill>
                  <a:schemeClr val="accent3"/>
                </a:solidFill>
              </a:defRPr>
            </a:lvl1pPr>
          </a:lstStyle>
          <a:p>
            <a:fld id="{86CB4B4D-7CA3-9044-876B-883B54F8677D}" type="slidenum">
              <a:t>7</a:t>
            </a:fld>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p:cNvSpPr>
          <p:nvPr>
            <p:ph type="body" idx="1"/>
          </p:nvPr>
        </p:nvSpPr>
        <p:spPr>
          <a:xfrm>
            <a:off x="732367" y="692154"/>
            <a:ext cx="6545887" cy="1392766"/>
          </a:xfrm>
          <a:prstGeom prst="rect">
            <a:avLst/>
          </a:prstGeom>
        </p:spPr>
        <p:txBody>
          <a:bodyPr/>
          <a:lstStyle>
            <a:lvl1pPr marL="0" indent="0">
              <a:lnSpc>
                <a:spcPts val="3400"/>
              </a:lnSpc>
              <a:buSzTx/>
              <a:buNone/>
              <a:defRPr sz="3300"/>
            </a:lvl1pPr>
          </a:lstStyle>
          <a:p>
            <a:r>
              <a:rPr b="1" dirty="0"/>
              <a:t>Activity 1: Lee Siu </a:t>
            </a:r>
            <a:r>
              <a:rPr b="1" dirty="0" smtClean="0"/>
              <a:t>Ming’s </a:t>
            </a:r>
            <a:r>
              <a:rPr b="1" dirty="0"/>
              <a:t>expenses</a:t>
            </a:r>
          </a:p>
        </p:txBody>
      </p:sp>
      <p:sp>
        <p:nvSpPr>
          <p:cNvPr id="166" name="Shape 166"/>
          <p:cNvSpPr>
            <a:spLocks noGrp="1"/>
          </p:cNvSpPr>
          <p:nvPr>
            <p:ph type="sldNum" sz="quarter" idx="2"/>
          </p:nvPr>
        </p:nvSpPr>
        <p:spPr>
          <a:xfrm>
            <a:off x="8284632"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sp>
        <p:nvSpPr>
          <p:cNvPr id="167" name="Shape 167"/>
          <p:cNvSpPr/>
          <p:nvPr/>
        </p:nvSpPr>
        <p:spPr>
          <a:xfrm>
            <a:off x="3500588" y="1180431"/>
            <a:ext cx="5301673" cy="595042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p>
            <a:pPr marL="342000" indent="-342000" defTabSz="719965">
              <a:lnSpc>
                <a:spcPts val="2600"/>
              </a:lnSpc>
              <a:spcAft>
                <a:spcPts val="600"/>
              </a:spcAft>
              <a:buSzPct val="100000"/>
              <a:buAutoNum type="arabicPeriod"/>
              <a:tabLst>
                <a:tab pos="355600" algn="l"/>
              </a:tabLst>
              <a:defRPr sz="2100">
                <a:solidFill>
                  <a:schemeClr val="accent1"/>
                </a:solidFill>
                <a:latin typeface="Calibri Light"/>
                <a:ea typeface="Calibri Light"/>
                <a:cs typeface="Calibri Light"/>
                <a:sym typeface="Calibri Light"/>
              </a:defRPr>
            </a:pPr>
            <a:r>
              <a:rPr sz="2100" dirty="0" smtClean="0"/>
              <a:t>According to the above information, sort out Lee Siu Ming's weekly expenses.</a:t>
            </a:r>
            <a:endParaRPr lang="en-US" sz="2100" dirty="0" smtClean="0"/>
          </a:p>
          <a:p>
            <a:pPr marL="342882" indent="-342000" defTabSz="719965">
              <a:lnSpc>
                <a:spcPts val="2600"/>
              </a:lnSpc>
              <a:spcAft>
                <a:spcPts val="600"/>
              </a:spcAft>
              <a:buSzPct val="100000"/>
              <a:buFontTx/>
              <a:buAutoNum type="arabicPeriod"/>
              <a:defRPr sz="2100">
                <a:solidFill>
                  <a:schemeClr val="accent1"/>
                </a:solidFill>
                <a:latin typeface="Calibri Light"/>
                <a:ea typeface="Calibri Light"/>
                <a:cs typeface="Calibri Light"/>
                <a:sym typeface="Calibri Light"/>
              </a:defRPr>
            </a:pPr>
            <a:r>
              <a:rPr lang="en-US" altLang="zh-HK" sz="2100" dirty="0" smtClean="0"/>
              <a:t>Lee Siu Ming has $400 pocket money each week. He hopes to save $100 per week in order to have $1,200 in three months’ time to visit Disneyland and buy souvenirs. Can he achieve his goal?</a:t>
            </a:r>
          </a:p>
          <a:p>
            <a:pPr marL="355600" lvl="8" defTabSz="719965">
              <a:lnSpc>
                <a:spcPts val="2600"/>
              </a:lnSpc>
              <a:spcAft>
                <a:spcPts val="600"/>
              </a:spcAft>
              <a:buSzPct val="100000"/>
              <a:defRPr sz="2100">
                <a:solidFill>
                  <a:schemeClr val="accent1"/>
                </a:solidFill>
                <a:latin typeface="Calibri Light"/>
                <a:ea typeface="Calibri Light"/>
                <a:cs typeface="Calibri Light"/>
                <a:sym typeface="Calibri Light"/>
              </a:defRPr>
            </a:pPr>
            <a:r>
              <a:rPr lang="en-US" altLang="zh-HK" sz="2100" dirty="0" smtClean="0">
                <a:solidFill>
                  <a:srgbClr val="00C1D5"/>
                </a:solidFill>
              </a:rPr>
              <a:t>He cannot. From the above information, the weekly expenses of Lee Siu Ming is $345 ($50 + $140 + $25 + $20 + $10 + $100).</a:t>
            </a:r>
          </a:p>
          <a:p>
            <a:pPr marL="355600" lvl="8" defTabSz="719965">
              <a:lnSpc>
                <a:spcPts val="2600"/>
              </a:lnSpc>
              <a:spcAft>
                <a:spcPts val="600"/>
              </a:spcAft>
              <a:buSzPct val="100000"/>
              <a:defRPr sz="2100">
                <a:solidFill>
                  <a:schemeClr val="accent1"/>
                </a:solidFill>
                <a:latin typeface="Calibri Light"/>
                <a:ea typeface="Calibri Light"/>
                <a:cs typeface="Calibri Light"/>
                <a:sym typeface="Calibri Light"/>
              </a:defRPr>
            </a:pPr>
            <a:r>
              <a:rPr lang="en-US" altLang="zh-HK" sz="2100" dirty="0" smtClean="0">
                <a:solidFill>
                  <a:srgbClr val="00C1D5"/>
                </a:solidFill>
              </a:rPr>
              <a:t>After deducting savings and expenses, he has a deficit of $45($400-$100-$345 = </a:t>
            </a:r>
            <a:br>
              <a:rPr lang="en-US" altLang="zh-HK" sz="2100" dirty="0" smtClean="0">
                <a:solidFill>
                  <a:srgbClr val="00C1D5"/>
                </a:solidFill>
              </a:rPr>
            </a:br>
            <a:r>
              <a:rPr lang="en-US" altLang="zh-HK" sz="2100" dirty="0" smtClean="0">
                <a:solidFill>
                  <a:srgbClr val="00C1D5"/>
                </a:solidFill>
              </a:rPr>
              <a:t>- $45) per week.</a:t>
            </a:r>
          </a:p>
          <a:p>
            <a:pPr marL="355600" lvl="8" defTabSz="719965">
              <a:lnSpc>
                <a:spcPts val="2600"/>
              </a:lnSpc>
              <a:spcAft>
                <a:spcPts val="600"/>
              </a:spcAft>
              <a:buSzPct val="100000"/>
              <a:defRPr sz="2100">
                <a:solidFill>
                  <a:schemeClr val="accent1"/>
                </a:solidFill>
                <a:latin typeface="Calibri Light"/>
                <a:ea typeface="Calibri Light"/>
                <a:cs typeface="Calibri Light"/>
                <a:sym typeface="Calibri Light"/>
              </a:defRPr>
            </a:pPr>
            <a:r>
              <a:rPr lang="en-US" altLang="zh-HK" sz="2100" dirty="0" smtClean="0">
                <a:solidFill>
                  <a:srgbClr val="00C1D5"/>
                </a:solidFill>
              </a:rPr>
              <a:t>Here, he cannot save $100 per week with the current income and expenditure pattern.</a:t>
            </a:r>
          </a:p>
          <a:p>
            <a:pPr marL="342882" indent="-378880" defTabSz="719965">
              <a:lnSpc>
                <a:spcPts val="2600"/>
              </a:lnSpc>
              <a:spcAft>
                <a:spcPts val="600"/>
              </a:spcAft>
              <a:buSzPct val="100000"/>
              <a:buFontTx/>
              <a:buAutoNum type="arabicPeriod"/>
              <a:defRPr sz="2100">
                <a:solidFill>
                  <a:schemeClr val="accent1"/>
                </a:solidFill>
                <a:latin typeface="Calibri Light"/>
                <a:ea typeface="Calibri Light"/>
                <a:cs typeface="Calibri Light"/>
                <a:sym typeface="Calibri Light"/>
              </a:defRPr>
            </a:pPr>
            <a:endParaRPr lang="en-US" altLang="zh-HK" sz="2100" dirty="0" smtClean="0"/>
          </a:p>
          <a:p>
            <a:pPr marL="342882" indent="-378880" defTabSz="719965">
              <a:lnSpc>
                <a:spcPts val="2600"/>
              </a:lnSpc>
              <a:spcAft>
                <a:spcPts val="600"/>
              </a:spcAft>
              <a:buSzPct val="100000"/>
              <a:buAutoNum type="arabicPeriod"/>
              <a:defRPr sz="2100">
                <a:solidFill>
                  <a:schemeClr val="accent1"/>
                </a:solidFill>
                <a:latin typeface="Calibri Light"/>
                <a:ea typeface="Calibri Light"/>
                <a:cs typeface="Calibri Light"/>
                <a:sym typeface="Calibri Light"/>
              </a:defRPr>
            </a:pPr>
            <a:endParaRPr lang="en-US" sz="2100" dirty="0" smtClean="0"/>
          </a:p>
          <a:p>
            <a:pPr marL="342882" indent="-378880" defTabSz="719965">
              <a:lnSpc>
                <a:spcPts val="2600"/>
              </a:lnSpc>
              <a:spcAft>
                <a:spcPts val="600"/>
              </a:spcAft>
              <a:buSzPct val="100000"/>
              <a:buAutoNum type="arabicPeriod"/>
              <a:defRPr sz="2100">
                <a:solidFill>
                  <a:schemeClr val="accent1"/>
                </a:solidFill>
                <a:latin typeface="Calibri Light"/>
                <a:ea typeface="Calibri Light"/>
                <a:cs typeface="Calibri Light"/>
                <a:sym typeface="Calibri Light"/>
              </a:defRPr>
            </a:pPr>
            <a:endParaRPr sz="2100" dirty="0"/>
          </a:p>
        </p:txBody>
      </p:sp>
      <p:graphicFrame>
        <p:nvGraphicFramePr>
          <p:cNvPr id="168" name="Table 168"/>
          <p:cNvGraphicFramePr/>
          <p:nvPr>
            <p:extLst>
              <p:ext uri="{D42A27DB-BD31-4B8C-83A1-F6EECF244321}">
                <p14:modId xmlns:p14="http://schemas.microsoft.com/office/powerpoint/2010/main" val="2648715885"/>
              </p:ext>
            </p:extLst>
          </p:nvPr>
        </p:nvGraphicFramePr>
        <p:xfrm>
          <a:off x="756683" y="1243345"/>
          <a:ext cx="2540699" cy="3413317"/>
        </p:xfrm>
        <a:graphic>
          <a:graphicData uri="http://schemas.openxmlformats.org/drawingml/2006/table">
            <a:tbl>
              <a:tblPr>
                <a:tableStyleId>{4C3C2611-4C71-4FC5-86AE-919BDF0F9419}</a:tableStyleId>
              </a:tblPr>
              <a:tblGrid>
                <a:gridCol w="1846117"/>
                <a:gridCol w="694582"/>
              </a:tblGrid>
              <a:tr h="440896">
                <a:tc gridSpan="2">
                  <a:txBody>
                    <a:bodyPr/>
                    <a:lstStyle/>
                    <a:p>
                      <a:pPr algn="ctr" defTabSz="914400">
                        <a:defRPr sz="1800">
                          <a:solidFill>
                            <a:srgbClr val="000000"/>
                          </a:solidFill>
                        </a:defRPr>
                      </a:pPr>
                      <a:r>
                        <a:rPr sz="2100" b="1" dirty="0">
                          <a:solidFill>
                            <a:srgbClr val="FFFFFF"/>
                          </a:solidFill>
                          <a:latin typeface="+mj-lt"/>
                          <a:ea typeface="Microsoft JhengHei"/>
                          <a:cs typeface="Microsoft JhengHei"/>
                          <a:sym typeface="Microsoft JhengHei"/>
                        </a:rPr>
                        <a:t>Expenses (weekly)</a:t>
                      </a:r>
                    </a:p>
                  </a:txBody>
                  <a:tcPr marL="45723" marR="45723" marT="45723" marB="45723" anchor="ctr" horzOverflow="overflow">
                    <a:lnB w="38100">
                      <a:solidFill>
                        <a:srgbClr val="FFFFFF"/>
                      </a:solidFill>
                    </a:lnB>
                    <a:solidFill>
                      <a:srgbClr val="003C4B"/>
                    </a:solidFill>
                  </a:tcPr>
                </a:tc>
                <a:tc hMerge="1">
                  <a:txBody>
                    <a:bodyPr/>
                    <a:lstStyle/>
                    <a:p>
                      <a:endParaRPr lang="zh-HK"/>
                    </a:p>
                  </a:txBody>
                  <a:tcPr/>
                </a:tc>
              </a:tr>
              <a:tr h="496184">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Transportation</a:t>
                      </a:r>
                    </a:p>
                  </a:txBody>
                  <a:tcPr marL="45723" marR="45723" marT="45723" marB="45723" anchor="ctr" horzOverflow="overflow">
                    <a:lnT w="38100">
                      <a:solidFill>
                        <a:srgbClr val="FFFFFF"/>
                      </a:solidFill>
                    </a:lnT>
                    <a:solidFill>
                      <a:srgbClr val="CBCED0"/>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$50</a:t>
                      </a:r>
                    </a:p>
                  </a:txBody>
                  <a:tcPr marL="45723" marR="45723" marT="45723" marB="45723" anchor="ctr" horzOverflow="overflow">
                    <a:lnT w="38100">
                      <a:solidFill>
                        <a:srgbClr val="FFFFFF"/>
                      </a:solidFill>
                    </a:lnT>
                    <a:solidFill>
                      <a:srgbClr val="CBCED0"/>
                    </a:solidFill>
                  </a:tcPr>
                </a:tc>
              </a:tr>
              <a:tr h="494623">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Lunch</a:t>
                      </a:r>
                    </a:p>
                  </a:txBody>
                  <a:tcPr marL="45723" marR="45723" marT="45723" marB="45723" anchor="ctr" horzOverflow="overflow">
                    <a:solidFill>
                      <a:srgbClr val="E7E8E9"/>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$140</a:t>
                      </a:r>
                    </a:p>
                  </a:txBody>
                  <a:tcPr marL="45723" marR="45723" marT="45723" marB="45723" anchor="ctr" horzOverflow="overflow">
                    <a:solidFill>
                      <a:srgbClr val="E7E8E9"/>
                    </a:solidFill>
                  </a:tcPr>
                </a:tc>
              </a:tr>
              <a:tr h="496184">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Snacks</a:t>
                      </a:r>
                    </a:p>
                  </a:txBody>
                  <a:tcPr marL="45723" marR="45723" marT="45723" marB="45723" anchor="ctr" horzOverflow="overflow">
                    <a:solidFill>
                      <a:srgbClr val="CBCED0"/>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$25</a:t>
                      </a:r>
                    </a:p>
                  </a:txBody>
                  <a:tcPr marL="45723" marR="45723" marT="45723" marB="45723" anchor="ctr" horzOverflow="overflow">
                    <a:solidFill>
                      <a:srgbClr val="CBCED0"/>
                    </a:solidFill>
                  </a:tcPr>
                </a:tc>
              </a:tr>
              <a:tr h="494623">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Phone bill</a:t>
                      </a:r>
                    </a:p>
                  </a:txBody>
                  <a:tcPr marL="45723" marR="45723" marT="45723" marB="45723" anchor="ctr" horzOverflow="overflow">
                    <a:solidFill>
                      <a:srgbClr val="E7E8E9"/>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$20</a:t>
                      </a:r>
                    </a:p>
                  </a:txBody>
                  <a:tcPr marL="45723" marR="45723" marT="45723" marB="45723" anchor="ctr" horzOverflow="overflow">
                    <a:solidFill>
                      <a:srgbClr val="E7E8E9"/>
                    </a:solidFill>
                  </a:tcPr>
                </a:tc>
              </a:tr>
              <a:tr h="496184">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Donations</a:t>
                      </a:r>
                    </a:p>
                  </a:txBody>
                  <a:tcPr marL="45723" marR="45723" marT="45723" marB="45723" anchor="ctr" horzOverflow="overflow">
                    <a:solidFill>
                      <a:srgbClr val="CBCED0"/>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$10</a:t>
                      </a:r>
                    </a:p>
                  </a:txBody>
                  <a:tcPr marL="45723" marR="45723" marT="45723" marB="45723" anchor="ctr" horzOverflow="overflow">
                    <a:solidFill>
                      <a:srgbClr val="CBCED0"/>
                    </a:solidFill>
                  </a:tcPr>
                </a:tc>
              </a:tr>
              <a:tr h="494623">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Entertainment</a:t>
                      </a:r>
                    </a:p>
                  </a:txBody>
                  <a:tcPr marL="45723" marR="45723" marT="45723" marB="45723" anchor="ctr" horzOverflow="overflow">
                    <a:solidFill>
                      <a:srgbClr val="E7E8E9"/>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$100</a:t>
                      </a:r>
                    </a:p>
                  </a:txBody>
                  <a:tcPr marL="45723" marR="45723" marT="45723" marB="45723" anchor="ctr" horzOverflow="overflow">
                    <a:solidFill>
                      <a:srgbClr val="E7E8E9"/>
                    </a:solidFill>
                  </a:tcPr>
                </a:tc>
              </a:tr>
            </a:tbl>
          </a:graphicData>
        </a:graphic>
      </p:graphicFrame>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7">
                                            <p:txEl>
                                              <p:pRg st="0" end="0"/>
                                            </p:txEl>
                                          </p:spTgt>
                                        </p:tgtEl>
                                        <p:attrNameLst>
                                          <p:attrName>style.visibility</p:attrName>
                                        </p:attrNameLst>
                                      </p:cBhvr>
                                      <p:to>
                                        <p:strVal val="visible"/>
                                      </p:to>
                                    </p:set>
                                    <p:animEffect transition="in" filter="fade">
                                      <p:cBhvr>
                                        <p:cTn id="7" dur="500"/>
                                        <p:tgtEl>
                                          <p:spTgt spid="1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8"/>
                                        </p:tgtEl>
                                        <p:attrNameLst>
                                          <p:attrName>style.visibility</p:attrName>
                                        </p:attrNameLst>
                                      </p:cBhvr>
                                      <p:to>
                                        <p:strVal val="visible"/>
                                      </p:to>
                                    </p:set>
                                    <p:animEffect transition="in" filter="fade">
                                      <p:cBhvr>
                                        <p:cTn id="12" dur="500"/>
                                        <p:tgtEl>
                                          <p:spTgt spid="16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7">
                                            <p:txEl>
                                              <p:pRg st="1" end="1"/>
                                            </p:txEl>
                                          </p:spTgt>
                                        </p:tgtEl>
                                        <p:attrNameLst>
                                          <p:attrName>style.visibility</p:attrName>
                                        </p:attrNameLst>
                                      </p:cBhvr>
                                      <p:to>
                                        <p:strVal val="visible"/>
                                      </p:to>
                                    </p:set>
                                    <p:animEffect transition="in" filter="fade">
                                      <p:cBhvr>
                                        <p:cTn id="17" dur="500"/>
                                        <p:tgtEl>
                                          <p:spTgt spid="16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7">
                                            <p:txEl>
                                              <p:pRg st="2" end="2"/>
                                            </p:txEl>
                                          </p:spTgt>
                                        </p:tgtEl>
                                        <p:attrNameLst>
                                          <p:attrName>style.visibility</p:attrName>
                                        </p:attrNameLst>
                                      </p:cBhvr>
                                      <p:to>
                                        <p:strVal val="visible"/>
                                      </p:to>
                                    </p:set>
                                    <p:animEffect transition="in" filter="fade">
                                      <p:cBhvr>
                                        <p:cTn id="22" dur="500"/>
                                        <p:tgtEl>
                                          <p:spTgt spid="16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7">
                                            <p:txEl>
                                              <p:pRg st="3" end="3"/>
                                            </p:txEl>
                                          </p:spTgt>
                                        </p:tgtEl>
                                        <p:attrNameLst>
                                          <p:attrName>style.visibility</p:attrName>
                                        </p:attrNameLst>
                                      </p:cBhvr>
                                      <p:to>
                                        <p:strVal val="visible"/>
                                      </p:to>
                                    </p:set>
                                    <p:animEffect transition="in" filter="fade">
                                      <p:cBhvr>
                                        <p:cTn id="27" dur="500"/>
                                        <p:tgtEl>
                                          <p:spTgt spid="16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7">
                                            <p:txEl>
                                              <p:pRg st="4" end="4"/>
                                            </p:txEl>
                                          </p:spTgt>
                                        </p:tgtEl>
                                        <p:attrNameLst>
                                          <p:attrName>style.visibility</p:attrName>
                                        </p:attrNameLst>
                                      </p:cBhvr>
                                      <p:to>
                                        <p:strVal val="visible"/>
                                      </p:to>
                                    </p:set>
                                    <p:animEffect transition="in" filter="fade">
                                      <p:cBhvr>
                                        <p:cTn id="32" dur="500"/>
                                        <p:tgtEl>
                                          <p:spTgt spid="1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p:cNvSpPr>
          <p:nvPr>
            <p:ph type="body" idx="1"/>
          </p:nvPr>
        </p:nvSpPr>
        <p:spPr>
          <a:xfrm>
            <a:off x="732367" y="692154"/>
            <a:ext cx="6545887" cy="1392766"/>
          </a:xfrm>
          <a:prstGeom prst="rect">
            <a:avLst/>
          </a:prstGeom>
        </p:spPr>
        <p:txBody>
          <a:bodyPr/>
          <a:lstStyle>
            <a:lvl1pPr marL="0" indent="0">
              <a:lnSpc>
                <a:spcPts val="3400"/>
              </a:lnSpc>
              <a:buSzTx/>
              <a:buNone/>
              <a:defRPr sz="3300"/>
            </a:lvl1pPr>
          </a:lstStyle>
          <a:p>
            <a:r>
              <a:rPr b="1" dirty="0"/>
              <a:t>Activity 1: Lee Siu </a:t>
            </a:r>
            <a:r>
              <a:rPr b="1" dirty="0" smtClean="0"/>
              <a:t>Ming’s </a:t>
            </a:r>
            <a:r>
              <a:rPr b="1" dirty="0"/>
              <a:t>expenses</a:t>
            </a:r>
          </a:p>
        </p:txBody>
      </p:sp>
      <p:sp>
        <p:nvSpPr>
          <p:cNvPr id="166" name="Shape 166"/>
          <p:cNvSpPr>
            <a:spLocks noGrp="1"/>
          </p:cNvSpPr>
          <p:nvPr>
            <p:ph type="sldNum" sz="quarter" idx="2"/>
          </p:nvPr>
        </p:nvSpPr>
        <p:spPr>
          <a:xfrm>
            <a:off x="8284632"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167" name="Shape 167"/>
          <p:cNvSpPr/>
          <p:nvPr/>
        </p:nvSpPr>
        <p:spPr>
          <a:xfrm>
            <a:off x="3500588" y="1180431"/>
            <a:ext cx="5301673" cy="4989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Autofit/>
          </a:bodyPr>
          <a:lstStyle/>
          <a:p>
            <a:pPr marL="342882" indent="-342000" defTabSz="719965">
              <a:lnSpc>
                <a:spcPts val="2600"/>
              </a:lnSpc>
              <a:spcAft>
                <a:spcPts val="600"/>
              </a:spcAft>
              <a:buFontTx/>
              <a:buAutoNum type="arabicPeriod" startAt="3"/>
              <a:defRPr sz="2100">
                <a:solidFill>
                  <a:schemeClr val="accent1"/>
                </a:solidFill>
                <a:latin typeface="Calibri Light"/>
                <a:ea typeface="Calibri Light"/>
                <a:cs typeface="Calibri Light"/>
                <a:sym typeface="Calibri Light"/>
              </a:defRPr>
            </a:pPr>
            <a:r>
              <a:rPr lang="en-US" altLang="zh-TW" sz="2100" dirty="0"/>
              <a:t>What are the benefits of keeping track of personal expenses on a regular basis?</a:t>
            </a:r>
          </a:p>
          <a:p>
            <a:pPr marL="361950" defTabSz="719965">
              <a:lnSpc>
                <a:spcPts val="2600"/>
              </a:lnSpc>
              <a:spcAft>
                <a:spcPts val="600"/>
              </a:spcAft>
              <a:defRPr sz="2100">
                <a:solidFill>
                  <a:schemeClr val="accent1"/>
                </a:solidFill>
                <a:latin typeface="Calibri Light"/>
                <a:ea typeface="Calibri Light"/>
                <a:cs typeface="Calibri Light"/>
                <a:sym typeface="Calibri Light"/>
              </a:defRPr>
            </a:pPr>
            <a:r>
              <a:rPr lang="en-US" altLang="zh-TW" sz="2100" dirty="0">
                <a:solidFill>
                  <a:srgbClr val="00C1D5"/>
                </a:solidFill>
                <a:latin typeface="Calibri Light"/>
                <a:ea typeface="Calibri Light"/>
                <a:cs typeface="Calibri Light"/>
              </a:rPr>
              <a:t>You can have a better understanding of your spending habits in order to control the expenses.</a:t>
            </a:r>
          </a:p>
          <a:p>
            <a:pPr marL="361950" defTabSz="719965">
              <a:lnSpc>
                <a:spcPts val="2600"/>
              </a:lnSpc>
              <a:spcAft>
                <a:spcPts val="600"/>
              </a:spcAft>
              <a:defRPr sz="2100">
                <a:solidFill>
                  <a:schemeClr val="accent1"/>
                </a:solidFill>
                <a:latin typeface="Calibri Light"/>
                <a:ea typeface="Calibri Light"/>
                <a:cs typeface="Calibri Light"/>
                <a:sym typeface="Calibri Light"/>
              </a:defRPr>
            </a:pPr>
            <a:r>
              <a:rPr lang="en-US" altLang="zh-TW" sz="2100" dirty="0">
                <a:solidFill>
                  <a:srgbClr val="00C1D5"/>
                </a:solidFill>
                <a:latin typeface="Calibri Light"/>
                <a:ea typeface="Calibri Light"/>
                <a:cs typeface="Calibri Light"/>
              </a:rPr>
              <a:t>To reduce expenses, you can start with the items occupying higher proportion of total expenses</a:t>
            </a:r>
            <a:r>
              <a:rPr lang="en-US" altLang="zh-TW" sz="2100" dirty="0" smtClean="0">
                <a:solidFill>
                  <a:srgbClr val="00C1D5"/>
                </a:solidFill>
                <a:latin typeface="Calibri Light"/>
                <a:ea typeface="Calibri Light"/>
                <a:cs typeface="Calibri Light"/>
              </a:rPr>
              <a:t>. For example, Lee Siu Ming spends the most on lunch and entertainment. </a:t>
            </a:r>
            <a:endParaRPr lang="en-US" altLang="zh-TW" sz="2100" dirty="0">
              <a:solidFill>
                <a:srgbClr val="00C1D5"/>
              </a:solidFill>
              <a:latin typeface="Calibri Light"/>
              <a:ea typeface="Calibri Light"/>
              <a:cs typeface="Calibri Light"/>
            </a:endParaRPr>
          </a:p>
        </p:txBody>
      </p:sp>
      <p:graphicFrame>
        <p:nvGraphicFramePr>
          <p:cNvPr id="168" name="Table 168"/>
          <p:cNvGraphicFramePr/>
          <p:nvPr>
            <p:extLst>
              <p:ext uri="{D42A27DB-BD31-4B8C-83A1-F6EECF244321}">
                <p14:modId xmlns:p14="http://schemas.microsoft.com/office/powerpoint/2010/main" val="3470522946"/>
              </p:ext>
            </p:extLst>
          </p:nvPr>
        </p:nvGraphicFramePr>
        <p:xfrm>
          <a:off x="756683" y="1243345"/>
          <a:ext cx="2540699" cy="3413317"/>
        </p:xfrm>
        <a:graphic>
          <a:graphicData uri="http://schemas.openxmlformats.org/drawingml/2006/table">
            <a:tbl>
              <a:tblPr>
                <a:tableStyleId>{4C3C2611-4C71-4FC5-86AE-919BDF0F9419}</a:tableStyleId>
              </a:tblPr>
              <a:tblGrid>
                <a:gridCol w="1846117"/>
                <a:gridCol w="694582"/>
              </a:tblGrid>
              <a:tr h="440896">
                <a:tc gridSpan="2">
                  <a:txBody>
                    <a:bodyPr/>
                    <a:lstStyle/>
                    <a:p>
                      <a:pPr algn="ctr" defTabSz="914400">
                        <a:defRPr sz="1800">
                          <a:solidFill>
                            <a:srgbClr val="000000"/>
                          </a:solidFill>
                        </a:defRPr>
                      </a:pPr>
                      <a:r>
                        <a:rPr sz="2100" b="1" dirty="0">
                          <a:solidFill>
                            <a:srgbClr val="FFFFFF"/>
                          </a:solidFill>
                          <a:latin typeface="+mj-lt"/>
                          <a:ea typeface="Microsoft JhengHei"/>
                          <a:cs typeface="Microsoft JhengHei"/>
                          <a:sym typeface="Microsoft JhengHei"/>
                        </a:rPr>
                        <a:t>Expenses (weekly)</a:t>
                      </a:r>
                    </a:p>
                  </a:txBody>
                  <a:tcPr marL="45723" marR="45723" marT="45723" marB="45723" anchor="ctr" horzOverflow="overflow">
                    <a:lnB w="38100">
                      <a:solidFill>
                        <a:srgbClr val="FFFFFF"/>
                      </a:solidFill>
                    </a:lnB>
                    <a:solidFill>
                      <a:srgbClr val="003C4B"/>
                    </a:solidFill>
                  </a:tcPr>
                </a:tc>
                <a:tc hMerge="1">
                  <a:txBody>
                    <a:bodyPr/>
                    <a:lstStyle/>
                    <a:p>
                      <a:endParaRPr lang="zh-HK"/>
                    </a:p>
                  </a:txBody>
                  <a:tcPr/>
                </a:tc>
              </a:tr>
              <a:tr h="496184">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Transportation</a:t>
                      </a:r>
                    </a:p>
                  </a:txBody>
                  <a:tcPr marL="45723" marR="45723" marT="45723" marB="45723" anchor="ctr" horzOverflow="overflow">
                    <a:lnT w="38100">
                      <a:solidFill>
                        <a:srgbClr val="FFFFFF"/>
                      </a:solidFill>
                    </a:lnT>
                    <a:solidFill>
                      <a:srgbClr val="CBCED0"/>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$50</a:t>
                      </a:r>
                    </a:p>
                  </a:txBody>
                  <a:tcPr marL="45723" marR="45723" marT="45723" marB="45723" anchor="ctr" horzOverflow="overflow">
                    <a:lnT w="38100">
                      <a:solidFill>
                        <a:srgbClr val="FFFFFF"/>
                      </a:solidFill>
                    </a:lnT>
                    <a:solidFill>
                      <a:srgbClr val="CBCED0"/>
                    </a:solidFill>
                  </a:tcPr>
                </a:tc>
              </a:tr>
              <a:tr h="494623">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Lunch</a:t>
                      </a:r>
                    </a:p>
                  </a:txBody>
                  <a:tcPr marL="45723" marR="45723" marT="45723" marB="45723" anchor="ctr" horzOverflow="overflow">
                    <a:solidFill>
                      <a:srgbClr val="E7E8E9"/>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$140</a:t>
                      </a:r>
                    </a:p>
                  </a:txBody>
                  <a:tcPr marL="45723" marR="45723" marT="45723" marB="45723" anchor="ctr" horzOverflow="overflow">
                    <a:solidFill>
                      <a:srgbClr val="E7E8E9"/>
                    </a:solidFill>
                  </a:tcPr>
                </a:tc>
              </a:tr>
              <a:tr h="496184">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Snacks</a:t>
                      </a:r>
                    </a:p>
                  </a:txBody>
                  <a:tcPr marL="45723" marR="45723" marT="45723" marB="45723" anchor="ctr" horzOverflow="overflow">
                    <a:solidFill>
                      <a:srgbClr val="CBCED0"/>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$25</a:t>
                      </a:r>
                    </a:p>
                  </a:txBody>
                  <a:tcPr marL="45723" marR="45723" marT="45723" marB="45723" anchor="ctr" horzOverflow="overflow">
                    <a:solidFill>
                      <a:srgbClr val="CBCED0"/>
                    </a:solidFill>
                  </a:tcPr>
                </a:tc>
              </a:tr>
              <a:tr h="494623">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Phone bill</a:t>
                      </a:r>
                    </a:p>
                  </a:txBody>
                  <a:tcPr marL="45723" marR="45723" marT="45723" marB="45723" anchor="ctr" horzOverflow="overflow">
                    <a:solidFill>
                      <a:srgbClr val="E7E8E9"/>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$20</a:t>
                      </a:r>
                    </a:p>
                  </a:txBody>
                  <a:tcPr marL="45723" marR="45723" marT="45723" marB="45723" anchor="ctr" horzOverflow="overflow">
                    <a:solidFill>
                      <a:srgbClr val="E7E8E9"/>
                    </a:solidFill>
                  </a:tcPr>
                </a:tc>
              </a:tr>
              <a:tr h="496184">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Donations</a:t>
                      </a:r>
                    </a:p>
                  </a:txBody>
                  <a:tcPr marL="45723" marR="45723" marT="45723" marB="45723" anchor="ctr" horzOverflow="overflow">
                    <a:solidFill>
                      <a:srgbClr val="CBCED0"/>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$10</a:t>
                      </a:r>
                    </a:p>
                  </a:txBody>
                  <a:tcPr marL="45723" marR="45723" marT="45723" marB="45723" anchor="ctr" horzOverflow="overflow">
                    <a:solidFill>
                      <a:srgbClr val="CBCED0"/>
                    </a:solidFill>
                  </a:tcPr>
                </a:tc>
              </a:tr>
              <a:tr h="494623">
                <a:tc>
                  <a:txBody>
                    <a:bodyPr/>
                    <a:lstStyle/>
                    <a:p>
                      <a:pPr algn="l" defTabSz="914400">
                        <a:defRPr sz="1800">
                          <a:solidFill>
                            <a:srgbClr val="000000"/>
                          </a:solidFill>
                        </a:defRPr>
                      </a:pPr>
                      <a:r>
                        <a:rPr sz="2100" dirty="0">
                          <a:solidFill>
                            <a:srgbClr val="171616"/>
                          </a:solidFill>
                          <a:latin typeface="+mj-lt"/>
                          <a:ea typeface="Microsoft JhengHei"/>
                          <a:cs typeface="Microsoft JhengHei"/>
                          <a:sym typeface="Microsoft JhengHei"/>
                        </a:rPr>
                        <a:t>Entertainment</a:t>
                      </a:r>
                    </a:p>
                  </a:txBody>
                  <a:tcPr marL="45723" marR="45723" marT="45723" marB="45723" anchor="ctr" horzOverflow="overflow">
                    <a:solidFill>
                      <a:srgbClr val="E7E8E9"/>
                    </a:solidFill>
                  </a:tcPr>
                </a:tc>
                <a:tc>
                  <a:txBody>
                    <a:bodyPr/>
                    <a:lstStyle/>
                    <a:p>
                      <a:pPr algn="ctr" defTabSz="914400">
                        <a:defRPr sz="1800">
                          <a:solidFill>
                            <a:srgbClr val="000000"/>
                          </a:solidFill>
                        </a:defRPr>
                      </a:pPr>
                      <a:r>
                        <a:rPr sz="2100" dirty="0">
                          <a:solidFill>
                            <a:srgbClr val="171616"/>
                          </a:solidFill>
                          <a:latin typeface="+mj-lt"/>
                          <a:ea typeface="Arial"/>
                          <a:cs typeface="Arial"/>
                          <a:sym typeface="Arial"/>
                        </a:rPr>
                        <a:t>$100</a:t>
                      </a:r>
                    </a:p>
                  </a:txBody>
                  <a:tcPr marL="45723" marR="45723" marT="45723" marB="45723" anchor="ctr" horzOverflow="overflow">
                    <a:solidFill>
                      <a:srgbClr val="E7E8E9"/>
                    </a:solidFill>
                  </a:tcPr>
                </a:tc>
              </a:tr>
            </a:tbl>
          </a:graphicData>
        </a:graphic>
      </p:graphicFrame>
    </p:spTree>
    <p:extLst>
      <p:ext uri="{BB962C8B-B14F-4D97-AF65-F5344CB8AC3E}">
        <p14:creationId xmlns:p14="http://schemas.microsoft.com/office/powerpoint/2010/main" val="2122351071"/>
      </p:ext>
    </p:extLst>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7">
                                            <p:txEl>
                                              <p:pRg st="0" end="0"/>
                                            </p:txEl>
                                          </p:spTgt>
                                        </p:tgtEl>
                                        <p:attrNameLst>
                                          <p:attrName>style.visibility</p:attrName>
                                        </p:attrNameLst>
                                      </p:cBhvr>
                                      <p:to>
                                        <p:strVal val="visible"/>
                                      </p:to>
                                    </p:set>
                                    <p:animEffect transition="in" filter="fade">
                                      <p:cBhvr>
                                        <p:cTn id="7" dur="500"/>
                                        <p:tgtEl>
                                          <p:spTgt spid="1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7">
                                            <p:txEl>
                                              <p:pRg st="1" end="1"/>
                                            </p:txEl>
                                          </p:spTgt>
                                        </p:tgtEl>
                                        <p:attrNameLst>
                                          <p:attrName>style.visibility</p:attrName>
                                        </p:attrNameLst>
                                      </p:cBhvr>
                                      <p:to>
                                        <p:strVal val="visible"/>
                                      </p:to>
                                    </p:set>
                                    <p:animEffect transition="in" filter="fade">
                                      <p:cBhvr>
                                        <p:cTn id="12" dur="500"/>
                                        <p:tgtEl>
                                          <p:spTgt spid="1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7">
                                            <p:txEl>
                                              <p:pRg st="2" end="2"/>
                                            </p:txEl>
                                          </p:spTgt>
                                        </p:tgtEl>
                                        <p:attrNameLst>
                                          <p:attrName>style.visibility</p:attrName>
                                        </p:attrNameLst>
                                      </p:cBhvr>
                                      <p:to>
                                        <p:strVal val="visible"/>
                                      </p:to>
                                    </p:set>
                                    <p:animEffect transition="in" filter="fade">
                                      <p:cBhvr>
                                        <p:cTn id="17" dur="500"/>
                                        <p:tgtEl>
                                          <p:spTgt spid="1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佈景主題1">
  <a:themeElements>
    <a:clrScheme name="Office 佈景主題">
      <a:dk1>
        <a:srgbClr val="FFFFFF"/>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佈景主題1</Template>
  <TotalTime>551</TotalTime>
  <Words>2040</Words>
  <Application>Microsoft Office PowerPoint</Application>
  <PresentationFormat>如螢幕大小 (4:3)</PresentationFormat>
  <Paragraphs>298</Paragraphs>
  <Slides>29</Slides>
  <Notes>1</Notes>
  <HiddenSlides>0</HiddenSlides>
  <MMClips>0</MMClips>
  <ScaleCrop>false</ScaleCrop>
  <HeadingPairs>
    <vt:vector size="4" baseType="variant">
      <vt:variant>
        <vt:lpstr>佈景主題</vt:lpstr>
      </vt:variant>
      <vt:variant>
        <vt:i4>1</vt:i4>
      </vt:variant>
      <vt:variant>
        <vt:lpstr>投影片標題</vt:lpstr>
      </vt:variant>
      <vt:variant>
        <vt:i4>29</vt:i4>
      </vt:variant>
    </vt:vector>
  </HeadingPairs>
  <TitlesOfParts>
    <vt:vector size="30" baseType="lpstr">
      <vt:lpstr>佈景主題1</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77</cp:revision>
  <dcterms:modified xsi:type="dcterms:W3CDTF">2019-09-20T05:26:36Z</dcterms:modified>
</cp:coreProperties>
</file>