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25"/>
  </p:notesMasterIdLst>
  <p:sldIdLst>
    <p:sldId id="312" r:id="rId3"/>
    <p:sldId id="314" r:id="rId4"/>
    <p:sldId id="274" r:id="rId5"/>
    <p:sldId id="285" r:id="rId6"/>
    <p:sldId id="286" r:id="rId7"/>
    <p:sldId id="298" r:id="rId8"/>
    <p:sldId id="299" r:id="rId9"/>
    <p:sldId id="300" r:id="rId10"/>
    <p:sldId id="301" r:id="rId11"/>
    <p:sldId id="292" r:id="rId12"/>
    <p:sldId id="287" r:id="rId13"/>
    <p:sldId id="305" r:id="rId14"/>
    <p:sldId id="306" r:id="rId15"/>
    <p:sldId id="307" r:id="rId16"/>
    <p:sldId id="293" r:id="rId17"/>
    <p:sldId id="302" r:id="rId18"/>
    <p:sldId id="303" r:id="rId19"/>
    <p:sldId id="304" r:id="rId20"/>
    <p:sldId id="289" r:id="rId21"/>
    <p:sldId id="282" r:id="rId22"/>
    <p:sldId id="290" r:id="rId23"/>
    <p:sldId id="272" r:id="rId24"/>
  </p:sldIdLst>
  <p:sldSz cx="9144000" cy="6858000" type="screen4x3"/>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預設章節" id="{8A7A6EE4-28C5-4D04-8AE3-7E4E4511B696}">
          <p14:sldIdLst>
            <p14:sldId id="312"/>
            <p14:sldId id="314"/>
            <p14:sldId id="274"/>
            <p14:sldId id="285"/>
            <p14:sldId id="286"/>
            <p14:sldId id="298"/>
            <p14:sldId id="299"/>
            <p14:sldId id="300"/>
            <p14:sldId id="301"/>
            <p14:sldId id="292"/>
            <p14:sldId id="287"/>
            <p14:sldId id="305"/>
            <p14:sldId id="306"/>
            <p14:sldId id="307"/>
            <p14:sldId id="293"/>
            <p14:sldId id="302"/>
            <p14:sldId id="303"/>
            <p14:sldId id="304"/>
            <p14:sldId id="289"/>
          </p14:sldIdLst>
        </p14:section>
        <p14:section name="未命名的章節" id="{332919FF-9714-4957-A2E3-D012D936AF1E}">
          <p14:sldIdLst>
            <p14:sldId id="282"/>
            <p14:sldId id="290"/>
            <p14:sldId id="272"/>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p:scale>
          <a:sx n="107" d="100"/>
          <a:sy n="107" d="100"/>
        </p:scale>
        <p:origin x="-9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F2EC3257-1DD2-443C-9A62-55D7F7B4DE48}" type="datetimeFigureOut">
              <a:rPr lang="zh-TW" altLang="en-US" smtClean="0"/>
              <a:t>2019/8/21</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C034A0CD-BC12-4DBD-A56E-A70383CB5EFF}" type="slidenum">
              <a:rPr lang="zh-TW" altLang="en-US" smtClean="0"/>
              <a:t>‹#›</a:t>
            </a:fld>
            <a:endParaRPr lang="zh-TW" altLang="en-US"/>
          </a:p>
        </p:txBody>
      </p:sp>
    </p:spTree>
    <p:extLst>
      <p:ext uri="{BB962C8B-B14F-4D97-AF65-F5344CB8AC3E}">
        <p14:creationId xmlns:p14="http://schemas.microsoft.com/office/powerpoint/2010/main" val="3711776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410483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3469970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3407766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1b">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29"/>
          <p:cNvSpPr txBox="1">
            <a:spLocks noChangeArrowheads="1"/>
          </p:cNvSpPr>
          <p:nvPr userDrawn="1"/>
        </p:nvSpPr>
        <p:spPr>
          <a:xfrm>
            <a:off x="8305800" y="6140450"/>
            <a:ext cx="444500" cy="373063"/>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fontAlgn="auto">
              <a:spcBef>
                <a:spcPts val="0"/>
              </a:spcBef>
              <a:spcAft>
                <a:spcPts val="0"/>
              </a:spcAft>
              <a:defRPr/>
            </a:pPr>
            <a:fld id="{C2DDD260-D676-4D1B-8352-7875C3A5A930}" type="slidenum">
              <a:rPr lang="en-US" altLang="zh-TW" sz="1000" b="1" smtClean="0">
                <a:solidFill>
                  <a:schemeClr val="tx1">
                    <a:lumMod val="75000"/>
                    <a:lumOff val="25000"/>
                  </a:schemeClr>
                </a:solidFill>
                <a:latin typeface="Calibri"/>
                <a:ea typeface="Microsoft JhengHei" panose="020B0604030504040204" pitchFamily="34" charset="-120"/>
                <a:cs typeface="Calibri"/>
              </a:rPr>
              <a:pPr fontAlgn="auto">
                <a:spcBef>
                  <a:spcPts val="0"/>
                </a:spcBef>
                <a:spcAft>
                  <a:spcPts val="0"/>
                </a:spcAft>
                <a:defRPr/>
              </a:pPr>
              <a:t>‹#›</a:t>
            </a:fld>
            <a:endParaRPr lang="en-US" altLang="zh-TW" sz="1000" b="1" dirty="0" smtClean="0">
              <a:solidFill>
                <a:schemeClr val="tx1">
                  <a:lumMod val="75000"/>
                  <a:lumOff val="25000"/>
                </a:schemeClr>
              </a:solidFill>
              <a:latin typeface="Calibri"/>
              <a:ea typeface="Microsoft JhengHei" panose="020B0604030504040204" pitchFamily="34" charset="-120"/>
              <a:cs typeface="Calibri"/>
            </a:endParaRPr>
          </a:p>
        </p:txBody>
      </p:sp>
      <p:sp>
        <p:nvSpPr>
          <p:cNvPr id="2" name="Text Placeholder 4"/>
          <p:cNvSpPr>
            <a:spLocks noGrp="1"/>
          </p:cNvSpPr>
          <p:nvPr>
            <p:ph type="body" sz="quarter" idx="12"/>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a:p>
            <a:pPr lvl="1"/>
            <a:r>
              <a:rPr lang="zh-TW" altLang="en-US" smtClean="0"/>
              <a:t>第二層</a:t>
            </a:r>
          </a:p>
          <a:p>
            <a:pPr lvl="2"/>
            <a:r>
              <a:rPr lang="zh-TW" altLang="en-US" smtClean="0"/>
              <a:t>第三層</a:t>
            </a:r>
          </a:p>
        </p:txBody>
      </p:sp>
      <p:sp>
        <p:nvSpPr>
          <p:cNvPr id="3" name="Text Placeholder 4"/>
          <p:cNvSpPr>
            <a:spLocks noGrp="1"/>
          </p:cNvSpPr>
          <p:nvPr>
            <p:ph type="body" sz="quarter" idx="13"/>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4" name="Text Placeholder 4"/>
          <p:cNvSpPr>
            <a:spLocks noGrp="1"/>
          </p:cNvSpPr>
          <p:nvPr>
            <p:ph type="body" sz="quarter" idx="14"/>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5" name="Text Placeholder 4"/>
          <p:cNvSpPr>
            <a:spLocks noGrp="1"/>
          </p:cNvSpPr>
          <p:nvPr>
            <p:ph type="body" sz="quarter" idx="15"/>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9" name="Text Placeholder 4"/>
          <p:cNvSpPr>
            <a:spLocks noGrp="1"/>
          </p:cNvSpPr>
          <p:nvPr>
            <p:ph type="body" sz="quarter" idx="19"/>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8" name="矩形 7"/>
          <p:cNvSpPr/>
          <p:nvPr userDrawn="1"/>
        </p:nvSpPr>
        <p:spPr>
          <a:xfrm>
            <a:off x="0" y="6429375"/>
            <a:ext cx="91440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Tree>
    <p:extLst>
      <p:ext uri="{BB962C8B-B14F-4D97-AF65-F5344CB8AC3E}">
        <p14:creationId xmlns:p14="http://schemas.microsoft.com/office/powerpoint/2010/main" val="3328414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1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29"/>
          <p:cNvSpPr txBox="1">
            <a:spLocks noChangeArrowheads="1"/>
          </p:cNvSpPr>
          <p:nvPr userDrawn="1"/>
        </p:nvSpPr>
        <p:spPr>
          <a:xfrm>
            <a:off x="8305800" y="6140450"/>
            <a:ext cx="444500" cy="373063"/>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fontAlgn="auto">
              <a:spcBef>
                <a:spcPts val="0"/>
              </a:spcBef>
              <a:spcAft>
                <a:spcPts val="0"/>
              </a:spcAft>
              <a:defRPr/>
            </a:pPr>
            <a:fld id="{7C5752CF-68B4-4CC2-85F2-383A733E51C5}" type="slidenum">
              <a:rPr lang="en-US" altLang="zh-TW" sz="1000" b="1" smtClean="0">
                <a:solidFill>
                  <a:schemeClr val="tx1">
                    <a:lumMod val="75000"/>
                    <a:lumOff val="25000"/>
                  </a:schemeClr>
                </a:solidFill>
                <a:latin typeface="Calibri"/>
                <a:ea typeface="Microsoft JhengHei" panose="020B0604030504040204" pitchFamily="34" charset="-120"/>
                <a:cs typeface="Calibri"/>
              </a:rPr>
              <a:pPr fontAlgn="auto">
                <a:spcBef>
                  <a:spcPts val="0"/>
                </a:spcBef>
                <a:spcAft>
                  <a:spcPts val="0"/>
                </a:spcAft>
                <a:defRPr/>
              </a:pPr>
              <a:t>‹#›</a:t>
            </a:fld>
            <a:endParaRPr lang="en-US" altLang="zh-TW" sz="1000" b="1" dirty="0" smtClean="0">
              <a:solidFill>
                <a:schemeClr val="tx1">
                  <a:lumMod val="75000"/>
                  <a:lumOff val="25000"/>
                </a:schemeClr>
              </a:solidFill>
              <a:latin typeface="Calibri"/>
              <a:ea typeface="Microsoft JhengHei" panose="020B0604030504040204" pitchFamily="34" charset="-120"/>
              <a:cs typeface="Calibri"/>
            </a:endParaRPr>
          </a:p>
        </p:txBody>
      </p:sp>
      <p:sp>
        <p:nvSpPr>
          <p:cNvPr id="6" name="Text Placeholder 4"/>
          <p:cNvSpPr>
            <a:spLocks noGrp="1"/>
          </p:cNvSpPr>
          <p:nvPr>
            <p:ph type="body" sz="quarter" idx="12"/>
          </p:nvPr>
        </p:nvSpPr>
        <p:spPr>
          <a:xfrm>
            <a:off x="540001" y="706605"/>
            <a:ext cx="8081202"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9" name="Text Placeholder 4"/>
          <p:cNvSpPr>
            <a:spLocks noGrp="1"/>
          </p:cNvSpPr>
          <p:nvPr>
            <p:ph type="body" sz="quarter" idx="13"/>
          </p:nvPr>
        </p:nvSpPr>
        <p:spPr>
          <a:xfrm>
            <a:off x="540001" y="1774157"/>
            <a:ext cx="8081202"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11" name="Text Placeholder 4"/>
          <p:cNvSpPr>
            <a:spLocks noGrp="1"/>
          </p:cNvSpPr>
          <p:nvPr>
            <p:ph type="body" sz="quarter" idx="14"/>
          </p:nvPr>
        </p:nvSpPr>
        <p:spPr>
          <a:xfrm>
            <a:off x="540001" y="2384509"/>
            <a:ext cx="8087308"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12" name="Text Placeholder 4"/>
          <p:cNvSpPr>
            <a:spLocks noGrp="1"/>
          </p:cNvSpPr>
          <p:nvPr>
            <p:ph type="body" sz="quarter" idx="15"/>
          </p:nvPr>
        </p:nvSpPr>
        <p:spPr>
          <a:xfrm>
            <a:off x="540001" y="2994861"/>
            <a:ext cx="8087308"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16" name="Text Placeholder 4"/>
          <p:cNvSpPr>
            <a:spLocks noGrp="1"/>
          </p:cNvSpPr>
          <p:nvPr>
            <p:ph type="body" sz="quarter" idx="19"/>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zh-TW" altLang="en-US" smtClean="0"/>
              <a:t>按一下以編輯母片文字樣式</a:t>
            </a:r>
          </a:p>
        </p:txBody>
      </p:sp>
      <p:sp>
        <p:nvSpPr>
          <p:cNvPr id="8" name="矩形 7"/>
          <p:cNvSpPr/>
          <p:nvPr userDrawn="1"/>
        </p:nvSpPr>
        <p:spPr>
          <a:xfrm>
            <a:off x="0" y="6429375"/>
            <a:ext cx="91440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Tree>
    <p:extLst>
      <p:ext uri="{BB962C8B-B14F-4D97-AF65-F5344CB8AC3E}">
        <p14:creationId xmlns:p14="http://schemas.microsoft.com/office/powerpoint/2010/main" val="2877237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s">
    <p:bg>
      <p:bgPr>
        <a:solidFill>
          <a:schemeClr val="bg2"/>
        </a:solidFill>
        <a:effectLst/>
      </p:bgPr>
    </p:bg>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1838" y="6081713"/>
            <a:ext cx="73342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9">
            <a:extLst>
              <a:ext uri="{FF2B5EF4-FFF2-40B4-BE49-F238E27FC236}"/>
            </a:extLst>
          </p:cNvPr>
          <p:cNvSpPr>
            <a:spLocks noGrp="1"/>
          </p:cNvSpPr>
          <p:nvPr>
            <p:ph type="body" sz="quarter" idx="11"/>
          </p:nvPr>
        </p:nvSpPr>
        <p:spPr>
          <a:xfrm>
            <a:off x="732367" y="2084918"/>
            <a:ext cx="7679267" cy="3613500"/>
          </a:xfrm>
          <a:prstGeom prst="rect">
            <a:avLst/>
          </a:prstGeom>
        </p:spPr>
        <p:txBody>
          <a:bodyPr wrap="square" lIns="0" tIns="0" rIns="0" bIns="0">
            <a:normAutofit/>
          </a:bodyPr>
          <a:lstStyle>
            <a:lvl1pPr marL="342882" marR="0" indent="-378881" algn="l" defTabSz="719965" rtl="0" eaLnBrk="1" fontAlgn="auto" latinLnBrk="0" hangingPunct="1">
              <a:lnSpc>
                <a:spcPts val="2160"/>
              </a:lnSpc>
              <a:spcBef>
                <a:spcPts val="0"/>
              </a:spcBef>
              <a:spcAft>
                <a:spcPts val="800"/>
              </a:spcAft>
              <a:buClrTx/>
              <a:buSzTx/>
              <a:buFont typeface="+mj-lt"/>
              <a:buAutoNum type="arabicPeriod"/>
              <a:tabLst/>
              <a:defRPr sz="2100" b="0" i="0" spc="0" baseline="0">
                <a:solidFill>
                  <a:srgbClr val="414141"/>
                </a:solidFill>
                <a:latin typeface="+mj-lt"/>
                <a:ea typeface="Microsoft JhengHei" panose="020B0604030504040204" pitchFamily="34" charset="-120"/>
                <a:cs typeface="Calibri Light" panose="020F0302020204030204" pitchFamily="34" charset="0"/>
              </a:defRPr>
            </a:lvl1pPr>
            <a:lvl2pPr marL="342882" indent="0">
              <a:buNone/>
              <a:defRPr/>
            </a:lvl2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17" name="Text Placeholder 3">
            <a:extLst>
              <a:ext uri="{FF2B5EF4-FFF2-40B4-BE49-F238E27FC236}"/>
            </a:extLst>
          </p:cNvPr>
          <p:cNvSpPr>
            <a:spLocks noGrp="1"/>
          </p:cNvSpPr>
          <p:nvPr>
            <p:ph type="body" sz="quarter" idx="13"/>
          </p:nvPr>
        </p:nvSpPr>
        <p:spPr>
          <a:xfrm>
            <a:off x="732368" y="692154"/>
            <a:ext cx="7683867" cy="1392764"/>
          </a:xfrm>
          <a:prstGeom prst="rect">
            <a:avLst/>
          </a:prstGeom>
        </p:spPr>
        <p:txBody>
          <a:bodyPr lIns="0" tIns="0" rIns="0" bIns="0">
            <a:normAutofit/>
          </a:bodyPr>
          <a:lstStyle>
            <a:lvl1pPr marL="0" indent="0">
              <a:lnSpc>
                <a:spcPts val="3400"/>
              </a:lnSpc>
              <a:buNone/>
              <a:defRPr sz="3300" b="0" i="0" spc="0" baseline="0">
                <a:solidFill>
                  <a:srgbClr val="645F9B"/>
                </a:solidFill>
                <a:latin typeface="+mn-lt"/>
                <a:ea typeface="Microsoft JhengHei" panose="020B0604030504040204" pitchFamily="34" charset="-120"/>
                <a:cs typeface="Calibri" panose="020F0502020204030204" pitchFamily="34" charset="0"/>
              </a:defRPr>
            </a:lvl1pPr>
            <a:lvl2pPr marL="0" indent="0">
              <a:lnSpc>
                <a:spcPts val="2800"/>
              </a:lnSpc>
              <a:buNone/>
              <a:defRPr sz="2500" b="0" i="0">
                <a:latin typeface="Montserrat" pitchFamily="2" charset="77"/>
              </a:defRPr>
            </a:lvl2pPr>
          </a:lstStyle>
          <a:p>
            <a:pPr lvl="0"/>
            <a:r>
              <a:rPr lang="zh-TW" altLang="en-US" dirty="0" smtClean="0"/>
              <a:t>按一下以編輯母片文字樣式</a:t>
            </a:r>
          </a:p>
        </p:txBody>
      </p:sp>
      <p:sp>
        <p:nvSpPr>
          <p:cNvPr id="5" name="Slide Number Placeholder 5">
            <a:extLst>
              <a:ext uri="{FF2B5EF4-FFF2-40B4-BE49-F238E27FC236}"/>
            </a:extLst>
          </p:cNvPr>
          <p:cNvSpPr>
            <a:spLocks noGrp="1"/>
          </p:cNvSpPr>
          <p:nvPr>
            <p:ph type="sldNum" sz="quarter" idx="14"/>
          </p:nvPr>
        </p:nvSpPr>
        <p:spPr>
          <a:xfrm>
            <a:off x="6543675" y="6100763"/>
            <a:ext cx="1868488" cy="365125"/>
          </a:xfrm>
          <a:prstGeom prst="rect">
            <a:avLst/>
          </a:prstGeom>
        </p:spPr>
        <p:txBody>
          <a:bodyPr lIns="0" tIns="0" rIns="0" bIns="0" anchor="b" anchorCtr="0"/>
          <a:lstStyle>
            <a:lvl1pPr>
              <a:defRPr sz="1100" b="0" i="0" spc="0" baseline="0">
                <a:solidFill>
                  <a:srgbClr val="414141"/>
                </a:solidFill>
                <a:latin typeface="+mn-lt"/>
                <a:ea typeface="新細明體" charset="-120"/>
                <a:cs typeface="Calibri" panose="020F0502020204030204" pitchFamily="34" charset="0"/>
              </a:defRPr>
            </a:lvl1pPr>
          </a:lstStyle>
          <a:p>
            <a:pPr>
              <a:defRPr/>
            </a:pPr>
            <a:fld id="{FDC95300-0D8A-47A9-8736-0DA7E0284BA2}" type="slidenum">
              <a:rPr lang="en-US"/>
              <a:pPr>
                <a:defRPr/>
              </a:pPr>
              <a:t>‹#›</a:t>
            </a:fld>
            <a:endParaRPr lang="en-US" dirty="0"/>
          </a:p>
        </p:txBody>
      </p:sp>
    </p:spTree>
    <p:extLst>
      <p:ext uri="{BB962C8B-B14F-4D97-AF65-F5344CB8AC3E}">
        <p14:creationId xmlns:p14="http://schemas.microsoft.com/office/powerpoint/2010/main" val="1747478374"/>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2" name="Text Placeholder 4"/>
          <p:cNvSpPr>
            <a:spLocks noGrp="1"/>
          </p:cNvSpPr>
          <p:nvPr>
            <p:ph type="body" sz="quarter" idx="18" hasCustomPrompt="1"/>
          </p:nvPr>
        </p:nvSpPr>
        <p:spPr>
          <a:xfrm>
            <a:off x="540000" y="5488275"/>
            <a:ext cx="3124201" cy="304800"/>
          </a:xfrm>
          <a:prstGeom prst="rect">
            <a:avLst/>
          </a:prstGeom>
        </p:spPr>
        <p:txBody>
          <a:bodyPr/>
          <a:lstStyle>
            <a:lvl1pPr marL="0" indent="0">
              <a:buNone/>
              <a:defRPr sz="1500" b="0" i="0" baseline="0">
                <a:solidFill>
                  <a:schemeClr val="bg1"/>
                </a:solidFill>
                <a:latin typeface="Calibri"/>
                <a:ea typeface="Microsoft JhengHei" panose="020B0604030504040204" pitchFamily="34" charset="-120"/>
                <a:cs typeface="Calibri"/>
              </a:defRPr>
            </a:lvl1pPr>
          </a:lstStyle>
          <a:p>
            <a:pPr lvl="0"/>
            <a:r>
              <a:rPr lang="en-US" dirty="0" smtClean="0"/>
              <a:t>Presenter’s name</a:t>
            </a:r>
            <a:endParaRPr lang="en-US" dirty="0"/>
          </a:p>
        </p:txBody>
      </p:sp>
      <p:sp>
        <p:nvSpPr>
          <p:cNvPr id="13" name="Text Placeholder 4"/>
          <p:cNvSpPr>
            <a:spLocks noGrp="1"/>
          </p:cNvSpPr>
          <p:nvPr>
            <p:ph type="body" sz="quarter" idx="19" hasCustomPrompt="1"/>
          </p:nvPr>
        </p:nvSpPr>
        <p:spPr>
          <a:xfrm>
            <a:off x="540000" y="5797086"/>
            <a:ext cx="3124201" cy="304800"/>
          </a:xfrm>
          <a:prstGeom prst="rect">
            <a:avLst/>
          </a:prstGeom>
        </p:spPr>
        <p:txBody>
          <a:bodyPr/>
          <a:lstStyle>
            <a:lvl1pPr marL="0" indent="0">
              <a:buNone/>
              <a:defRPr sz="1500" b="0" i="0" baseline="0">
                <a:solidFill>
                  <a:schemeClr val="bg1"/>
                </a:solidFill>
                <a:latin typeface="Calibri"/>
                <a:ea typeface="Microsoft JhengHei" panose="020B0604030504040204" pitchFamily="34" charset="-120"/>
                <a:cs typeface="Calibri"/>
              </a:defRPr>
            </a:lvl1pPr>
          </a:lstStyle>
          <a:p>
            <a:pPr lvl="0"/>
            <a:r>
              <a:rPr lang="en-US" dirty="0" smtClean="0"/>
              <a:t>Presenter’s title</a:t>
            </a:r>
            <a:endParaRPr lang="en-US" dirty="0"/>
          </a:p>
        </p:txBody>
      </p:sp>
      <p:sp>
        <p:nvSpPr>
          <p:cNvPr id="11" name="Text Placeholder 4"/>
          <p:cNvSpPr>
            <a:spLocks noGrp="1"/>
          </p:cNvSpPr>
          <p:nvPr>
            <p:ph type="body" sz="quarter" idx="17" hasCustomPrompt="1"/>
          </p:nvPr>
        </p:nvSpPr>
        <p:spPr>
          <a:xfrm>
            <a:off x="540000" y="6108709"/>
            <a:ext cx="2655720" cy="457200"/>
          </a:xfrm>
          <a:prstGeom prst="rect">
            <a:avLst/>
          </a:prstGeom>
        </p:spPr>
        <p:txBody>
          <a:bodyPr/>
          <a:lstStyle>
            <a:lvl1pPr marL="0" indent="0">
              <a:buNone/>
              <a:defRPr sz="1200" b="0" i="0" baseline="0">
                <a:solidFill>
                  <a:srgbClr val="FFFFFF"/>
                </a:solidFill>
                <a:latin typeface="Calibri"/>
                <a:ea typeface="Microsoft JhengHei" panose="020B0604030504040204" pitchFamily="34" charset="-120"/>
                <a:cs typeface="Calibri"/>
              </a:defRPr>
            </a:lvl1pPr>
          </a:lstStyle>
          <a:p>
            <a:pPr lvl="0"/>
            <a:r>
              <a:rPr lang="en-US" dirty="0" smtClean="0"/>
              <a:t>Date</a:t>
            </a:r>
            <a:endParaRPr lang="en-US" dirty="0"/>
          </a:p>
        </p:txBody>
      </p:sp>
      <p:sp>
        <p:nvSpPr>
          <p:cNvPr id="5" name="Text Placeholder 4"/>
          <p:cNvSpPr>
            <a:spLocks noGrp="1"/>
          </p:cNvSpPr>
          <p:nvPr>
            <p:ph type="body" sz="quarter" idx="12" hasCustomPrompt="1"/>
          </p:nvPr>
        </p:nvSpPr>
        <p:spPr>
          <a:xfrm>
            <a:off x="540000" y="1828800"/>
            <a:ext cx="4889809" cy="45720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Presentation Title</a:t>
            </a:r>
            <a:endParaRPr lang="en-US" dirty="0"/>
          </a:p>
        </p:txBody>
      </p:sp>
      <p:sp>
        <p:nvSpPr>
          <p:cNvPr id="7" name="Text Placeholder 4"/>
          <p:cNvSpPr>
            <a:spLocks noGrp="1"/>
          </p:cNvSpPr>
          <p:nvPr>
            <p:ph type="body" sz="quarter" idx="13" hasCustomPrompt="1"/>
          </p:nvPr>
        </p:nvSpPr>
        <p:spPr>
          <a:xfrm>
            <a:off x="540000" y="2362200"/>
            <a:ext cx="4889809" cy="457200"/>
          </a:xfrm>
          <a:prstGeom prst="rect">
            <a:avLst/>
          </a:prstGeom>
        </p:spPr>
        <p:txBody>
          <a:bodyPr/>
          <a:lstStyle>
            <a:lvl1pPr marL="0" indent="0">
              <a:buNone/>
              <a:defRPr sz="2600" b="0" i="0" baseline="0">
                <a:solidFill>
                  <a:srgbClr val="FFFFFF"/>
                </a:solidFill>
                <a:latin typeface="Calibri"/>
                <a:ea typeface="Microsoft JhengHei" panose="020B0604030504040204" pitchFamily="34" charset="-120"/>
                <a:cs typeface="Calibri"/>
              </a:defRPr>
            </a:lvl1pPr>
          </a:lstStyle>
          <a:p>
            <a:pPr lvl="0"/>
            <a:r>
              <a:rPr lang="en-US" dirty="0" smtClean="0"/>
              <a:t>Subtitle</a:t>
            </a:r>
            <a:endParaRPr lang="en-US" dirty="0"/>
          </a:p>
        </p:txBody>
      </p:sp>
    </p:spTree>
    <p:extLst>
      <p:ext uri="{BB962C8B-B14F-4D97-AF65-F5344CB8AC3E}">
        <p14:creationId xmlns:p14="http://schemas.microsoft.com/office/powerpoint/2010/main" val="2195353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87005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837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9073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 name="Text Placeholder 4"/>
          <p:cNvSpPr>
            <a:spLocks noGrp="1"/>
          </p:cNvSpPr>
          <p:nvPr>
            <p:ph type="body" sz="quarter" idx="12" hasCustomPrompt="1"/>
          </p:nvPr>
        </p:nvSpPr>
        <p:spPr>
          <a:xfrm>
            <a:off x="540001" y="706605"/>
            <a:ext cx="8081202"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9" name="Text Placeholder 4"/>
          <p:cNvSpPr>
            <a:spLocks noGrp="1"/>
          </p:cNvSpPr>
          <p:nvPr>
            <p:ph type="body" sz="quarter" idx="13" hasCustomPrompt="1"/>
          </p:nvPr>
        </p:nvSpPr>
        <p:spPr>
          <a:xfrm>
            <a:off x="540001" y="1774157"/>
            <a:ext cx="8081202"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1" y="2384509"/>
            <a:ext cx="8087308"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1" y="2994861"/>
            <a:ext cx="8087308"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6"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17"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
        <p:nvSpPr>
          <p:cNvPr id="8" name="矩形 7"/>
          <p:cNvSpPr/>
          <p:nvPr userDrawn="1"/>
        </p:nvSpPr>
        <p:spPr>
          <a:xfrm>
            <a:off x="0" y="6429375"/>
            <a:ext cx="91440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Tree>
    <p:extLst>
      <p:ext uri="{BB962C8B-B14F-4D97-AF65-F5344CB8AC3E}">
        <p14:creationId xmlns:p14="http://schemas.microsoft.com/office/powerpoint/2010/main" val="3212120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12073291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3"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4"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5"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9"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11"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
        <p:nvSpPr>
          <p:cNvPr id="8" name="矩形 7"/>
          <p:cNvSpPr/>
          <p:nvPr userDrawn="1"/>
        </p:nvSpPr>
        <p:spPr>
          <a:xfrm>
            <a:off x="0" y="6429375"/>
            <a:ext cx="91440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Tree>
    <p:extLst>
      <p:ext uri="{BB962C8B-B14F-4D97-AF65-F5344CB8AC3E}">
        <p14:creationId xmlns:p14="http://schemas.microsoft.com/office/powerpoint/2010/main" val="741487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 Placeholder 4"/>
          <p:cNvSpPr>
            <a:spLocks noGrp="1"/>
          </p:cNvSpPr>
          <p:nvPr>
            <p:ph type="body" sz="quarter" idx="12" hasCustomPrompt="1"/>
          </p:nvPr>
        </p:nvSpPr>
        <p:spPr>
          <a:xfrm>
            <a:off x="540000" y="1828800"/>
            <a:ext cx="5491162" cy="88265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chemeClr val="bg1"/>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endParaRPr lang="en-US" dirty="0">
              <a:solidFill>
                <a:schemeClr val="bg1"/>
              </a:solidFill>
              <a:latin typeface="Gotham Rounded Bold"/>
              <a:cs typeface="Gotham Rounded Bold"/>
            </a:endParaRPr>
          </a:p>
        </p:txBody>
      </p:sp>
    </p:spTree>
    <p:extLst>
      <p:ext uri="{BB962C8B-B14F-4D97-AF65-F5344CB8AC3E}">
        <p14:creationId xmlns:p14="http://schemas.microsoft.com/office/powerpoint/2010/main" val="16108818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9"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9"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0"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1"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2"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8"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42728242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1"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2"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3"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20"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8"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33052457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Text Placeholder 4"/>
          <p:cNvSpPr>
            <a:spLocks noGrp="1"/>
          </p:cNvSpPr>
          <p:nvPr>
            <p:ph type="body" sz="quarter" idx="12" hasCustomPrompt="1"/>
          </p:nvPr>
        </p:nvSpPr>
        <p:spPr>
          <a:xfrm>
            <a:off x="540000" y="1828800"/>
            <a:ext cx="5491162" cy="88265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pts</a:t>
            </a:r>
            <a:endParaRPr lang="en-US" dirty="0"/>
          </a:p>
        </p:txBody>
      </p:sp>
    </p:spTree>
    <p:extLst>
      <p:ext uri="{BB962C8B-B14F-4D97-AF65-F5344CB8AC3E}">
        <p14:creationId xmlns:p14="http://schemas.microsoft.com/office/powerpoint/2010/main" val="27721627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14"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6"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7"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8"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23058568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0"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4"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41616447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2" hasCustomPrompt="1"/>
          </p:nvPr>
        </p:nvSpPr>
        <p:spPr>
          <a:xfrm>
            <a:off x="540000" y="1828800"/>
            <a:ext cx="5491162" cy="88265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Section Title in Calibri 26 </a:t>
            </a:r>
            <a:r>
              <a:rPr lang="en-US" dirty="0" err="1" smtClean="0"/>
              <a:t>pts</a:t>
            </a:r>
            <a:endParaRPr lang="en-US" dirty="0"/>
          </a:p>
        </p:txBody>
      </p:sp>
    </p:spTree>
    <p:extLst>
      <p:ext uri="{BB962C8B-B14F-4D97-AF65-F5344CB8AC3E}">
        <p14:creationId xmlns:p14="http://schemas.microsoft.com/office/powerpoint/2010/main" val="35358317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14"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6"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7"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8"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31205045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4C2683"/>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0"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4C2683"/>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4C2683"/>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4C2683"/>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4"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1852584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18127059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2" hasCustomPrompt="1"/>
          </p:nvPr>
        </p:nvSpPr>
        <p:spPr>
          <a:xfrm>
            <a:off x="540000" y="1828800"/>
            <a:ext cx="5491162" cy="88265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pts</a:t>
            </a:r>
            <a:endParaRPr lang="en-US" dirty="0"/>
          </a:p>
        </p:txBody>
      </p:sp>
    </p:spTree>
    <p:extLst>
      <p:ext uri="{BB962C8B-B14F-4D97-AF65-F5344CB8AC3E}">
        <p14:creationId xmlns:p14="http://schemas.microsoft.com/office/powerpoint/2010/main" val="6068365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14"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6"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7"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8"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2147611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4C2683"/>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0"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4C2683"/>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4C2683"/>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4C2683"/>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4"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4073227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2" hasCustomPrompt="1"/>
          </p:nvPr>
        </p:nvSpPr>
        <p:spPr>
          <a:xfrm>
            <a:off x="540000" y="1828800"/>
            <a:ext cx="5491162" cy="88265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pts</a:t>
            </a:r>
            <a:endParaRPr lang="en-US" dirty="0"/>
          </a:p>
        </p:txBody>
      </p:sp>
    </p:spTree>
    <p:extLst>
      <p:ext uri="{BB962C8B-B14F-4D97-AF65-F5344CB8AC3E}">
        <p14:creationId xmlns:p14="http://schemas.microsoft.com/office/powerpoint/2010/main" val="22295094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14"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6"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7"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8"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18006572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0"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4"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4140912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2" hasCustomPrompt="1"/>
          </p:nvPr>
        </p:nvSpPr>
        <p:spPr>
          <a:xfrm>
            <a:off x="540000" y="1828800"/>
            <a:ext cx="5491162" cy="88265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pts</a:t>
            </a:r>
            <a:endParaRPr lang="en-US" dirty="0"/>
          </a:p>
        </p:txBody>
      </p:sp>
    </p:spTree>
    <p:extLst>
      <p:ext uri="{BB962C8B-B14F-4D97-AF65-F5344CB8AC3E}">
        <p14:creationId xmlns:p14="http://schemas.microsoft.com/office/powerpoint/2010/main" val="28873113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14"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6"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7"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8"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416931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0"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4"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24989315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Divider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540000" y="1828800"/>
            <a:ext cx="5491162" cy="882650"/>
          </a:xfrm>
          <a:prstGeom prst="rect">
            <a:avLst/>
          </a:prstGeom>
        </p:spPr>
        <p:txBody>
          <a:bodyPr/>
          <a:lstStyle>
            <a:lvl1pPr marL="0" indent="0">
              <a:buNone/>
              <a:defRPr sz="2600" b="1" i="0" baseline="0">
                <a:solidFill>
                  <a:schemeClr val="bg1"/>
                </a:solidFill>
                <a:latin typeface="Calibri"/>
                <a:ea typeface="Microsoft JhengHei" panose="020B0604030504040204" pitchFamily="34" charset="-120"/>
                <a:cs typeface="Calibri"/>
              </a:defRPr>
            </a:lvl1pPr>
          </a:lstStyle>
          <a:p>
            <a:pPr lvl="0"/>
            <a:r>
              <a:rPr lang="en-US" dirty="0" smtClean="0"/>
              <a:t>Ending message in Calibri Bold 26 </a:t>
            </a:r>
            <a:r>
              <a:rPr lang="en-US" dirty="0" err="1" smtClean="0"/>
              <a:t>pts</a:t>
            </a:r>
            <a:endParaRPr lang="en-US" dirty="0"/>
          </a:p>
        </p:txBody>
      </p:sp>
    </p:spTree>
    <p:extLst>
      <p:ext uri="{BB962C8B-B14F-4D97-AF65-F5344CB8AC3E}">
        <p14:creationId xmlns:p14="http://schemas.microsoft.com/office/powerpoint/2010/main" val="117344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9105354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Content 1a">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5"/>
            <a:ext cx="8075097" cy="457200"/>
          </a:xfrm>
          <a:prstGeom prst="rect">
            <a:avLst/>
          </a:prstGeom>
        </p:spPr>
        <p:txBody>
          <a:bodyPr/>
          <a:lstStyle>
            <a:lvl1pPr marL="0" indent="0">
              <a:buNone/>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a:p>
        </p:txBody>
      </p:sp>
      <p:sp>
        <p:nvSpPr>
          <p:cNvPr id="14" name="Text Placeholder 4"/>
          <p:cNvSpPr>
            <a:spLocks noGrp="1"/>
          </p:cNvSpPr>
          <p:nvPr>
            <p:ph type="body" sz="quarter" idx="13" hasCustomPrompt="1"/>
          </p:nvPr>
        </p:nvSpPr>
        <p:spPr>
          <a:xfrm>
            <a:off x="540000" y="1774157"/>
            <a:ext cx="8075097"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6" name="Text Placeholder 4"/>
          <p:cNvSpPr>
            <a:spLocks noGrp="1"/>
          </p:cNvSpPr>
          <p:nvPr>
            <p:ph type="body" sz="quarter" idx="14" hasCustomPrompt="1"/>
          </p:nvPr>
        </p:nvSpPr>
        <p:spPr>
          <a:xfrm>
            <a:off x="540001" y="2384509"/>
            <a:ext cx="8081202"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7" name="Text Placeholder 4"/>
          <p:cNvSpPr>
            <a:spLocks noGrp="1"/>
          </p:cNvSpPr>
          <p:nvPr>
            <p:ph type="body" sz="quarter" idx="15" hasCustomPrompt="1"/>
          </p:nvPr>
        </p:nvSpPr>
        <p:spPr>
          <a:xfrm>
            <a:off x="540000" y="2994861"/>
            <a:ext cx="8075097"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8"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35497607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Content 1b">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540000" y="706604"/>
            <a:ext cx="8075097" cy="1014245"/>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b="1" i="0" baseline="0">
                <a:solidFill>
                  <a:srgbClr val="2E008B"/>
                </a:solidFill>
                <a:latin typeface="Calibri"/>
                <a:ea typeface="Microsoft JhengHei" panose="020B0604030504040204" pitchFamily="34" charset="-120"/>
                <a:cs typeface="Calibri"/>
              </a:defRPr>
            </a:lvl1pPr>
          </a:lstStyle>
          <a:p>
            <a:pPr lvl="0"/>
            <a:r>
              <a:rPr lang="en-US" dirty="0" smtClean="0"/>
              <a:t>Section Title in Calibri Bold 26 </a:t>
            </a:r>
            <a:r>
              <a:rPr lang="en-US" dirty="0" err="1" smtClean="0"/>
              <a:t>pt</a:t>
            </a:r>
            <a:endParaRPr lang="en-US" dirty="0" smtClean="0"/>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(2 lines)</a:t>
            </a:r>
          </a:p>
          <a:p>
            <a:pPr lvl="0"/>
            <a:endParaRPr lang="en-US" dirty="0"/>
          </a:p>
        </p:txBody>
      </p:sp>
      <p:sp>
        <p:nvSpPr>
          <p:cNvPr id="10" name="Text Placeholder 4"/>
          <p:cNvSpPr>
            <a:spLocks noGrp="1"/>
          </p:cNvSpPr>
          <p:nvPr>
            <p:ph type="body" sz="quarter" idx="13" hasCustomPrompt="1"/>
          </p:nvPr>
        </p:nvSpPr>
        <p:spPr>
          <a:xfrm>
            <a:off x="540000" y="2251908"/>
            <a:ext cx="8068991" cy="457200"/>
          </a:xfrm>
          <a:prstGeom prst="rect">
            <a:avLst/>
          </a:prstGeom>
        </p:spPr>
        <p:txBody>
          <a:bodyPr/>
          <a:lstStyle>
            <a:lvl1pPr marL="0" indent="0">
              <a:buNone/>
              <a:defRPr sz="2100" b="0" i="0" baseline="0">
                <a:solidFill>
                  <a:srgbClr val="2E008B"/>
                </a:solidFill>
                <a:latin typeface="Calibri"/>
                <a:ea typeface="Microsoft JhengHei" panose="020B0604030504040204" pitchFamily="34" charset="-120"/>
                <a:cs typeface="Calibri"/>
              </a:defRPr>
            </a:lvl1pPr>
          </a:lstStyle>
          <a:p>
            <a:pPr lvl="0"/>
            <a:r>
              <a:rPr lang="en-US" dirty="0" smtClean="0"/>
              <a:t>1st level set in Calibri Regular 21 </a:t>
            </a:r>
            <a:r>
              <a:rPr lang="en-US" dirty="0" err="1" smtClean="0"/>
              <a:t>pt</a:t>
            </a:r>
            <a:endParaRPr lang="en-US" dirty="0"/>
          </a:p>
        </p:txBody>
      </p:sp>
      <p:sp>
        <p:nvSpPr>
          <p:cNvPr id="11" name="Text Placeholder 4"/>
          <p:cNvSpPr>
            <a:spLocks noGrp="1"/>
          </p:cNvSpPr>
          <p:nvPr>
            <p:ph type="body" sz="quarter" idx="14" hasCustomPrompt="1"/>
          </p:nvPr>
        </p:nvSpPr>
        <p:spPr>
          <a:xfrm>
            <a:off x="540000" y="2862260"/>
            <a:ext cx="8068991" cy="457200"/>
          </a:xfrm>
          <a:prstGeom prst="rect">
            <a:avLst/>
          </a:prstGeom>
        </p:spPr>
        <p:txBody>
          <a:bodyPr/>
          <a:lstStyle>
            <a:lvl1pPr marL="0" indent="0">
              <a:buNone/>
              <a:defRPr sz="1700" b="0" i="0" baseline="0">
                <a:solidFill>
                  <a:srgbClr val="2E008B"/>
                </a:solidFill>
                <a:latin typeface="Calibri"/>
                <a:ea typeface="Microsoft JhengHei" panose="020B0604030504040204" pitchFamily="34" charset="-120"/>
                <a:cs typeface="Calibri"/>
              </a:defRPr>
            </a:lvl1pPr>
          </a:lstStyle>
          <a:p>
            <a:pPr lvl="0"/>
            <a:r>
              <a:rPr lang="en-US" dirty="0" smtClean="0"/>
              <a:t>2nd  level set in Calibri Regular 17 </a:t>
            </a:r>
            <a:r>
              <a:rPr lang="en-US" dirty="0" err="1" smtClean="0"/>
              <a:t>pt</a:t>
            </a:r>
            <a:endParaRPr lang="en-US" dirty="0"/>
          </a:p>
        </p:txBody>
      </p:sp>
      <p:sp>
        <p:nvSpPr>
          <p:cNvPr id="12" name="Text Placeholder 4"/>
          <p:cNvSpPr>
            <a:spLocks noGrp="1"/>
          </p:cNvSpPr>
          <p:nvPr>
            <p:ph type="body" sz="quarter" idx="15" hasCustomPrompt="1"/>
          </p:nvPr>
        </p:nvSpPr>
        <p:spPr>
          <a:xfrm>
            <a:off x="540000" y="3472612"/>
            <a:ext cx="8062885" cy="457200"/>
          </a:xfrm>
          <a:prstGeom prst="rect">
            <a:avLst/>
          </a:prstGeom>
        </p:spPr>
        <p:txBody>
          <a:bodyPr/>
          <a:lstStyle>
            <a:lvl1pPr marL="0" indent="0">
              <a:buNone/>
              <a:defRPr sz="1200" b="0" i="0" baseline="0">
                <a:solidFill>
                  <a:srgbClr val="2E008B"/>
                </a:solidFill>
                <a:latin typeface="Calibri"/>
                <a:ea typeface="Microsoft JhengHei" panose="020B0604030504040204" pitchFamily="34" charset="-120"/>
                <a:cs typeface="Calibri"/>
              </a:defRPr>
            </a:lvl1pPr>
          </a:lstStyle>
          <a:p>
            <a:pPr lvl="0"/>
            <a:r>
              <a:rPr lang="en-US" dirty="0" smtClean="0"/>
              <a:t>3rd level set in Calibri Regular 12 </a:t>
            </a:r>
            <a:r>
              <a:rPr lang="en-US" dirty="0" err="1" smtClean="0"/>
              <a:t>pt</a:t>
            </a:r>
            <a:endParaRPr lang="en-US" dirty="0"/>
          </a:p>
        </p:txBody>
      </p:sp>
      <p:sp>
        <p:nvSpPr>
          <p:cNvPr id="14" name="Text Placeholder 4"/>
          <p:cNvSpPr>
            <a:spLocks noGrp="1"/>
          </p:cNvSpPr>
          <p:nvPr>
            <p:ph type="body" sz="quarter" idx="19" hasCustomPrompt="1"/>
          </p:nvPr>
        </p:nvSpPr>
        <p:spPr>
          <a:xfrm>
            <a:off x="540000" y="6159666"/>
            <a:ext cx="1335507" cy="147387"/>
          </a:xfrm>
          <a:prstGeom prst="rect">
            <a:avLst/>
          </a:prstGeom>
        </p:spPr>
        <p:txBody>
          <a:bodyPr/>
          <a:lstStyle>
            <a:lvl1pPr marL="0" indent="0">
              <a:buNone/>
              <a:defRPr sz="800" b="0" i="0" baseline="0">
                <a:solidFill>
                  <a:schemeClr val="tx1">
                    <a:lumMod val="90000"/>
                    <a:lumOff val="10000"/>
                  </a:schemeClr>
                </a:solidFill>
                <a:latin typeface="Calibri"/>
                <a:ea typeface="Microsoft JhengHei" panose="020B0604030504040204" pitchFamily="34" charset="-120"/>
                <a:cs typeface="Calibri"/>
              </a:defRPr>
            </a:lvl1pPr>
          </a:lstStyle>
          <a:p>
            <a:pPr lvl="0"/>
            <a:r>
              <a:rPr lang="en-US" dirty="0" smtClean="0"/>
              <a:t>Footnote set in Calibri 8 </a:t>
            </a:r>
            <a:r>
              <a:rPr lang="en-US" dirty="0" err="1" smtClean="0"/>
              <a:t>pt</a:t>
            </a:r>
            <a:endParaRPr lang="en-US" dirty="0"/>
          </a:p>
        </p:txBody>
      </p:sp>
      <p:sp>
        <p:nvSpPr>
          <p:cNvPr id="9" name="Rectangle 29"/>
          <p:cNvSpPr txBox="1">
            <a:spLocks noChangeArrowheads="1"/>
          </p:cNvSpPr>
          <p:nvPr userDrawn="1"/>
        </p:nvSpPr>
        <p:spPr>
          <a:xfrm>
            <a:off x="8305800" y="6141118"/>
            <a:ext cx="445168" cy="371976"/>
          </a:xfrm>
          <a:prstGeom prst="rect">
            <a:avLst/>
          </a:prstGeom>
        </p:spPr>
        <p:txBody>
          <a:bodyPr/>
          <a:lstStyle>
            <a:lvl1pPr>
              <a:defRPr kumimoji="1" sz="2400">
                <a:solidFill>
                  <a:schemeClr val="tx1"/>
                </a:solidFill>
                <a:latin typeface="Arial" panose="020B0604020202020204" pitchFamily="34" charset="0"/>
                <a:ea typeface="MS PGothic" panose="020B0600070205080204" pitchFamily="34" charset="-128"/>
              </a:defRPr>
            </a:lvl1pPr>
            <a:lvl2pPr marL="742950" indent="-285750">
              <a:defRPr kumimoji="1" sz="2400">
                <a:solidFill>
                  <a:schemeClr val="tx1"/>
                </a:solidFill>
                <a:latin typeface="Arial" panose="020B0604020202020204" pitchFamily="34" charset="0"/>
                <a:ea typeface="MS PGothic" panose="020B0600070205080204" pitchFamily="34" charset="-128"/>
              </a:defRPr>
            </a:lvl2pPr>
            <a:lvl3pPr marL="1143000" indent="-228600">
              <a:defRPr kumimoji="1" sz="2400">
                <a:solidFill>
                  <a:schemeClr val="tx1"/>
                </a:solidFill>
                <a:latin typeface="Arial" panose="020B0604020202020204" pitchFamily="34" charset="0"/>
                <a:ea typeface="MS PGothic" panose="020B0600070205080204" pitchFamily="34" charset="-128"/>
              </a:defRPr>
            </a:lvl3pPr>
            <a:lvl4pPr marL="1600200" indent="-228600">
              <a:defRPr kumimoji="1" sz="2400">
                <a:solidFill>
                  <a:schemeClr val="tx1"/>
                </a:solidFill>
                <a:latin typeface="Arial" panose="020B0604020202020204" pitchFamily="34" charset="0"/>
                <a:ea typeface="MS PGothic" panose="020B0600070205080204" pitchFamily="34" charset="-128"/>
              </a:defRPr>
            </a:lvl4pPr>
            <a:lvl5pPr marL="2057400" indent="-228600">
              <a:defRPr kumimoji="1"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MS PGothic" panose="020B0600070205080204" pitchFamily="34" charset="-128"/>
              </a:defRPr>
            </a:lvl9pPr>
          </a:lstStyle>
          <a:p>
            <a:pPr>
              <a:defRPr/>
            </a:pPr>
            <a:fld id="{954FBD0F-93A3-46F2-B929-EF4F4A3C1149}" type="slidenum">
              <a:rPr lang="en-US" altLang="zh-TW" sz="1000" b="1" smtClean="0">
                <a:solidFill>
                  <a:srgbClr val="171616">
                    <a:lumMod val="75000"/>
                    <a:lumOff val="25000"/>
                  </a:srgbClr>
                </a:solidFill>
                <a:latin typeface="Calibri"/>
                <a:ea typeface="Microsoft JhengHei" panose="020B0604030504040204" pitchFamily="34" charset="-120"/>
                <a:cs typeface="Calibri"/>
              </a:rPr>
              <a:pPr>
                <a:defRPr/>
              </a:pPr>
              <a:t>‹#›</a:t>
            </a:fld>
            <a:endParaRPr lang="en-US" altLang="zh-TW" sz="1000" b="1" dirty="0" smtClean="0">
              <a:solidFill>
                <a:srgbClr val="171616">
                  <a:lumMod val="75000"/>
                  <a:lumOff val="25000"/>
                </a:srgbClr>
              </a:solidFill>
              <a:latin typeface="Calibri"/>
              <a:ea typeface="Microsoft JhengHei" panose="020B0604030504040204" pitchFamily="34" charset="-120"/>
              <a:cs typeface="Calibri"/>
            </a:endParaRPr>
          </a:p>
        </p:txBody>
      </p:sp>
    </p:spTree>
    <p:extLst>
      <p:ext uri="{BB962C8B-B14F-4D97-AF65-F5344CB8AC3E}">
        <p14:creationId xmlns:p14="http://schemas.microsoft.com/office/powerpoint/2010/main" val="8780302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nd pag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2" hasCustomPrompt="1"/>
          </p:nvPr>
        </p:nvSpPr>
        <p:spPr>
          <a:xfrm>
            <a:off x="528638" y="1828800"/>
            <a:ext cx="5491162" cy="882650"/>
          </a:xfrm>
          <a:prstGeom prst="rect">
            <a:avLst/>
          </a:prstGeom>
        </p:spPr>
        <p:txBody>
          <a:bodyPr/>
          <a:lstStyle>
            <a:lvl1pPr marL="0" indent="0">
              <a:buNone/>
              <a:defRPr sz="2600" b="1" i="0" baseline="0">
                <a:solidFill>
                  <a:srgbClr val="FFFFFF"/>
                </a:solidFill>
                <a:latin typeface="Calibri"/>
                <a:ea typeface="Microsoft JhengHei" panose="020B0604030504040204" pitchFamily="34" charset="-120"/>
                <a:cs typeface="Calibri"/>
              </a:defRPr>
            </a:lvl1pPr>
          </a:lstStyle>
          <a:p>
            <a:pPr lvl="0"/>
            <a:r>
              <a:rPr lang="en-US" dirty="0" smtClean="0"/>
              <a:t>Ending message in Calibri Bold 26 </a:t>
            </a:r>
            <a:r>
              <a:rPr lang="en-US" dirty="0" err="1" smtClean="0"/>
              <a:t>pts</a:t>
            </a:r>
            <a:endParaRPr lang="en-US" dirty="0"/>
          </a:p>
        </p:txBody>
      </p:sp>
      <p:sp>
        <p:nvSpPr>
          <p:cNvPr id="6" name="Text Placeholder 4"/>
          <p:cNvSpPr>
            <a:spLocks noGrp="1"/>
          </p:cNvSpPr>
          <p:nvPr>
            <p:ph type="body" sz="quarter" idx="13" hasCustomPrompt="1"/>
          </p:nvPr>
        </p:nvSpPr>
        <p:spPr>
          <a:xfrm>
            <a:off x="528637" y="6361008"/>
            <a:ext cx="7741861" cy="382822"/>
          </a:xfrm>
          <a:prstGeom prst="rect">
            <a:avLst/>
          </a:prstGeom>
        </p:spPr>
        <p:txBody>
          <a:bodyPr/>
          <a:lstStyle>
            <a:lvl1pPr marL="0" indent="0" rtl="0">
              <a:buNone/>
              <a:defRPr lang="en-US" sz="1200">
                <a:solidFill>
                  <a:schemeClr val="tx1"/>
                </a:solidFill>
                <a:effectLst/>
              </a:defRPr>
            </a:lvl1pPr>
          </a:lstStyle>
          <a:p>
            <a:r>
              <a:rPr lang="en-US" sz="800" baseline="30000" dirty="0" smtClean="0">
                <a:effectLst/>
                <a:latin typeface="Calibri"/>
                <a:ea typeface="ＭＳ 明朝"/>
                <a:cs typeface="Times New Roman"/>
              </a:rPr>
              <a:t>This publication is intended to provide a general overview for information and educational purposes only and is not a comprehensive treatment of the subject matter. The information is provided generally without considering specific circumstances and should not be regarded as a substitute for professional advice. IEC has not advised on, passed on the merit of, endorsed or recommended any of the products/services or types of products/services referred to in this publication. Readers should seek professional advice if they consider necessary.</a:t>
            </a:r>
            <a:r>
              <a:rPr lang="en-US" sz="800" dirty="0" smtClean="0">
                <a:effectLst/>
                <a:latin typeface="Calibri"/>
                <a:ea typeface="ＭＳ 明朝"/>
                <a:cs typeface="Times New Roman"/>
              </a:rPr>
              <a:t> </a:t>
            </a:r>
            <a:r>
              <a:rPr lang="en-US" sz="800" baseline="30000" dirty="0" smtClean="0">
                <a:effectLst/>
                <a:latin typeface="Calibri"/>
                <a:ea typeface="ＭＳ 明朝"/>
                <a:cs typeface="Times New Roman"/>
              </a:rPr>
              <a:t>Examples and case studies provided in this publication are not for educational purposes only.</a:t>
            </a:r>
            <a:endParaRPr lang="en-US" sz="1200" dirty="0">
              <a:effectLst/>
              <a:latin typeface="Cambria"/>
              <a:ea typeface="ＭＳ 明朝"/>
              <a:cs typeface="Times New Roman"/>
            </a:endParaRPr>
          </a:p>
        </p:txBody>
      </p:sp>
    </p:spTree>
    <p:extLst>
      <p:ext uri="{BB962C8B-B14F-4D97-AF65-F5344CB8AC3E}">
        <p14:creationId xmlns:p14="http://schemas.microsoft.com/office/powerpoint/2010/main" val="465011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1552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2113108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1977832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2248498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3E4C30F-A056-4CA6-9E5C-C08B8E16D6C3}" type="datetimeFigureOut">
              <a:rPr lang="zh-TW" altLang="en-US" smtClean="0"/>
              <a:t>2019/8/21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1217081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E4C30F-A056-4CA6-9E5C-C08B8E16D6C3}" type="datetimeFigureOut">
              <a:rPr lang="zh-TW" altLang="en-US" smtClean="0"/>
              <a:t>2019/8/21</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8904D9-6542-4BCF-8BE7-49D8E51AFCCB}" type="slidenum">
              <a:rPr lang="zh-TW" altLang="en-US" smtClean="0"/>
              <a:t>‹#›</a:t>
            </a:fld>
            <a:endParaRPr lang="zh-TW" altLang="en-US"/>
          </a:p>
        </p:txBody>
      </p:sp>
    </p:spTree>
    <p:extLst>
      <p:ext uri="{BB962C8B-B14F-4D97-AF65-F5344CB8AC3E}">
        <p14:creationId xmlns:p14="http://schemas.microsoft.com/office/powerpoint/2010/main" val="36763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 id="2147483693" r:id="rId13"/>
    <p:sldLayoutId id="214748369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877278"/>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e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ifec.org.hk/" TargetMode="Externa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lvl="0" algn="l">
              <a:spcAft>
                <a:spcPct val="0"/>
              </a:spcAft>
            </a:pPr>
            <a:r>
              <a:rPr lang="zh-TW" altLang="zh-HK" sz="4000" b="1" dirty="0">
                <a:solidFill>
                  <a:srgbClr val="F58C3C"/>
                </a:solidFill>
                <a:ea typeface="Microsoft JhengHei" panose="020B0604030504040204" pitchFamily="34" charset="-120"/>
                <a:cs typeface="Calibri" panose="020F0502020204030204" pitchFamily="34" charset="0"/>
              </a:rPr>
              <a:t>單元</a:t>
            </a:r>
            <a:r>
              <a:rPr lang="zh-TW" altLang="en-US" sz="4000" b="1" dirty="0">
                <a:solidFill>
                  <a:srgbClr val="F58C3C"/>
                </a:solidFill>
                <a:ea typeface="Microsoft JhengHei" panose="020B0604030504040204" pitchFamily="34" charset="-120"/>
                <a:cs typeface="Calibri" panose="020F0502020204030204" pitchFamily="34" charset="0"/>
              </a:rPr>
              <a:t>八</a:t>
            </a:r>
            <a:r>
              <a:rPr lang="zh-TW" altLang="zh-HK" sz="4000" b="1" dirty="0">
                <a:solidFill>
                  <a:srgbClr val="F58C3C"/>
                </a:solidFill>
                <a:ea typeface="Microsoft JhengHei" panose="020B0604030504040204" pitchFamily="34" charset="-120"/>
                <a:cs typeface="Calibri" panose="020F0502020204030204" pitchFamily="34" charset="0"/>
              </a:rPr>
              <a:t>　</a:t>
            </a:r>
            <a:r>
              <a:rPr lang="zh-TW" altLang="en-US" sz="4000" b="1" dirty="0">
                <a:solidFill>
                  <a:srgbClr val="F58C3C"/>
                </a:solidFill>
                <a:ea typeface="Microsoft JhengHei" panose="020B0604030504040204" pitchFamily="34" charset="-120"/>
                <a:cs typeface="Calibri" panose="020F0502020204030204" pitchFamily="34" charset="0"/>
              </a:rPr>
              <a:t>借貸的需要</a:t>
            </a:r>
          </a:p>
        </p:txBody>
      </p:sp>
      <p:pic>
        <p:nvPicPr>
          <p:cNvPr id="5" name="Picture 4"/>
          <p:cNvPicPr>
            <a:picLocks noChangeAspect="1"/>
          </p:cNvPicPr>
          <p:nvPr/>
        </p:nvPicPr>
        <p:blipFill>
          <a:blip r:embed="rId2"/>
          <a:stretch>
            <a:fillRect/>
          </a:stretch>
        </p:blipFill>
        <p:spPr>
          <a:xfrm>
            <a:off x="649851" y="3886200"/>
            <a:ext cx="4633362" cy="640135"/>
          </a:xfrm>
          <a:prstGeom prst="rect">
            <a:avLst/>
          </a:prstGeom>
        </p:spPr>
      </p:pic>
      <p:pic>
        <p:nvPicPr>
          <p:cNvPr id="7" name="Picture 6"/>
          <p:cNvPicPr>
            <a:picLocks noChangeAspect="1"/>
          </p:cNvPicPr>
          <p:nvPr/>
        </p:nvPicPr>
        <p:blipFill>
          <a:blip r:embed="rId3"/>
          <a:stretch>
            <a:fillRect/>
          </a:stretch>
        </p:blipFill>
        <p:spPr>
          <a:xfrm>
            <a:off x="723937" y="4592610"/>
            <a:ext cx="4298053" cy="438950"/>
          </a:xfrm>
          <a:prstGeom prst="rect">
            <a:avLst/>
          </a:prstGeom>
        </p:spPr>
      </p:pic>
    </p:spTree>
    <p:extLst>
      <p:ext uri="{BB962C8B-B14F-4D97-AF65-F5344CB8AC3E}">
        <p14:creationId xmlns:p14="http://schemas.microsoft.com/office/powerpoint/2010/main" val="20878332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1</a:t>
            </a:r>
            <a:r>
              <a:rPr lang="zh-TW" altLang="en-US" dirty="0">
                <a:latin typeface="Calibri" pitchFamily="34" charset="0"/>
                <a:cs typeface="Calibri" pitchFamily="34" charset="0"/>
              </a:rPr>
              <a:t>：小組討論（良性</a:t>
            </a:r>
            <a:r>
              <a:rPr lang="zh-CN" altLang="en-US" dirty="0" smtClean="0">
                <a:latin typeface="Calibri" pitchFamily="34" charset="0"/>
                <a:cs typeface="Calibri" pitchFamily="34" charset="0"/>
              </a:rPr>
              <a:t>債務</a:t>
            </a:r>
            <a:r>
              <a:rPr lang="zh-CN" altLang="en-US" dirty="0">
                <a:latin typeface="Calibri" pitchFamily="34" charset="0"/>
                <a:cs typeface="Calibri" pitchFamily="34" charset="0"/>
              </a:rPr>
              <a:t>？</a:t>
            </a:r>
            <a:r>
              <a:rPr lang="zh-TW" altLang="en-US" dirty="0">
                <a:latin typeface="Calibri" pitchFamily="34" charset="0"/>
                <a:cs typeface="Calibri" pitchFamily="34" charset="0"/>
              </a:rPr>
              <a:t>）</a:t>
            </a: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22" name="Text Placeholder 2"/>
          <p:cNvSpPr>
            <a:spLocks noGrp="1"/>
          </p:cNvSpPr>
          <p:nvPr>
            <p:ph type="body" sz="quarter" idx="13"/>
          </p:nvPr>
        </p:nvSpPr>
        <p:spPr bwMode="auto">
          <a:xfrm>
            <a:off x="755576" y="1700808"/>
            <a:ext cx="7827821" cy="381642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en-US" altLang="zh-TW" dirty="0" smtClean="0">
                <a:latin typeface="Calibri" pitchFamily="34" charset="0"/>
                <a:cs typeface="Calibri" pitchFamily="34" charset="0"/>
              </a:rPr>
              <a:t>1.	</a:t>
            </a:r>
            <a:r>
              <a:rPr lang="zh-TW" altLang="en-US" dirty="0">
                <a:latin typeface="Calibri" pitchFamily="34" charset="0"/>
                <a:cs typeface="Calibri" pitchFamily="34" charset="0"/>
              </a:rPr>
              <a:t>借貸是否免費的？它涉及哪些</a:t>
            </a:r>
            <a:r>
              <a:rPr lang="zh-TW" altLang="en-US" smtClean="0">
                <a:latin typeface="Calibri" pitchFamily="34" charset="0"/>
                <a:cs typeface="Calibri" pitchFamily="34" charset="0"/>
              </a:rPr>
              <a:t>成本？</a:t>
            </a:r>
            <a:r>
              <a:rPr lang="zh-TW" altLang="en-US"/>
              <a:t>借款人有甚麼責任？</a:t>
            </a:r>
            <a:endParaRPr lang="en-US" altLang="zh-TW" dirty="0" smtClean="0">
              <a:latin typeface="Calibri" pitchFamily="34" charset="0"/>
              <a:cs typeface="Calibri" pitchFamily="34" charset="0"/>
            </a:endParaRPr>
          </a:p>
          <a:p>
            <a:pPr marL="441325">
              <a:tabLst>
                <a:tab pos="441325" algn="l"/>
              </a:tabLst>
              <a:defRPr/>
            </a:pPr>
            <a:r>
              <a:rPr lang="zh-TW" altLang="en-US" dirty="0" smtClean="0">
                <a:solidFill>
                  <a:schemeClr val="accent1">
                    <a:lumMod val="50000"/>
                    <a:lumOff val="50000"/>
                  </a:schemeClr>
                </a:solidFill>
                <a:latin typeface="Calibri" panose="020F0502020204030204" pitchFamily="34" charset="0"/>
                <a:cs typeface="Calibri" panose="020F0502020204030204" pitchFamily="34" charset="0"/>
              </a:rPr>
              <a:t>否。</a:t>
            </a:r>
            <a:r>
              <a:rPr lang="zh-TW" altLang="en-US" dirty="0">
                <a:solidFill>
                  <a:schemeClr val="accent1">
                    <a:lumMod val="50000"/>
                    <a:lumOff val="50000"/>
                  </a:schemeClr>
                </a:solidFill>
              </a:rPr>
              <a:t>借款人必須定期預留金錢償還本金及利息，部分貸款的利息相當</a:t>
            </a:r>
            <a:r>
              <a:rPr lang="zh-TW" altLang="en-US" dirty="0" smtClean="0">
                <a:solidFill>
                  <a:schemeClr val="accent1">
                    <a:lumMod val="50000"/>
                    <a:lumOff val="50000"/>
                  </a:schemeClr>
                </a:solidFill>
              </a:rPr>
              <a:t>高昂</a:t>
            </a:r>
            <a:r>
              <a:rPr lang="zh-TW" altLang="en-US" dirty="0" smtClean="0"/>
              <a:t> </a:t>
            </a:r>
            <a:r>
              <a:rPr lang="zh-TW" altLang="en-US" dirty="0">
                <a:solidFill>
                  <a:schemeClr val="accent1">
                    <a:lumMod val="50000"/>
                    <a:lumOff val="50000"/>
                  </a:schemeClr>
                </a:solidFill>
              </a:rPr>
              <a:t>，而且另外還有可能收取手續費</a:t>
            </a:r>
            <a:r>
              <a:rPr lang="zh-TW" altLang="en-US" dirty="0" smtClean="0">
                <a:solidFill>
                  <a:schemeClr val="accent1">
                    <a:lumMod val="50000"/>
                    <a:lumOff val="50000"/>
                  </a:schemeClr>
                </a:solidFill>
              </a:rPr>
              <a:t>。</a:t>
            </a:r>
            <a:endParaRPr lang="en-US" altLang="zh-TW" dirty="0" smtClean="0">
              <a:solidFill>
                <a:schemeClr val="accent1">
                  <a:lumMod val="50000"/>
                  <a:lumOff val="50000"/>
                </a:schemeClr>
              </a:solidFill>
            </a:endParaRPr>
          </a:p>
          <a:p>
            <a:pPr marL="441325">
              <a:tabLst>
                <a:tab pos="441325" algn="l"/>
              </a:tabLst>
              <a:defRPr/>
            </a:pPr>
            <a:r>
              <a:rPr lang="zh-TW" altLang="en-US" dirty="0" smtClean="0">
                <a:solidFill>
                  <a:schemeClr val="accent1">
                    <a:lumMod val="50000"/>
                    <a:lumOff val="50000"/>
                  </a:schemeClr>
                </a:solidFill>
              </a:rPr>
              <a:t>部分</a:t>
            </a:r>
            <a:r>
              <a:rPr lang="zh-TW" altLang="en-US" dirty="0">
                <a:solidFill>
                  <a:schemeClr val="accent1">
                    <a:lumMod val="50000"/>
                    <a:lumOff val="50000"/>
                  </a:schemeClr>
                </a:solidFill>
              </a:rPr>
              <a:t>金融機構甚至會要求借款人抵押資產，或向借款人收取手續費等其他費用</a:t>
            </a:r>
            <a:r>
              <a:rPr lang="zh-TW" altLang="en-US" dirty="0" smtClean="0">
                <a:solidFill>
                  <a:schemeClr val="accent1">
                    <a:lumMod val="50000"/>
                    <a:lumOff val="50000"/>
                  </a:schemeClr>
                </a:solidFill>
              </a:rPr>
              <a:t>。</a:t>
            </a:r>
            <a:endParaRPr lang="en-US" altLang="zh-TW" dirty="0" smtClean="0">
              <a:solidFill>
                <a:schemeClr val="accent1">
                  <a:lumMod val="50000"/>
                  <a:lumOff val="50000"/>
                </a:schemeClr>
              </a:solidFill>
            </a:endParaRPr>
          </a:p>
          <a:p>
            <a:pPr marL="441325">
              <a:tabLst>
                <a:tab pos="441325" algn="l"/>
              </a:tabLst>
              <a:defRPr/>
            </a:pPr>
            <a:r>
              <a:rPr lang="zh-TW" altLang="en-US" dirty="0" smtClean="0">
                <a:solidFill>
                  <a:schemeClr val="accent1">
                    <a:lumMod val="50000"/>
                    <a:lumOff val="50000"/>
                  </a:schemeClr>
                </a:solidFill>
              </a:rPr>
              <a:t>借款</a:t>
            </a:r>
            <a:r>
              <a:rPr lang="zh-TW" altLang="en-US" dirty="0">
                <a:solidFill>
                  <a:schemeClr val="accent1">
                    <a:lumMod val="50000"/>
                    <a:lumOff val="50000"/>
                  </a:schemeClr>
                </a:solidFill>
              </a:rPr>
              <a:t>人的責任包括準時還款及保持良好的信貸紀錄。</a:t>
            </a:r>
            <a:endParaRPr lang="en-US" altLang="zh-TW" dirty="0" smtClean="0">
              <a:solidFill>
                <a:schemeClr val="accent1">
                  <a:lumMod val="50000"/>
                  <a:lumOff val="50000"/>
                </a:schemeClr>
              </a:solidFill>
              <a:latin typeface="Calibri" panose="020F0502020204030204" pitchFamily="34" charset="0"/>
              <a:cs typeface="Calibri" panose="020F0502020204030204" pitchFamily="34" charset="0"/>
            </a:endParaRPr>
          </a:p>
          <a:p>
            <a:pPr>
              <a:tabLst>
                <a:tab pos="441325" algn="l"/>
              </a:tabLst>
              <a:defRPr/>
            </a:pPr>
            <a:r>
              <a:rPr lang="en-US" altLang="zh-TW" dirty="0" smtClean="0">
                <a:latin typeface="Calibri" pitchFamily="34" charset="0"/>
                <a:cs typeface="Calibri" pitchFamily="34" charset="0"/>
              </a:rPr>
              <a:t>2.	</a:t>
            </a:r>
            <a:r>
              <a:rPr lang="zh-TW" altLang="en-US" dirty="0" smtClean="0">
                <a:latin typeface="Calibri" pitchFamily="34" charset="0"/>
                <a:cs typeface="Calibri" pitchFamily="34" charset="0"/>
              </a:rPr>
              <a:t>未能如期還債會有何後果？</a:t>
            </a:r>
            <a:endParaRPr lang="en-US" altLang="zh-TW" dirty="0" smtClean="0">
              <a:latin typeface="Calibri" pitchFamily="34" charset="0"/>
              <a:cs typeface="Calibri" pitchFamily="34" charset="0"/>
            </a:endParaRPr>
          </a:p>
          <a:p>
            <a:pPr marL="450850">
              <a:defRPr/>
            </a:pPr>
            <a:r>
              <a:rPr lang="zh-TW" altLang="en-US" dirty="0">
                <a:solidFill>
                  <a:schemeClr val="accent1">
                    <a:lumMod val="50000"/>
                    <a:lumOff val="50000"/>
                  </a:schemeClr>
                </a:solidFill>
              </a:rPr>
              <a:t>未能如期還債會被罰款，加重財務負擔，亦會導致個人的信用評分下調，影響日後借貸。若債務</a:t>
            </a:r>
            <a:r>
              <a:rPr lang="zh-TW" altLang="en-US" dirty="0" smtClean="0">
                <a:solidFill>
                  <a:schemeClr val="accent1">
                    <a:lumMod val="50000"/>
                    <a:lumOff val="50000"/>
                  </a:schemeClr>
                </a:solidFill>
              </a:rPr>
              <a:t>最終</a:t>
            </a:r>
            <a:r>
              <a:rPr lang="zh-TW" altLang="en-US" dirty="0">
                <a:solidFill>
                  <a:schemeClr val="accent1">
                    <a:lumMod val="50000"/>
                    <a:lumOff val="50000"/>
                  </a:schemeClr>
                </a:solidFill>
              </a:rPr>
              <a:t>無法清還，抵押品會被沒收，更可能導致破產。</a:t>
            </a:r>
            <a:endParaRPr lang="zh-TW" altLang="en-US" dirty="0">
              <a:solidFill>
                <a:schemeClr val="accent1">
                  <a:lumMod val="50000"/>
                  <a:lumOff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34636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fade">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fade">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fade">
                                      <p:cBhvr>
                                        <p:cTn id="22" dur="500"/>
                                        <p:tgtEl>
                                          <p:spTgt spid="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xEl>
                                              <p:pRg st="4" end="4"/>
                                            </p:txEl>
                                          </p:spTgt>
                                        </p:tgtEl>
                                        <p:attrNameLst>
                                          <p:attrName>style.visibility</p:attrName>
                                        </p:attrNameLst>
                                      </p:cBhvr>
                                      <p:to>
                                        <p:strVal val="visible"/>
                                      </p:to>
                                    </p:set>
                                    <p:animEffect transition="in" filter="fade">
                                      <p:cBhvr>
                                        <p:cTn id="27" dur="500"/>
                                        <p:tgtEl>
                                          <p:spTgt spid="2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xEl>
                                              <p:pRg st="5" end="5"/>
                                            </p:txEl>
                                          </p:spTgt>
                                        </p:tgtEl>
                                        <p:attrNameLst>
                                          <p:attrName>style.visibility</p:attrName>
                                        </p:attrNameLst>
                                      </p:cBhvr>
                                      <p:to>
                                        <p:strVal val="visible"/>
                                      </p:to>
                                    </p:set>
                                    <p:animEffect transition="in" filter="fade">
                                      <p:cBhvr>
                                        <p:cTn id="32" dur="500"/>
                                        <p:tgtEl>
                                          <p:spTgt spid="2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528638" y="1828800"/>
            <a:ext cx="6851674" cy="882650"/>
          </a:xfrm>
          <a:prstGeom prst="rect">
            <a:avLst/>
          </a:prstGeom>
        </p:spPr>
        <p:txBody>
          <a:bodyPr/>
          <a:lstStyle>
            <a:lvl1pPr marL="0" indent="0">
              <a:buNone/>
              <a:defRPr sz="2600" b="1" i="0" baseline="0">
                <a:solidFill>
                  <a:schemeClr val="bg1"/>
                </a:solidFill>
                <a:latin typeface="Arial Rounded MT Bold"/>
                <a:ea typeface="Microsoft JhengHei" panose="020B0604030504040204" pitchFamily="34" charset="-120"/>
                <a:cs typeface="Arial Rounded MT Bold"/>
              </a:defRPr>
            </a:lvl1pPr>
          </a:lstStyle>
          <a:p>
            <a:r>
              <a:rPr lang="zh-TW" altLang="en-US" dirty="0" smtClean="0">
                <a:latin typeface="Calibri" pitchFamily="34" charset="0"/>
                <a:cs typeface="Calibri" pitchFamily="34" charset="0"/>
              </a:rPr>
              <a:t>活動</a:t>
            </a:r>
            <a:r>
              <a:rPr lang="en-US" altLang="zh-CN" dirty="0" smtClean="0">
                <a:latin typeface="Calibri" pitchFamily="34" charset="0"/>
                <a:cs typeface="Calibri" pitchFamily="34" charset="0"/>
              </a:rPr>
              <a:t>2</a:t>
            </a:r>
            <a:r>
              <a:rPr lang="zh-TW" altLang="en-US" dirty="0" smtClean="0">
                <a:latin typeface="Calibri" pitchFamily="34" charset="0"/>
                <a:cs typeface="Calibri" pitchFamily="34" charset="0"/>
              </a:rPr>
              <a:t>：</a:t>
            </a:r>
            <a:r>
              <a:rPr lang="zh-TW" altLang="en-US" dirty="0">
                <a:latin typeface="Calibri" pitchFamily="34" charset="0"/>
                <a:cs typeface="Calibri" pitchFamily="34" charset="0"/>
              </a:rPr>
              <a:t>小組討論（配對不同的借款來源）</a:t>
            </a:r>
            <a:endParaRPr lang="en-GB" altLang="zh-HK" dirty="0">
              <a:latin typeface="Calibri" pitchFamily="34" charset="0"/>
              <a:cs typeface="Calibri" pitchFamily="34" charset="0"/>
            </a:endParaRPr>
          </a:p>
        </p:txBody>
      </p:sp>
    </p:spTree>
    <p:extLst>
      <p:ext uri="{BB962C8B-B14F-4D97-AF65-F5344CB8AC3E}">
        <p14:creationId xmlns:p14="http://schemas.microsoft.com/office/powerpoint/2010/main" val="3682044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圖片 1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60032" y="2649442"/>
            <a:ext cx="3456384" cy="3166499"/>
          </a:xfrm>
          <a:prstGeom prst="rect">
            <a:avLst/>
          </a:prstGeom>
        </p:spPr>
      </p:pic>
      <p:sp>
        <p:nvSpPr>
          <p:cNvPr id="23554" name="Text Placeholder 1"/>
          <p:cNvSpPr>
            <a:spLocks noGrp="1"/>
          </p:cNvSpPr>
          <p:nvPr>
            <p:ph type="body" sz="quarter" idx="12"/>
          </p:nvPr>
        </p:nvSpPr>
        <p:spPr bwMode="auto">
          <a:xfrm>
            <a:off x="552453" y="524767"/>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22" name="Text Placeholder 2"/>
          <p:cNvSpPr>
            <a:spLocks noGrp="1"/>
          </p:cNvSpPr>
          <p:nvPr>
            <p:ph type="body" sz="quarter" idx="13"/>
          </p:nvPr>
        </p:nvSpPr>
        <p:spPr bwMode="auto">
          <a:xfrm>
            <a:off x="806595" y="1052937"/>
            <a:ext cx="7827821" cy="7920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en-US" dirty="0"/>
              <a:t>將學生分成四組</a:t>
            </a:r>
            <a:r>
              <a:rPr lang="zh-TW" altLang="en-US" dirty="0" smtClean="0"/>
              <a:t>，每組</a:t>
            </a:r>
            <a:r>
              <a:rPr lang="en-US" altLang="zh-TW" dirty="0" smtClean="0"/>
              <a:t>3-4</a:t>
            </a:r>
            <a:r>
              <a:rPr lang="zh-TW" altLang="en-US" dirty="0" smtClean="0"/>
              <a:t>人，指示</a:t>
            </a:r>
            <a:r>
              <a:rPr lang="zh-TW" altLang="en-US" dirty="0"/>
              <a:t>學生細閱各種借貸方法（信用卡、私人貸款、按揭、透支），接著討論以下各種情景可採用哪種借貸方法，並列出原因。除借貸外，若學生認為還有其他方法，可另加描述及解釋。完成討論後，</a:t>
            </a:r>
            <a:r>
              <a:rPr lang="zh-TW" altLang="en-US" dirty="0" smtClean="0"/>
              <a:t>每</a:t>
            </a:r>
            <a:r>
              <a:rPr lang="zh-TW" altLang="en-US" dirty="0"/>
              <a:t>組可派代表說明這樣配對的原因</a:t>
            </a:r>
            <a:r>
              <a:rPr lang="zh-TW" altLang="en-US" dirty="0" smtClean="0"/>
              <a:t>。</a:t>
            </a:r>
            <a:endParaRPr lang="zh-TW" altLang="en-US" dirty="0">
              <a:solidFill>
                <a:srgbClr val="2EB6BA"/>
              </a:solidFill>
              <a:latin typeface="Calibri" panose="020F0502020204030204" pitchFamily="34" charset="0"/>
              <a:cs typeface="Calibri" panose="020F0502020204030204" pitchFamily="34" charset="0"/>
            </a:endParaRPr>
          </a:p>
        </p:txBody>
      </p:sp>
      <p:pic>
        <p:nvPicPr>
          <p:cNvPr id="3" name="圖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6595" y="2657601"/>
            <a:ext cx="3549381" cy="3166499"/>
          </a:xfrm>
          <a:prstGeom prst="rect">
            <a:avLst/>
          </a:prstGeom>
        </p:spPr>
      </p:pic>
      <p:sp>
        <p:nvSpPr>
          <p:cNvPr id="10" name="Text Placeholder 2"/>
          <p:cNvSpPr>
            <a:spLocks noGrp="1"/>
          </p:cNvSpPr>
          <p:nvPr>
            <p:ph type="body" sz="quarter" idx="13"/>
          </p:nvPr>
        </p:nvSpPr>
        <p:spPr bwMode="auto">
          <a:xfrm>
            <a:off x="899592" y="2649442"/>
            <a:ext cx="3312366" cy="292181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tabLst>
                <a:tab pos="441325" algn="l"/>
              </a:tabLst>
              <a:defRPr/>
            </a:pPr>
            <a:r>
              <a:rPr lang="zh-CN" altLang="en-US" b="1" u="sng" dirty="0" smtClean="0">
                <a:latin typeface="Calibri" pitchFamily="34" charset="0"/>
                <a:cs typeface="Calibri" pitchFamily="34" charset="0"/>
              </a:rPr>
              <a:t>情景</a:t>
            </a:r>
            <a:endParaRPr lang="en-US" altLang="zh-CN" u="sng" dirty="0">
              <a:latin typeface="Calibri" pitchFamily="34" charset="0"/>
              <a:cs typeface="Calibri" pitchFamily="34" charset="0"/>
            </a:endParaRPr>
          </a:p>
          <a:p>
            <a:pPr>
              <a:tabLst>
                <a:tab pos="441325" algn="l"/>
              </a:tabLst>
              <a:defRPr/>
            </a:pPr>
            <a:r>
              <a:rPr lang="en-US" altLang="zh-CN" dirty="0" smtClean="0">
                <a:latin typeface="Calibri" pitchFamily="34" charset="0"/>
                <a:cs typeface="Calibri" pitchFamily="34" charset="0"/>
              </a:rPr>
              <a:t>1	</a:t>
            </a:r>
            <a:r>
              <a:rPr lang="zh-CN" altLang="en-US" dirty="0" smtClean="0">
                <a:latin typeface="Calibri" pitchFamily="34" charset="0"/>
                <a:cs typeface="Calibri" pitchFamily="34" charset="0"/>
              </a:rPr>
              <a:t>置業</a:t>
            </a:r>
            <a:endParaRPr lang="en-US" altLang="zh-CN" dirty="0" smtClean="0">
              <a:latin typeface="Calibri" pitchFamily="34" charset="0"/>
              <a:cs typeface="Calibri" pitchFamily="34" charset="0"/>
            </a:endParaRPr>
          </a:p>
          <a:p>
            <a:pPr>
              <a:tabLst>
                <a:tab pos="441325" algn="l"/>
              </a:tabLst>
              <a:defRPr/>
            </a:pPr>
            <a:r>
              <a:rPr lang="en-US" altLang="zh-TW" dirty="0" smtClean="0">
                <a:latin typeface="Calibri" pitchFamily="34" charset="0"/>
                <a:cs typeface="Calibri" pitchFamily="34" charset="0"/>
              </a:rPr>
              <a:t>2	</a:t>
            </a:r>
            <a:r>
              <a:rPr lang="zh-TW" altLang="en-US" dirty="0" smtClean="0">
                <a:latin typeface="Calibri" pitchFamily="34" charset="0"/>
                <a:cs typeface="Calibri" pitchFamily="34" charset="0"/>
              </a:rPr>
              <a:t>家人</a:t>
            </a:r>
            <a:r>
              <a:rPr lang="zh-TW" altLang="en-US" dirty="0">
                <a:latin typeface="Calibri" pitchFamily="34" charset="0"/>
                <a:cs typeface="Calibri" pitchFamily="34" charset="0"/>
              </a:rPr>
              <a:t>發生交通意外，</a:t>
            </a:r>
            <a:r>
              <a:rPr lang="zh-TW" altLang="en-US" dirty="0" smtClean="0">
                <a:latin typeface="Calibri" pitchFamily="34" charset="0"/>
                <a:cs typeface="Calibri" pitchFamily="34" charset="0"/>
              </a:rPr>
              <a:t>急</a:t>
            </a:r>
            <a:r>
              <a:rPr lang="en-US" altLang="zh-TW" dirty="0" smtClean="0">
                <a:latin typeface="Calibri" pitchFamily="34" charset="0"/>
                <a:cs typeface="Calibri" pitchFamily="34" charset="0"/>
              </a:rPr>
              <a:t>	</a:t>
            </a:r>
            <a:r>
              <a:rPr lang="zh-TW" altLang="en-US" dirty="0" smtClean="0">
                <a:latin typeface="Calibri" pitchFamily="34" charset="0"/>
                <a:cs typeface="Calibri" pitchFamily="34" charset="0"/>
              </a:rPr>
              <a:t>需</a:t>
            </a:r>
            <a:r>
              <a:rPr lang="zh-TW" altLang="en-US" dirty="0">
                <a:latin typeface="Calibri" pitchFamily="34" charset="0"/>
                <a:cs typeface="Calibri" pitchFamily="34" charset="0"/>
              </a:rPr>
              <a:t>大筆金錢支付手術</a:t>
            </a:r>
            <a:r>
              <a:rPr lang="zh-TW" altLang="en-US" dirty="0" smtClean="0">
                <a:latin typeface="Calibri" pitchFamily="34" charset="0"/>
                <a:cs typeface="Calibri" pitchFamily="34" charset="0"/>
              </a:rPr>
              <a:t>費</a:t>
            </a:r>
            <a:endParaRPr lang="en-US" altLang="zh-TW" dirty="0" smtClean="0">
              <a:latin typeface="Calibri" pitchFamily="34" charset="0"/>
              <a:cs typeface="Calibri" pitchFamily="34" charset="0"/>
            </a:endParaRPr>
          </a:p>
          <a:p>
            <a:pPr>
              <a:tabLst>
                <a:tab pos="441325" algn="l"/>
              </a:tabLst>
              <a:defRPr/>
            </a:pPr>
            <a:r>
              <a:rPr lang="en-US" altLang="zh-TW" dirty="0" smtClean="0">
                <a:latin typeface="Calibri" pitchFamily="34" charset="0"/>
                <a:cs typeface="Calibri" pitchFamily="34" charset="0"/>
              </a:rPr>
              <a:t>3	</a:t>
            </a:r>
            <a:r>
              <a:rPr lang="zh-TW" altLang="en-US" dirty="0">
                <a:latin typeface="Calibri" pitchFamily="34" charset="0"/>
                <a:cs typeface="Calibri" pitchFamily="34" charset="0"/>
              </a:rPr>
              <a:t>一家人去泰國旅行四</a:t>
            </a:r>
            <a:r>
              <a:rPr lang="zh-TW" altLang="en-US" dirty="0" smtClean="0">
                <a:latin typeface="Calibri" pitchFamily="34" charset="0"/>
                <a:cs typeface="Calibri" pitchFamily="34" charset="0"/>
              </a:rPr>
              <a:t>天</a:t>
            </a:r>
            <a:endParaRPr lang="en-US" altLang="zh-TW" dirty="0" smtClean="0">
              <a:latin typeface="Calibri" pitchFamily="34" charset="0"/>
              <a:cs typeface="Calibri" pitchFamily="34" charset="0"/>
            </a:endParaRPr>
          </a:p>
          <a:p>
            <a:pPr>
              <a:tabLst>
                <a:tab pos="441325" algn="l"/>
              </a:tabLst>
              <a:defRPr/>
            </a:pPr>
            <a:r>
              <a:rPr lang="en-US" altLang="zh-TW" dirty="0" smtClean="0">
                <a:latin typeface="Calibri" pitchFamily="34" charset="0"/>
                <a:cs typeface="Calibri" pitchFamily="34" charset="0"/>
              </a:rPr>
              <a:t>4	</a:t>
            </a:r>
            <a:r>
              <a:rPr lang="zh-TW" altLang="en-US" dirty="0" smtClean="0">
                <a:latin typeface="Calibri" pitchFamily="34" charset="0"/>
                <a:cs typeface="Calibri" pitchFamily="34" charset="0"/>
              </a:rPr>
              <a:t>旅行</a:t>
            </a:r>
            <a:r>
              <a:rPr lang="zh-TW" altLang="en-US" dirty="0">
                <a:latin typeface="Calibri" pitchFamily="34" charset="0"/>
                <a:cs typeface="Calibri" pitchFamily="34" charset="0"/>
              </a:rPr>
              <a:t>時遺失所有現金</a:t>
            </a:r>
            <a:r>
              <a:rPr lang="zh-TW" altLang="en-US" dirty="0" smtClean="0">
                <a:latin typeface="Calibri" pitchFamily="34" charset="0"/>
                <a:cs typeface="Calibri" pitchFamily="34" charset="0"/>
              </a:rPr>
              <a:t>，</a:t>
            </a:r>
            <a:r>
              <a:rPr lang="en-US" altLang="zh-TW" dirty="0" smtClean="0">
                <a:latin typeface="Calibri" pitchFamily="34" charset="0"/>
                <a:cs typeface="Calibri" pitchFamily="34" charset="0"/>
              </a:rPr>
              <a:t>	</a:t>
            </a:r>
            <a:r>
              <a:rPr lang="zh-TW" altLang="en-US" dirty="0" smtClean="0">
                <a:latin typeface="Calibri" pitchFamily="34" charset="0"/>
                <a:cs typeface="Calibri" pitchFamily="34" charset="0"/>
              </a:rPr>
              <a:t>而</a:t>
            </a:r>
            <a:r>
              <a:rPr lang="zh-TW" altLang="en-US" dirty="0">
                <a:latin typeface="Calibri" pitchFamily="34" charset="0"/>
                <a:cs typeface="Calibri" pitchFamily="34" charset="0"/>
              </a:rPr>
              <a:t>信用卡簽帳於所在</a:t>
            </a:r>
            <a:r>
              <a:rPr lang="zh-TW" altLang="en-US" dirty="0" smtClean="0">
                <a:latin typeface="Calibri" pitchFamily="34" charset="0"/>
                <a:cs typeface="Calibri" pitchFamily="34" charset="0"/>
              </a:rPr>
              <a:t>國</a:t>
            </a:r>
            <a:r>
              <a:rPr lang="en-US" altLang="zh-TW" dirty="0" smtClean="0">
                <a:latin typeface="Calibri" pitchFamily="34" charset="0"/>
                <a:cs typeface="Calibri" pitchFamily="34" charset="0"/>
              </a:rPr>
              <a:t>	</a:t>
            </a:r>
            <a:r>
              <a:rPr lang="zh-TW" altLang="en-US" dirty="0" smtClean="0">
                <a:latin typeface="Calibri" pitchFamily="34" charset="0"/>
                <a:cs typeface="Calibri" pitchFamily="34" charset="0"/>
              </a:rPr>
              <a:t>家</a:t>
            </a:r>
            <a:r>
              <a:rPr lang="zh-TW" altLang="en-US" dirty="0">
                <a:latin typeface="Calibri" pitchFamily="34" charset="0"/>
                <a:cs typeface="Calibri" pitchFamily="34" charset="0"/>
              </a:rPr>
              <a:t>並不流行</a:t>
            </a:r>
          </a:p>
          <a:p>
            <a:pPr>
              <a:tabLst>
                <a:tab pos="441325" algn="l"/>
              </a:tabLst>
              <a:defRPr/>
            </a:pPr>
            <a:endParaRPr lang="zh-TW" altLang="en-US" dirty="0">
              <a:latin typeface="Calibri" pitchFamily="34" charset="0"/>
              <a:cs typeface="Calibri" pitchFamily="34" charset="0"/>
            </a:endParaRPr>
          </a:p>
          <a:p>
            <a:pPr>
              <a:tabLst>
                <a:tab pos="441325" algn="l"/>
              </a:tabLst>
              <a:defRPr/>
            </a:pPr>
            <a:endParaRPr lang="en-US" altLang="zh-TW" dirty="0">
              <a:latin typeface="Calibri" pitchFamily="34" charset="0"/>
              <a:cs typeface="Calibri" pitchFamily="34" charset="0"/>
            </a:endParaRPr>
          </a:p>
        </p:txBody>
      </p:sp>
      <p:sp>
        <p:nvSpPr>
          <p:cNvPr id="13" name="Text Placeholder 2"/>
          <p:cNvSpPr>
            <a:spLocks noGrp="1"/>
          </p:cNvSpPr>
          <p:nvPr>
            <p:ph type="body" sz="quarter" idx="13"/>
          </p:nvPr>
        </p:nvSpPr>
        <p:spPr bwMode="auto">
          <a:xfrm>
            <a:off x="4932040" y="2708084"/>
            <a:ext cx="3312367" cy="292181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tabLst>
                <a:tab pos="441325" algn="l"/>
              </a:tabLst>
              <a:defRPr/>
            </a:pPr>
            <a:r>
              <a:rPr lang="zh-TW" altLang="en-US" b="1" u="sng" dirty="0" smtClean="0">
                <a:latin typeface="Calibri" pitchFamily="34" charset="0"/>
                <a:cs typeface="Calibri" pitchFamily="34" charset="0"/>
              </a:rPr>
              <a:t>借貸</a:t>
            </a:r>
            <a:r>
              <a:rPr lang="zh-TW" altLang="en-US" b="1" u="sng" dirty="0">
                <a:latin typeface="Calibri" pitchFamily="34" charset="0"/>
                <a:cs typeface="Calibri" pitchFamily="34" charset="0"/>
              </a:rPr>
              <a:t>方法</a:t>
            </a:r>
            <a:endParaRPr lang="en-US" altLang="zh-CN" b="1" u="sng" dirty="0">
              <a:latin typeface="Calibri" pitchFamily="34" charset="0"/>
              <a:cs typeface="Calibri" pitchFamily="34" charset="0"/>
            </a:endParaRPr>
          </a:p>
          <a:p>
            <a:pPr>
              <a:tabLst>
                <a:tab pos="441325" algn="l"/>
              </a:tabLst>
              <a:defRPr/>
            </a:pPr>
            <a:r>
              <a:rPr lang="en-US" altLang="zh-CN" dirty="0">
                <a:latin typeface="Calibri" pitchFamily="34" charset="0"/>
                <a:cs typeface="Calibri" pitchFamily="34" charset="0"/>
              </a:rPr>
              <a:t>1	</a:t>
            </a:r>
            <a:r>
              <a:rPr lang="zh-TW" altLang="zh-HK" dirty="0" smtClean="0">
                <a:latin typeface="Calibri" pitchFamily="34" charset="0"/>
                <a:cs typeface="Calibri" pitchFamily="34" charset="0"/>
              </a:rPr>
              <a:t>信用卡</a:t>
            </a:r>
            <a:r>
              <a:rPr lang="zh-CN" altLang="en-US" dirty="0" smtClean="0">
                <a:latin typeface="Calibri" pitchFamily="34" charset="0"/>
                <a:cs typeface="Calibri" pitchFamily="34" charset="0"/>
              </a:rPr>
              <a:t>簽帳</a:t>
            </a:r>
            <a:endParaRPr lang="en-US" altLang="zh-CN" dirty="0">
              <a:latin typeface="Calibri" pitchFamily="34" charset="0"/>
              <a:cs typeface="Calibri" pitchFamily="34" charset="0"/>
            </a:endParaRPr>
          </a:p>
          <a:p>
            <a:pPr>
              <a:tabLst>
                <a:tab pos="441325" algn="l"/>
              </a:tabLst>
              <a:defRPr/>
            </a:pPr>
            <a:r>
              <a:rPr lang="en-US" altLang="zh-TW" dirty="0">
                <a:latin typeface="Calibri" pitchFamily="34" charset="0"/>
                <a:cs typeface="Calibri" pitchFamily="34" charset="0"/>
              </a:rPr>
              <a:t>2	</a:t>
            </a:r>
            <a:r>
              <a:rPr lang="zh-CN" altLang="en-US" dirty="0" smtClean="0">
                <a:latin typeface="Calibri" pitchFamily="34" charset="0"/>
                <a:cs typeface="Calibri" pitchFamily="34" charset="0"/>
              </a:rPr>
              <a:t>樓宇</a:t>
            </a:r>
            <a:r>
              <a:rPr lang="zh-TW" altLang="zh-HK" dirty="0" smtClean="0">
                <a:latin typeface="Calibri" pitchFamily="34" charset="0"/>
                <a:cs typeface="Calibri" pitchFamily="34" charset="0"/>
              </a:rPr>
              <a:t>按</a:t>
            </a:r>
            <a:r>
              <a:rPr lang="zh-TW" altLang="zh-HK" dirty="0">
                <a:latin typeface="Calibri" pitchFamily="34" charset="0"/>
                <a:cs typeface="Calibri" pitchFamily="34" charset="0"/>
              </a:rPr>
              <a:t>揭</a:t>
            </a:r>
            <a:endParaRPr lang="en-US" altLang="zh-TW" dirty="0">
              <a:latin typeface="Calibri" pitchFamily="34" charset="0"/>
              <a:cs typeface="Calibri" pitchFamily="34" charset="0"/>
            </a:endParaRPr>
          </a:p>
          <a:p>
            <a:pPr>
              <a:tabLst>
                <a:tab pos="441325" algn="l"/>
              </a:tabLst>
              <a:defRPr/>
            </a:pPr>
            <a:r>
              <a:rPr lang="en-US" altLang="zh-TW" dirty="0">
                <a:latin typeface="Calibri" pitchFamily="34" charset="0"/>
                <a:cs typeface="Calibri" pitchFamily="34" charset="0"/>
              </a:rPr>
              <a:t>3	</a:t>
            </a:r>
            <a:r>
              <a:rPr lang="zh-TW" altLang="zh-HK" dirty="0">
                <a:latin typeface="Calibri" pitchFamily="34" charset="0"/>
                <a:cs typeface="Calibri" pitchFamily="34" charset="0"/>
              </a:rPr>
              <a:t>私人貸款</a:t>
            </a:r>
            <a:endParaRPr lang="en-US" altLang="zh-TW" dirty="0">
              <a:latin typeface="Calibri" pitchFamily="34" charset="0"/>
              <a:cs typeface="Calibri" pitchFamily="34" charset="0"/>
            </a:endParaRPr>
          </a:p>
          <a:p>
            <a:pPr>
              <a:tabLst>
                <a:tab pos="441325" algn="l"/>
              </a:tabLst>
              <a:defRPr/>
            </a:pPr>
            <a:r>
              <a:rPr lang="en-US" altLang="zh-TW" dirty="0" smtClean="0">
                <a:latin typeface="Calibri" pitchFamily="34" charset="0"/>
                <a:cs typeface="Calibri" pitchFamily="34" charset="0"/>
              </a:rPr>
              <a:t>4	</a:t>
            </a:r>
            <a:r>
              <a:rPr lang="zh-CN" altLang="en-US" dirty="0" smtClean="0">
                <a:latin typeface="Calibri" pitchFamily="34" charset="0"/>
                <a:cs typeface="Calibri" pitchFamily="34" charset="0"/>
              </a:rPr>
              <a:t>信用卡</a:t>
            </a:r>
            <a:r>
              <a:rPr lang="zh-TW" altLang="zh-HK" dirty="0" smtClean="0">
                <a:latin typeface="Calibri" pitchFamily="34" charset="0"/>
                <a:cs typeface="Calibri" pitchFamily="34" charset="0"/>
              </a:rPr>
              <a:t>透支</a:t>
            </a:r>
            <a:endParaRPr lang="zh-TW" altLang="en-US" dirty="0">
              <a:latin typeface="Calibri" pitchFamily="34" charset="0"/>
              <a:cs typeface="Calibri" pitchFamily="34" charset="0"/>
            </a:endParaRPr>
          </a:p>
          <a:p>
            <a:pPr>
              <a:tabLst>
                <a:tab pos="441325" algn="l"/>
              </a:tabLst>
              <a:defRPr/>
            </a:pPr>
            <a:endParaRPr lang="zh-TW" altLang="en-US" dirty="0">
              <a:latin typeface="Calibri" pitchFamily="34" charset="0"/>
              <a:cs typeface="Calibri" pitchFamily="34" charset="0"/>
            </a:endParaRPr>
          </a:p>
          <a:p>
            <a:pPr>
              <a:tabLst>
                <a:tab pos="441325" algn="l"/>
              </a:tabLst>
              <a:defRPr/>
            </a:pPr>
            <a:endParaRPr lang="zh-TW" altLang="en-US" dirty="0">
              <a:latin typeface="Calibri" pitchFamily="34" charset="0"/>
              <a:cs typeface="Calibri" pitchFamily="34" charset="0"/>
            </a:endParaRPr>
          </a:p>
          <a:p>
            <a:pPr>
              <a:tabLst>
                <a:tab pos="441325" algn="l"/>
              </a:tabLst>
              <a:defRPr/>
            </a:pPr>
            <a:endParaRPr lang="en-US" altLang="zh-TW" dirty="0">
              <a:latin typeface="Calibri" pitchFamily="34" charset="0"/>
              <a:cs typeface="Calibri" pitchFamily="34" charset="0"/>
            </a:endParaRPr>
          </a:p>
        </p:txBody>
      </p:sp>
    </p:spTree>
    <p:extLst>
      <p:ext uri="{BB962C8B-B14F-4D97-AF65-F5344CB8AC3E}">
        <p14:creationId xmlns:p14="http://schemas.microsoft.com/office/powerpoint/2010/main" val="4087579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fade">
                                      <p:cBhvr>
                                        <p:cTn id="15" dur="500"/>
                                        <p:tgtEl>
                                          <p:spTgt spid="10">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xEl>
                                              <p:pRg st="3" end="3"/>
                                            </p:txEl>
                                          </p:spTgt>
                                        </p:tgtEl>
                                        <p:attrNameLst>
                                          <p:attrName>style.visibility</p:attrName>
                                        </p:attrNameLst>
                                      </p:cBhvr>
                                      <p:to>
                                        <p:strVal val="visible"/>
                                      </p:to>
                                    </p:set>
                                    <p:animEffect transition="in" filter="fade">
                                      <p:cBhvr>
                                        <p:cTn id="18" dur="500"/>
                                        <p:tgtEl>
                                          <p:spTgt spid="10">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xEl>
                                              <p:pRg st="4" end="4"/>
                                            </p:txEl>
                                          </p:spTgt>
                                        </p:tgtEl>
                                        <p:attrNameLst>
                                          <p:attrName>style.visibility</p:attrName>
                                        </p:attrNameLst>
                                      </p:cBhvr>
                                      <p:to>
                                        <p:strVal val="visible"/>
                                      </p:to>
                                    </p:set>
                                    <p:animEffect transition="in" filter="fade">
                                      <p:cBhvr>
                                        <p:cTn id="21" dur="500"/>
                                        <p:tgtEl>
                                          <p:spTgt spid="10">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5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animEffect transition="in" filter="fade">
                                      <p:cBhvr>
                                        <p:cTn id="31" dur="500"/>
                                        <p:tgtEl>
                                          <p:spTgt spid="13">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xEl>
                                              <p:pRg st="2" end="2"/>
                                            </p:txEl>
                                          </p:spTgt>
                                        </p:tgtEl>
                                        <p:attrNameLst>
                                          <p:attrName>style.visibility</p:attrName>
                                        </p:attrNameLst>
                                      </p:cBhvr>
                                      <p:to>
                                        <p:strVal val="visible"/>
                                      </p:to>
                                    </p:set>
                                    <p:animEffect transition="in" filter="fade">
                                      <p:cBhvr>
                                        <p:cTn id="34" dur="500"/>
                                        <p:tgtEl>
                                          <p:spTgt spid="13">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xEl>
                                              <p:pRg st="3" end="3"/>
                                            </p:txEl>
                                          </p:spTgt>
                                        </p:tgtEl>
                                        <p:attrNameLst>
                                          <p:attrName>style.visibility</p:attrName>
                                        </p:attrNameLst>
                                      </p:cBhvr>
                                      <p:to>
                                        <p:strVal val="visible"/>
                                      </p:to>
                                    </p:set>
                                    <p:animEffect transition="in" filter="fade">
                                      <p:cBhvr>
                                        <p:cTn id="37" dur="500"/>
                                        <p:tgtEl>
                                          <p:spTgt spid="13">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13">
                                            <p:txEl>
                                              <p:pRg st="4" end="4"/>
                                            </p:txEl>
                                          </p:spTgt>
                                        </p:tgtEl>
                                        <p:attrNameLst>
                                          <p:attrName>style.visibility</p:attrName>
                                        </p:attrNameLst>
                                      </p:cBhvr>
                                      <p:to>
                                        <p:strVal val="visible"/>
                                      </p:to>
                                    </p:set>
                                    <p:animEffect transition="in" filter="fade">
                                      <p:cBhvr>
                                        <p:cTn id="40"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5700184"/>
            <a:ext cx="1335088" cy="147638"/>
          </a:xfrm>
        </p:spPr>
        <p:txBody>
          <a:bodyPr>
            <a:normAutofit fontScale="62500" lnSpcReduction="20000"/>
          </a:bodyPr>
          <a:lstStyle/>
          <a:p>
            <a:pPr eaLnBrk="1" fontAlgn="auto" hangingPunct="1">
              <a:spcAft>
                <a:spcPts val="0"/>
              </a:spcAft>
              <a:buFont typeface="Arial" pitchFamily="34" charset="0"/>
              <a:buNone/>
              <a:defRPr/>
            </a:pPr>
            <a:endParaRPr lang="en-GB" dirty="0"/>
          </a:p>
        </p:txBody>
      </p:sp>
      <p:sp>
        <p:nvSpPr>
          <p:cNvPr id="8" name="Text Placeholder 2"/>
          <p:cNvSpPr>
            <a:spLocks noGrp="1"/>
          </p:cNvSpPr>
          <p:nvPr>
            <p:ph type="body" sz="quarter" idx="13"/>
          </p:nvPr>
        </p:nvSpPr>
        <p:spPr bwMode="auto">
          <a:xfrm>
            <a:off x="557464" y="1426285"/>
            <a:ext cx="2736304" cy="5449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微軟正黑體" panose="020B0604030504040204" pitchFamily="34" charset="-120"/>
                <a:ea typeface="微軟正黑體" panose="020B0604030504040204" pitchFamily="34" charset="-120"/>
                <a:cs typeface="Calibri" pitchFamily="34" charset="0"/>
              </a:rPr>
              <a:t>借貸方法</a:t>
            </a:r>
            <a:r>
              <a:rPr lang="en-US" altLang="zh-CN" b="1" dirty="0">
                <a:latin typeface="微軟正黑體" panose="020B0604030504040204" pitchFamily="34" charset="-120"/>
                <a:ea typeface="微軟正黑體" panose="020B0604030504040204" pitchFamily="34" charset="-120"/>
                <a:cs typeface="Calibri" pitchFamily="34" charset="0"/>
              </a:rPr>
              <a:t>1</a:t>
            </a:r>
            <a:r>
              <a:rPr lang="zh-CN" altLang="en-US" b="1" dirty="0">
                <a:latin typeface="微軟正黑體" panose="020B0604030504040204" pitchFamily="34" charset="-120"/>
                <a:ea typeface="微軟正黑體" panose="020B0604030504040204" pitchFamily="34" charset="-120"/>
                <a:cs typeface="Calibri" pitchFamily="34" charset="0"/>
              </a:rPr>
              <a:t>：</a:t>
            </a:r>
            <a:r>
              <a:rPr lang="zh-TW" altLang="zh-HK" b="1" dirty="0">
                <a:latin typeface="微軟正黑體" panose="020B0604030504040204" pitchFamily="34" charset="-120"/>
                <a:ea typeface="微軟正黑體" panose="020B0604030504040204" pitchFamily="34" charset="-120"/>
                <a:cs typeface="Calibri" pitchFamily="34" charset="0"/>
              </a:rPr>
              <a:t>信用卡</a:t>
            </a:r>
            <a:endParaRPr lang="en-US" altLang="zh-CN" b="1" dirty="0">
              <a:latin typeface="微軟正黑體" panose="020B0604030504040204" pitchFamily="34" charset="-120"/>
              <a:ea typeface="微軟正黑體" panose="020B0604030504040204" pitchFamily="34" charset="-120"/>
              <a:cs typeface="Calibri" pitchFamily="34" charset="0"/>
            </a:endParaRPr>
          </a:p>
          <a:p>
            <a:pPr>
              <a:tabLst>
                <a:tab pos="441325" algn="l"/>
              </a:tabLst>
              <a:defRPr/>
            </a:pPr>
            <a:endParaRPr lang="zh-TW" altLang="en-US" b="1" dirty="0">
              <a:latin typeface="微軟正黑體" panose="020B0604030504040204" pitchFamily="34" charset="-120"/>
              <a:ea typeface="微軟正黑體" panose="020B0604030504040204" pitchFamily="34" charset="-120"/>
              <a:cs typeface="Calibri" pitchFamily="34" charset="0"/>
            </a:endParaRPr>
          </a:p>
        </p:txBody>
      </p:sp>
      <p:sp>
        <p:nvSpPr>
          <p:cNvPr id="9" name="Text Placeholder 2"/>
          <p:cNvSpPr>
            <a:spLocks noGrp="1"/>
          </p:cNvSpPr>
          <p:nvPr>
            <p:ph type="body" sz="quarter" idx="13"/>
          </p:nvPr>
        </p:nvSpPr>
        <p:spPr bwMode="auto">
          <a:xfrm>
            <a:off x="636055" y="3975487"/>
            <a:ext cx="3431890" cy="132572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en-US" dirty="0"/>
              <a:t>這是一種非現金交易付款的方式，持卡人持信用卡消費時無須支付現金，待帳單到期日再還款。</a:t>
            </a:r>
            <a:endParaRPr lang="zh-TW" altLang="en-US" dirty="0">
              <a:latin typeface="Calibri" pitchFamily="34" charset="0"/>
              <a:cs typeface="Calibri" pitchFamily="34" charset="0"/>
            </a:endParaRPr>
          </a:p>
        </p:txBody>
      </p:sp>
      <p:sp>
        <p:nvSpPr>
          <p:cNvPr id="11" name="Text Placeholder 2"/>
          <p:cNvSpPr>
            <a:spLocks noGrp="1"/>
          </p:cNvSpPr>
          <p:nvPr>
            <p:ph type="body" sz="quarter" idx="13"/>
          </p:nvPr>
        </p:nvSpPr>
        <p:spPr bwMode="auto">
          <a:xfrm>
            <a:off x="4860032" y="1423918"/>
            <a:ext cx="2736304" cy="5449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微軟正黑體" panose="020B0604030504040204" pitchFamily="34" charset="-120"/>
                <a:ea typeface="微軟正黑體" panose="020B0604030504040204" pitchFamily="34" charset="-120"/>
                <a:cs typeface="Calibri" pitchFamily="34" charset="0"/>
              </a:rPr>
              <a:t>借貸</a:t>
            </a:r>
            <a:r>
              <a:rPr lang="zh-CN" altLang="en-US" b="1" dirty="0" smtClean="0">
                <a:latin typeface="微軟正黑體" panose="020B0604030504040204" pitchFamily="34" charset="-120"/>
                <a:ea typeface="微軟正黑體" panose="020B0604030504040204" pitchFamily="34" charset="-120"/>
                <a:cs typeface="Calibri" pitchFamily="34" charset="0"/>
              </a:rPr>
              <a:t>方法</a:t>
            </a:r>
            <a:r>
              <a:rPr lang="en-US" altLang="zh-CN" b="1" dirty="0" smtClean="0">
                <a:latin typeface="微軟正黑體" panose="020B0604030504040204" pitchFamily="34" charset="-120"/>
                <a:ea typeface="微軟正黑體" panose="020B0604030504040204" pitchFamily="34" charset="-120"/>
                <a:cs typeface="Calibri" pitchFamily="34" charset="0"/>
              </a:rPr>
              <a:t>2</a:t>
            </a:r>
            <a:r>
              <a:rPr lang="zh-CN" altLang="en-US" b="1" dirty="0" smtClean="0">
                <a:latin typeface="微軟正黑體" panose="020B0604030504040204" pitchFamily="34" charset="-120"/>
                <a:ea typeface="微軟正黑體" panose="020B0604030504040204" pitchFamily="34" charset="-120"/>
                <a:cs typeface="Calibri" pitchFamily="34" charset="0"/>
              </a:rPr>
              <a:t>：</a:t>
            </a:r>
            <a:r>
              <a:rPr lang="zh-TW" altLang="zh-HK" b="1" dirty="0"/>
              <a:t>按揭</a:t>
            </a:r>
            <a:endParaRPr lang="zh-TW" altLang="en-US" b="1" dirty="0">
              <a:latin typeface="微軟正黑體" panose="020B0604030504040204" pitchFamily="34" charset="-120"/>
              <a:ea typeface="微軟正黑體" panose="020B0604030504040204" pitchFamily="34" charset="-120"/>
              <a:cs typeface="Calibri" pitchFamily="34" charset="0"/>
            </a:endParaRPr>
          </a:p>
        </p:txBody>
      </p:sp>
      <p:sp>
        <p:nvSpPr>
          <p:cNvPr id="13" name="Text Placeholder 2"/>
          <p:cNvSpPr>
            <a:spLocks noGrp="1"/>
          </p:cNvSpPr>
          <p:nvPr>
            <p:ph type="body" sz="quarter" idx="13"/>
          </p:nvPr>
        </p:nvSpPr>
        <p:spPr bwMode="auto">
          <a:xfrm>
            <a:off x="4860032" y="3996379"/>
            <a:ext cx="3431890" cy="80077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zh-HK" dirty="0"/>
              <a:t>這是提供私人</a:t>
            </a:r>
            <a:r>
              <a:rPr lang="zh-TW" altLang="zh-HK" dirty="0" smtClean="0"/>
              <a:t>資產作為</a:t>
            </a:r>
            <a:r>
              <a:rPr lang="zh-TW" altLang="zh-HK" dirty="0"/>
              <a:t>債務擔保的動作。</a:t>
            </a:r>
            <a:endParaRPr lang="zh-TW" altLang="en-US" dirty="0">
              <a:latin typeface="Calibri" pitchFamily="34" charset="0"/>
              <a:cs typeface="Calibri" pitchFamily="34" charset="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926" y="1865820"/>
            <a:ext cx="3288672" cy="1936073"/>
          </a:xfrm>
          <a:prstGeom prst="rect">
            <a:avLst/>
          </a:prstGeom>
        </p:spPr>
      </p:pic>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875492"/>
            <a:ext cx="3060826" cy="2026267"/>
          </a:xfrm>
          <a:prstGeom prst="rect">
            <a:avLst/>
          </a:prstGeom>
        </p:spPr>
      </p:pic>
    </p:spTree>
    <p:extLst>
      <p:ext uri="{BB962C8B-B14F-4D97-AF65-F5344CB8AC3E}">
        <p14:creationId xmlns:p14="http://schemas.microsoft.com/office/powerpoint/2010/main" val="4036993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5700184"/>
            <a:ext cx="1335088" cy="147638"/>
          </a:xfrm>
        </p:spPr>
        <p:txBody>
          <a:bodyPr>
            <a:normAutofit fontScale="62500" lnSpcReduction="20000"/>
          </a:bodyPr>
          <a:lstStyle/>
          <a:p>
            <a:pPr eaLnBrk="1" fontAlgn="auto" hangingPunct="1">
              <a:spcAft>
                <a:spcPts val="0"/>
              </a:spcAft>
              <a:buFont typeface="Arial" pitchFamily="34" charset="0"/>
              <a:buNone/>
              <a:defRPr/>
            </a:pPr>
            <a:endParaRPr lang="en-GB" dirty="0"/>
          </a:p>
        </p:txBody>
      </p:sp>
      <p:sp>
        <p:nvSpPr>
          <p:cNvPr id="8" name="Text Placeholder 2"/>
          <p:cNvSpPr>
            <a:spLocks noGrp="1"/>
          </p:cNvSpPr>
          <p:nvPr>
            <p:ph type="body" sz="quarter" idx="13"/>
          </p:nvPr>
        </p:nvSpPr>
        <p:spPr bwMode="auto">
          <a:xfrm>
            <a:off x="557464" y="1426285"/>
            <a:ext cx="3078432" cy="5449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微軟正黑體" panose="020B0604030504040204" pitchFamily="34" charset="-120"/>
                <a:ea typeface="微軟正黑體" panose="020B0604030504040204" pitchFamily="34" charset="-120"/>
                <a:cs typeface="Calibri" pitchFamily="34" charset="0"/>
              </a:rPr>
              <a:t>借貸</a:t>
            </a:r>
            <a:r>
              <a:rPr lang="zh-CN" altLang="en-US" b="1" dirty="0" smtClean="0">
                <a:latin typeface="微軟正黑體" panose="020B0604030504040204" pitchFamily="34" charset="-120"/>
                <a:ea typeface="微軟正黑體" panose="020B0604030504040204" pitchFamily="34" charset="-120"/>
                <a:cs typeface="Calibri" pitchFamily="34" charset="0"/>
              </a:rPr>
              <a:t>方法</a:t>
            </a:r>
            <a:r>
              <a:rPr lang="en-US" altLang="zh-CN" b="1" dirty="0" smtClean="0">
                <a:latin typeface="微軟正黑體" panose="020B0604030504040204" pitchFamily="34" charset="-120"/>
                <a:ea typeface="微軟正黑體" panose="020B0604030504040204" pitchFamily="34" charset="-120"/>
                <a:cs typeface="Calibri" pitchFamily="34" charset="0"/>
              </a:rPr>
              <a:t>3</a:t>
            </a:r>
            <a:r>
              <a:rPr lang="zh-CN" altLang="en-US" b="1" dirty="0" smtClean="0">
                <a:latin typeface="微軟正黑體" panose="020B0604030504040204" pitchFamily="34" charset="-120"/>
                <a:ea typeface="微軟正黑體" panose="020B0604030504040204" pitchFamily="34" charset="-120"/>
                <a:cs typeface="Calibri" pitchFamily="34" charset="0"/>
              </a:rPr>
              <a:t>：</a:t>
            </a:r>
            <a:r>
              <a:rPr lang="zh-TW" altLang="zh-HK" b="1" dirty="0"/>
              <a:t>私人貸款</a:t>
            </a:r>
            <a:endParaRPr lang="zh-TW" altLang="en-US" b="1" dirty="0">
              <a:latin typeface="微軟正黑體" panose="020B0604030504040204" pitchFamily="34" charset="-120"/>
              <a:ea typeface="微軟正黑體" panose="020B0604030504040204" pitchFamily="34" charset="-120"/>
              <a:cs typeface="Calibri" pitchFamily="34" charset="0"/>
            </a:endParaRPr>
          </a:p>
        </p:txBody>
      </p:sp>
      <p:sp>
        <p:nvSpPr>
          <p:cNvPr id="9" name="Text Placeholder 2"/>
          <p:cNvSpPr>
            <a:spLocks noGrp="1"/>
          </p:cNvSpPr>
          <p:nvPr>
            <p:ph type="body" sz="quarter" idx="13"/>
          </p:nvPr>
        </p:nvSpPr>
        <p:spPr bwMode="auto">
          <a:xfrm>
            <a:off x="636055" y="4655326"/>
            <a:ext cx="3431890" cy="93391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zh-HK" dirty="0"/>
              <a:t>銀行或金融機構向借款人發放的用於個人消費、生產經營等用途的貸款。</a:t>
            </a:r>
            <a:endParaRPr lang="zh-TW" altLang="en-US" dirty="0">
              <a:latin typeface="Calibri" pitchFamily="34" charset="0"/>
              <a:cs typeface="Calibri" pitchFamily="34" charset="0"/>
            </a:endParaRPr>
          </a:p>
        </p:txBody>
      </p:sp>
      <p:sp>
        <p:nvSpPr>
          <p:cNvPr id="11" name="Text Placeholder 2"/>
          <p:cNvSpPr>
            <a:spLocks noGrp="1"/>
          </p:cNvSpPr>
          <p:nvPr>
            <p:ph type="body" sz="quarter" idx="13"/>
          </p:nvPr>
        </p:nvSpPr>
        <p:spPr bwMode="auto">
          <a:xfrm>
            <a:off x="4860032" y="1423918"/>
            <a:ext cx="3384376" cy="5449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微軟正黑體" panose="020B0604030504040204" pitchFamily="34" charset="-120"/>
                <a:ea typeface="微軟正黑體" panose="020B0604030504040204" pitchFamily="34" charset="-120"/>
                <a:cs typeface="Calibri" pitchFamily="34" charset="0"/>
              </a:rPr>
              <a:t>借貸</a:t>
            </a:r>
            <a:r>
              <a:rPr lang="zh-CN" altLang="en-US" b="1" dirty="0" smtClean="0">
                <a:latin typeface="微軟正黑體" panose="020B0604030504040204" pitchFamily="34" charset="-120"/>
                <a:ea typeface="微軟正黑體" panose="020B0604030504040204" pitchFamily="34" charset="-120"/>
                <a:cs typeface="Calibri" pitchFamily="34" charset="0"/>
              </a:rPr>
              <a:t>方法</a:t>
            </a:r>
            <a:r>
              <a:rPr lang="en-US" altLang="zh-CN" b="1" dirty="0" smtClean="0">
                <a:latin typeface="微軟正黑體" panose="020B0604030504040204" pitchFamily="34" charset="-120"/>
                <a:ea typeface="微軟正黑體" panose="020B0604030504040204" pitchFamily="34" charset="-120"/>
                <a:cs typeface="Calibri" pitchFamily="34" charset="0"/>
              </a:rPr>
              <a:t>4</a:t>
            </a:r>
            <a:r>
              <a:rPr lang="zh-CN" altLang="en-US" b="1" dirty="0" smtClean="0">
                <a:latin typeface="微軟正黑體" panose="020B0604030504040204" pitchFamily="34" charset="-120"/>
                <a:ea typeface="微軟正黑體" panose="020B0604030504040204" pitchFamily="34" charset="-120"/>
                <a:cs typeface="Calibri" pitchFamily="34" charset="0"/>
              </a:rPr>
              <a:t>：信用卡</a:t>
            </a:r>
            <a:r>
              <a:rPr lang="zh-TW" altLang="zh-HK" b="1" dirty="0" smtClean="0"/>
              <a:t>透支</a:t>
            </a:r>
            <a:endParaRPr lang="zh-TW" altLang="en-US" b="1" dirty="0">
              <a:latin typeface="微軟正黑體" panose="020B0604030504040204" pitchFamily="34" charset="-120"/>
              <a:ea typeface="微軟正黑體" panose="020B0604030504040204" pitchFamily="34" charset="-120"/>
              <a:cs typeface="Calibri" pitchFamily="34" charset="0"/>
            </a:endParaRPr>
          </a:p>
        </p:txBody>
      </p:sp>
      <p:sp>
        <p:nvSpPr>
          <p:cNvPr id="13" name="Text Placeholder 2"/>
          <p:cNvSpPr>
            <a:spLocks noGrp="1"/>
          </p:cNvSpPr>
          <p:nvPr>
            <p:ph type="body" sz="quarter" idx="13"/>
          </p:nvPr>
        </p:nvSpPr>
        <p:spPr bwMode="auto">
          <a:xfrm>
            <a:off x="4860032" y="4655326"/>
            <a:ext cx="3431890" cy="108880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zh-HK" dirty="0"/>
              <a:t>銀行允許其存款戶在事先約定的限額內，超過存款餘額支用款項的一種放款形式。</a:t>
            </a:r>
            <a:endParaRPr lang="zh-TW" altLang="en-US" dirty="0">
              <a:latin typeface="Calibri" pitchFamily="34" charset="0"/>
              <a:cs typeface="Calibri"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041" y="1932458"/>
            <a:ext cx="3660391" cy="2452462"/>
          </a:xfrm>
          <a:prstGeom prst="rect">
            <a:avLst/>
          </a:prstGeom>
        </p:spPr>
      </p:pic>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497" y="1932458"/>
            <a:ext cx="3693467" cy="2452462"/>
          </a:xfrm>
          <a:prstGeom prst="rect">
            <a:avLst/>
          </a:prstGeom>
        </p:spPr>
      </p:pic>
    </p:spTree>
    <p:extLst>
      <p:ext uri="{BB962C8B-B14F-4D97-AF65-F5344CB8AC3E}">
        <p14:creationId xmlns:p14="http://schemas.microsoft.com/office/powerpoint/2010/main" val="68818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5700184"/>
            <a:ext cx="1335088" cy="147638"/>
          </a:xfrm>
        </p:spPr>
        <p:txBody>
          <a:bodyPr>
            <a:normAutofit fontScale="62500" lnSpcReduction="20000"/>
          </a:bodyPr>
          <a:lstStyle/>
          <a:p>
            <a:pPr eaLnBrk="1" fontAlgn="auto" hangingPunct="1">
              <a:spcAft>
                <a:spcPts val="0"/>
              </a:spcAft>
              <a:buFont typeface="Arial" pitchFamily="34" charset="0"/>
              <a:buNone/>
              <a:defRPr/>
            </a:pPr>
            <a:endParaRPr lang="en-GB" dirty="0"/>
          </a:p>
        </p:txBody>
      </p:sp>
      <p:sp>
        <p:nvSpPr>
          <p:cNvPr id="8" name="Text Placeholder 2"/>
          <p:cNvSpPr>
            <a:spLocks noGrp="1"/>
          </p:cNvSpPr>
          <p:nvPr>
            <p:ph type="body" sz="quarter" idx="13"/>
          </p:nvPr>
        </p:nvSpPr>
        <p:spPr bwMode="auto">
          <a:xfrm>
            <a:off x="683568" y="1814175"/>
            <a:ext cx="8064896" cy="5449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smtClean="0">
                <a:latin typeface="微軟正黑體" panose="020B0604030504040204" pitchFamily="34" charset="-120"/>
                <a:ea typeface="微軟正黑體" panose="020B0604030504040204" pitchFamily="34" charset="-120"/>
                <a:cs typeface="Calibri" pitchFamily="34" charset="0"/>
              </a:rPr>
              <a:t>情景</a:t>
            </a:r>
            <a:r>
              <a:rPr lang="en-US" altLang="zh-CN" b="1" dirty="0" smtClean="0">
                <a:latin typeface="微軟正黑體" panose="020B0604030504040204" pitchFamily="34" charset="-120"/>
                <a:ea typeface="微軟正黑體" panose="020B0604030504040204" pitchFamily="34" charset="-120"/>
                <a:cs typeface="Calibri" pitchFamily="34" charset="0"/>
              </a:rPr>
              <a:t>1</a:t>
            </a:r>
            <a:r>
              <a:rPr lang="zh-CN" altLang="en-US" b="1" dirty="0" smtClean="0">
                <a:latin typeface="微軟正黑體" panose="020B0604030504040204" pitchFamily="34" charset="-120"/>
                <a:ea typeface="微軟正黑體" panose="020B0604030504040204" pitchFamily="34" charset="-120"/>
                <a:cs typeface="Calibri" pitchFamily="34" charset="0"/>
              </a:rPr>
              <a:t>：</a:t>
            </a:r>
            <a:r>
              <a:rPr lang="zh-TW" altLang="en-US" b="1" dirty="0"/>
              <a:t>有意購入一個</a:t>
            </a:r>
            <a:r>
              <a:rPr lang="en-US" altLang="zh-TW" b="1" dirty="0"/>
              <a:t>500</a:t>
            </a:r>
            <a:r>
              <a:rPr lang="zh-TW" altLang="en-US" b="1" dirty="0"/>
              <a:t>平方呎的私人住宅單位，有足夠支付首</a:t>
            </a:r>
            <a:r>
              <a:rPr lang="zh-TW" altLang="en-US" b="1" dirty="0" smtClean="0"/>
              <a:t>期</a:t>
            </a:r>
            <a:endParaRPr lang="en-US" altLang="zh-TW" b="1" dirty="0" smtClean="0"/>
          </a:p>
          <a:p>
            <a:pPr>
              <a:tabLst>
                <a:tab pos="441325" algn="l"/>
              </a:tabLst>
              <a:defRPr/>
            </a:pPr>
            <a:r>
              <a:rPr lang="en-US" altLang="zh-TW" b="1" dirty="0"/>
              <a:t> </a:t>
            </a:r>
            <a:r>
              <a:rPr lang="en-US" altLang="zh-TW" b="1" dirty="0" smtClean="0"/>
              <a:t>               </a:t>
            </a:r>
            <a:r>
              <a:rPr lang="zh-TW" altLang="en-US" b="1" dirty="0" smtClean="0"/>
              <a:t>金額</a:t>
            </a:r>
            <a:endParaRPr lang="zh-TW" altLang="en-US" b="1" dirty="0">
              <a:latin typeface="微軟正黑體" panose="020B0604030504040204" pitchFamily="34" charset="-120"/>
              <a:ea typeface="微軟正黑體" panose="020B0604030504040204" pitchFamily="34" charset="-120"/>
              <a:cs typeface="Calibri" pitchFamily="34" charset="0"/>
            </a:endParaRPr>
          </a:p>
        </p:txBody>
      </p:sp>
      <p:sp>
        <p:nvSpPr>
          <p:cNvPr id="9" name="Text Placeholder 2"/>
          <p:cNvSpPr>
            <a:spLocks noGrp="1"/>
          </p:cNvSpPr>
          <p:nvPr>
            <p:ph type="body" sz="quarter" idx="13"/>
          </p:nvPr>
        </p:nvSpPr>
        <p:spPr bwMode="auto">
          <a:xfrm>
            <a:off x="4716016" y="2827196"/>
            <a:ext cx="3948125" cy="237626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Calibri" pitchFamily="34" charset="0"/>
                <a:cs typeface="Calibri" pitchFamily="34" charset="0"/>
              </a:rPr>
              <a:t>適合的借貸方式：</a:t>
            </a:r>
            <a:r>
              <a:rPr lang="zh-CN" altLang="en-US" dirty="0">
                <a:latin typeface="Calibri" pitchFamily="34" charset="0"/>
                <a:cs typeface="Calibri" pitchFamily="34" charset="0"/>
              </a:rPr>
              <a:t>按揭</a:t>
            </a:r>
            <a:endParaRPr lang="en-US" altLang="zh-CN" dirty="0">
              <a:latin typeface="Calibri" pitchFamily="34" charset="0"/>
              <a:cs typeface="Calibri" pitchFamily="34" charset="0"/>
            </a:endParaRPr>
          </a:p>
          <a:p>
            <a:pPr>
              <a:tabLst>
                <a:tab pos="441325" algn="l"/>
              </a:tabLst>
              <a:defRPr/>
            </a:pPr>
            <a:endParaRPr lang="en-US" altLang="zh-TW" dirty="0">
              <a:latin typeface="Calibri" pitchFamily="34" charset="0"/>
              <a:cs typeface="Calibri" pitchFamily="34" charset="0"/>
            </a:endParaRPr>
          </a:p>
          <a:p>
            <a:pPr>
              <a:tabLst>
                <a:tab pos="441325" algn="l"/>
              </a:tabLst>
              <a:defRPr/>
            </a:pPr>
            <a:r>
              <a:rPr lang="zh-CN" altLang="en-US" b="1" dirty="0">
                <a:latin typeface="Calibri" pitchFamily="34" charset="0"/>
                <a:cs typeface="Calibri" pitchFamily="34" charset="0"/>
              </a:rPr>
              <a:t>原因：</a:t>
            </a:r>
            <a:endParaRPr lang="en-US" altLang="zh-CN" b="1" dirty="0">
              <a:latin typeface="Calibri" pitchFamily="34" charset="0"/>
              <a:cs typeface="Calibri" pitchFamily="34" charset="0"/>
            </a:endParaRPr>
          </a:p>
          <a:p>
            <a:pPr>
              <a:tabLst>
                <a:tab pos="441325" algn="l"/>
              </a:tabLst>
              <a:defRPr/>
            </a:pPr>
            <a:r>
              <a:rPr lang="zh-TW" altLang="en-US" dirty="0"/>
              <a:t>購買樓宇涉及的金額巨大，一般人不能一次過付款，因此需要借貸。</a:t>
            </a:r>
            <a:endParaRPr lang="zh-TW" altLang="en-US" dirty="0">
              <a:latin typeface="Calibri" pitchFamily="34" charset="0"/>
              <a:cs typeface="Calibri" pitchFamily="34" charset="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2726577"/>
            <a:ext cx="3384376" cy="2538282"/>
          </a:xfrm>
          <a:prstGeom prst="rect">
            <a:avLst/>
          </a:prstGeom>
        </p:spPr>
      </p:pic>
    </p:spTree>
    <p:extLst>
      <p:ext uri="{BB962C8B-B14F-4D97-AF65-F5344CB8AC3E}">
        <p14:creationId xmlns:p14="http://schemas.microsoft.com/office/powerpoint/2010/main" val="265986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476672"/>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8" name="Text Placeholder 2"/>
          <p:cNvSpPr>
            <a:spLocks noGrp="1"/>
          </p:cNvSpPr>
          <p:nvPr>
            <p:ph type="body" sz="quarter" idx="13"/>
          </p:nvPr>
        </p:nvSpPr>
        <p:spPr bwMode="auto">
          <a:xfrm>
            <a:off x="648652" y="1124744"/>
            <a:ext cx="6624736" cy="43204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smtClean="0">
                <a:latin typeface="微軟正黑體" panose="020B0604030504040204" pitchFamily="34" charset="-120"/>
                <a:ea typeface="微軟正黑體" panose="020B0604030504040204" pitchFamily="34" charset="-120"/>
                <a:cs typeface="Calibri" pitchFamily="34" charset="0"/>
              </a:rPr>
              <a:t>情景</a:t>
            </a:r>
            <a:r>
              <a:rPr lang="en-US" altLang="zh-CN" b="1" dirty="0" smtClean="0">
                <a:latin typeface="微軟正黑體" panose="020B0604030504040204" pitchFamily="34" charset="-120"/>
                <a:ea typeface="微軟正黑體" panose="020B0604030504040204" pitchFamily="34" charset="-120"/>
                <a:cs typeface="Calibri" pitchFamily="34" charset="0"/>
              </a:rPr>
              <a:t>2</a:t>
            </a:r>
            <a:r>
              <a:rPr lang="zh-CN" altLang="en-US" b="1" dirty="0" smtClean="0">
                <a:latin typeface="微軟正黑體" panose="020B0604030504040204" pitchFamily="34" charset="-120"/>
                <a:ea typeface="微軟正黑體" panose="020B0604030504040204" pitchFamily="34" charset="-120"/>
                <a:cs typeface="Calibri" pitchFamily="34" charset="0"/>
              </a:rPr>
              <a:t>：</a:t>
            </a:r>
            <a:r>
              <a:rPr lang="zh-TW" altLang="en-US" b="1" dirty="0">
                <a:latin typeface="微軟正黑體" panose="020B0604030504040204" pitchFamily="34" charset="-120"/>
                <a:ea typeface="微軟正黑體" panose="020B0604030504040204" pitchFamily="34" charset="-120"/>
                <a:cs typeface="Calibri" pitchFamily="34" charset="0"/>
              </a:rPr>
              <a:t>家人發生交通意外，急需大筆金錢支付手術費</a:t>
            </a:r>
          </a:p>
        </p:txBody>
      </p:sp>
      <p:sp>
        <p:nvSpPr>
          <p:cNvPr id="9" name="Text Placeholder 2"/>
          <p:cNvSpPr>
            <a:spLocks noGrp="1"/>
          </p:cNvSpPr>
          <p:nvPr>
            <p:ph type="body" sz="quarter" idx="13"/>
          </p:nvPr>
        </p:nvSpPr>
        <p:spPr bwMode="auto">
          <a:xfrm>
            <a:off x="3779912" y="1700808"/>
            <a:ext cx="4968552" cy="46085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Calibri" pitchFamily="34" charset="0"/>
                <a:cs typeface="Calibri" pitchFamily="34" charset="0"/>
              </a:rPr>
              <a:t>適合的借貸方式</a:t>
            </a:r>
            <a:r>
              <a:rPr lang="zh-CN" altLang="en-US" b="1" dirty="0" smtClean="0">
                <a:latin typeface="Calibri" pitchFamily="34" charset="0"/>
                <a:cs typeface="Calibri" pitchFamily="34" charset="0"/>
              </a:rPr>
              <a:t>：</a:t>
            </a:r>
            <a:endParaRPr lang="en-US" altLang="zh-CN" b="1" dirty="0" smtClean="0">
              <a:latin typeface="Calibri" pitchFamily="34" charset="0"/>
              <a:cs typeface="Calibri" pitchFamily="34" charset="0"/>
            </a:endParaRPr>
          </a:p>
          <a:p>
            <a:pPr>
              <a:tabLst>
                <a:tab pos="441325" algn="l"/>
              </a:tabLst>
              <a:defRPr/>
            </a:pPr>
            <a:r>
              <a:rPr lang="zh-TW" altLang="en-US" dirty="0" smtClean="0">
                <a:latin typeface="Calibri" pitchFamily="34" charset="0"/>
                <a:cs typeface="Calibri" pitchFamily="34" charset="0"/>
              </a:rPr>
              <a:t>透支</a:t>
            </a:r>
            <a:r>
              <a:rPr lang="zh-TW" altLang="en-US" dirty="0">
                <a:latin typeface="Calibri" pitchFamily="34" charset="0"/>
                <a:cs typeface="Calibri" pitchFamily="34" charset="0"/>
              </a:rPr>
              <a:t>、信用卡、私人貸款、向親友借貸</a:t>
            </a:r>
            <a:endParaRPr lang="en-US" altLang="zh-TW" dirty="0" smtClean="0">
              <a:latin typeface="Calibri" pitchFamily="34" charset="0"/>
              <a:cs typeface="Calibri" pitchFamily="34" charset="0"/>
            </a:endParaRPr>
          </a:p>
          <a:p>
            <a:pPr>
              <a:tabLst>
                <a:tab pos="441325" algn="l"/>
              </a:tabLst>
              <a:defRPr/>
            </a:pPr>
            <a:r>
              <a:rPr lang="zh-CN" altLang="en-US" b="1" dirty="0">
                <a:latin typeface="Calibri" pitchFamily="34" charset="0"/>
                <a:cs typeface="Calibri" pitchFamily="34" charset="0"/>
              </a:rPr>
              <a:t>或</a:t>
            </a:r>
            <a:endParaRPr lang="en-US" altLang="zh-CN" b="1" dirty="0">
              <a:latin typeface="Calibri" pitchFamily="34" charset="0"/>
              <a:cs typeface="Calibri" pitchFamily="34" charset="0"/>
            </a:endParaRPr>
          </a:p>
          <a:p>
            <a:pPr>
              <a:tabLst>
                <a:tab pos="441325" algn="l"/>
              </a:tabLst>
              <a:defRPr/>
            </a:pPr>
            <a:r>
              <a:rPr lang="zh-CN" altLang="en-US" dirty="0" smtClean="0">
                <a:latin typeface="Calibri" pitchFamily="34" charset="0"/>
                <a:cs typeface="Calibri" pitchFamily="34" charset="0"/>
              </a:rPr>
              <a:t>毋須借貸</a:t>
            </a:r>
            <a:endParaRPr lang="en-US" altLang="zh-CN" dirty="0" smtClean="0">
              <a:latin typeface="Calibri" pitchFamily="34" charset="0"/>
              <a:cs typeface="Calibri" pitchFamily="34" charset="0"/>
            </a:endParaRPr>
          </a:p>
          <a:p>
            <a:pPr>
              <a:tabLst>
                <a:tab pos="441325" algn="l"/>
              </a:tabLst>
              <a:defRPr/>
            </a:pPr>
            <a:endParaRPr lang="en-US" altLang="zh-TW" dirty="0">
              <a:latin typeface="Calibri" pitchFamily="34" charset="0"/>
              <a:cs typeface="Calibri" pitchFamily="34" charset="0"/>
            </a:endParaRPr>
          </a:p>
          <a:p>
            <a:pPr>
              <a:tabLst>
                <a:tab pos="441325" algn="l"/>
              </a:tabLst>
              <a:defRPr/>
            </a:pPr>
            <a:r>
              <a:rPr lang="zh-CN" altLang="en-US" b="1" dirty="0">
                <a:latin typeface="Calibri" pitchFamily="34" charset="0"/>
                <a:cs typeface="Calibri" pitchFamily="34" charset="0"/>
              </a:rPr>
              <a:t>原因：</a:t>
            </a:r>
            <a:endParaRPr lang="en-US" altLang="zh-CN" b="1" dirty="0">
              <a:latin typeface="Calibri" pitchFamily="34" charset="0"/>
              <a:cs typeface="Calibri" pitchFamily="34" charset="0"/>
            </a:endParaRPr>
          </a:p>
          <a:p>
            <a:pPr>
              <a:tabLst>
                <a:tab pos="441325" algn="l"/>
              </a:tabLst>
              <a:defRPr/>
            </a:pPr>
            <a:r>
              <a:rPr lang="zh-TW" altLang="en-US" dirty="0"/>
              <a:t>若家人發生意外而急需金錢，又沒有購買保險或應急錢，借貸是唯一可行方法</a:t>
            </a:r>
            <a:r>
              <a:rPr lang="zh-TW" altLang="en-US" dirty="0" smtClean="0"/>
              <a:t>。</a:t>
            </a:r>
            <a:endParaRPr lang="en-US" altLang="zh-TW" dirty="0" smtClean="0"/>
          </a:p>
          <a:p>
            <a:pPr>
              <a:tabLst>
                <a:tab pos="441325" algn="l"/>
              </a:tabLst>
              <a:defRPr/>
            </a:pPr>
            <a:r>
              <a:rPr lang="zh-TW" altLang="en-US" b="1" dirty="0" smtClean="0">
                <a:latin typeface="Calibri" pitchFamily="34" charset="0"/>
                <a:cs typeface="Calibri" pitchFamily="34" charset="0"/>
              </a:rPr>
              <a:t>或</a:t>
            </a:r>
            <a:endParaRPr lang="zh-TW" altLang="en-US" b="1" dirty="0">
              <a:latin typeface="Calibri" pitchFamily="34" charset="0"/>
              <a:cs typeface="Calibri" pitchFamily="34" charset="0"/>
            </a:endParaRPr>
          </a:p>
          <a:p>
            <a:pPr>
              <a:tabLst>
                <a:tab pos="441325" algn="l"/>
              </a:tabLst>
              <a:defRPr/>
            </a:pPr>
            <a:r>
              <a:rPr lang="zh-TW" altLang="en-US" dirty="0"/>
              <a:t>若儲蓄足以支付手術費、有購買醫療保險、成功向公立醫院申請費用減免或取得關愛基金資助，便毋須借貸。</a:t>
            </a:r>
            <a:endParaRPr lang="zh-TW" altLang="en-US" dirty="0">
              <a:latin typeface="Calibri" pitchFamily="34" charset="0"/>
              <a:cs typeface="Calibri" pitchFamily="34" charset="0"/>
            </a:endParaRPr>
          </a:p>
        </p:txBody>
      </p:sp>
      <p:pic>
        <p:nvPicPr>
          <p:cNvPr id="10" name="圖片 9" descr="C:\Users\VincentLeung\AppData\Local\Microsoft\Windows\Temporary Internet Files\Content.IE5\COKHN5CI\1440776854[1].png"/>
          <p:cNvPicPr/>
          <p:nvPr/>
        </p:nvPicPr>
        <p:blipFill>
          <a:blip r:embed="rId2" cstate="print">
            <a:extLst>
              <a:ext uri="{28A0092B-C50C-407E-A947-70E740481C1C}">
                <a14:useLocalDpi xmlns:a14="http://schemas.microsoft.com/office/drawing/2010/main"/>
              </a:ext>
            </a:extLst>
          </a:blip>
          <a:srcRect/>
          <a:stretch>
            <a:fillRect/>
          </a:stretch>
        </p:blipFill>
        <p:spPr bwMode="auto">
          <a:xfrm>
            <a:off x="648652" y="2420888"/>
            <a:ext cx="3059252" cy="2872275"/>
          </a:xfrm>
          <a:prstGeom prst="rect">
            <a:avLst/>
          </a:prstGeom>
          <a:noFill/>
          <a:ln>
            <a:noFill/>
          </a:ln>
        </p:spPr>
      </p:pic>
    </p:spTree>
    <p:extLst>
      <p:ext uri="{BB962C8B-B14F-4D97-AF65-F5344CB8AC3E}">
        <p14:creationId xmlns:p14="http://schemas.microsoft.com/office/powerpoint/2010/main" val="248980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500"/>
                                        <p:tgtEl>
                                          <p:spTgt spid="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500"/>
                                        <p:tgtEl>
                                          <p:spTgt spid="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500"/>
                                        <p:tgtEl>
                                          <p:spTgt spid="9">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fade">
                                      <p:cBhvr>
                                        <p:cTn id="22" dur="500"/>
                                        <p:tgtEl>
                                          <p:spTgt spid="9">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9">
                                            <p:txEl>
                                              <p:pRg st="7" end="7"/>
                                            </p:txEl>
                                          </p:spTgt>
                                        </p:tgtEl>
                                        <p:attrNameLst>
                                          <p:attrName>style.visibility</p:attrName>
                                        </p:attrNameLst>
                                      </p:cBhvr>
                                      <p:to>
                                        <p:strVal val="visible"/>
                                      </p:to>
                                    </p:set>
                                    <p:animEffect transition="in" filter="fade">
                                      <p:cBhvr>
                                        <p:cTn id="25"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404664"/>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8" name="Text Placeholder 2"/>
          <p:cNvSpPr>
            <a:spLocks noGrp="1"/>
          </p:cNvSpPr>
          <p:nvPr>
            <p:ph type="body" sz="quarter" idx="13"/>
          </p:nvPr>
        </p:nvSpPr>
        <p:spPr bwMode="auto">
          <a:xfrm>
            <a:off x="648652" y="1124744"/>
            <a:ext cx="7163708" cy="50405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smtClean="0">
                <a:latin typeface="微軟正黑體" panose="020B0604030504040204" pitchFamily="34" charset="-120"/>
                <a:ea typeface="微軟正黑體" panose="020B0604030504040204" pitchFamily="34" charset="-120"/>
                <a:cs typeface="Calibri" pitchFamily="34" charset="0"/>
              </a:rPr>
              <a:t>情景</a:t>
            </a:r>
            <a:r>
              <a:rPr lang="en-US" altLang="zh-TW" b="1" dirty="0">
                <a:latin typeface="微軟正黑體" panose="020B0604030504040204" pitchFamily="34" charset="-120"/>
                <a:ea typeface="微軟正黑體" panose="020B0604030504040204" pitchFamily="34" charset="-120"/>
                <a:cs typeface="Calibri" pitchFamily="34" charset="0"/>
              </a:rPr>
              <a:t>3</a:t>
            </a:r>
            <a:r>
              <a:rPr lang="zh-TW" altLang="en-US" b="1" dirty="0" smtClean="0">
                <a:latin typeface="微軟正黑體" panose="020B0604030504040204" pitchFamily="34" charset="-120"/>
                <a:ea typeface="微軟正黑體" panose="020B0604030504040204" pitchFamily="34" charset="-120"/>
                <a:cs typeface="Calibri" pitchFamily="34" charset="0"/>
              </a:rPr>
              <a:t>：</a:t>
            </a:r>
            <a:r>
              <a:rPr lang="zh-TW" altLang="en-US" b="1" dirty="0" smtClean="0"/>
              <a:t>一家人</a:t>
            </a:r>
            <a:r>
              <a:rPr lang="zh-TW" altLang="en-US" b="1" dirty="0"/>
              <a:t>去泰國旅行四天，需要支付預訂酒店及購物</a:t>
            </a:r>
            <a:endParaRPr lang="zh-TW" altLang="en-US" b="1" dirty="0">
              <a:latin typeface="微軟正黑體" panose="020B0604030504040204" pitchFamily="34" charset="-120"/>
              <a:ea typeface="微軟正黑體" panose="020B0604030504040204" pitchFamily="34" charset="-120"/>
              <a:cs typeface="Calibri" pitchFamily="34" charset="0"/>
            </a:endParaRPr>
          </a:p>
        </p:txBody>
      </p:sp>
      <p:sp>
        <p:nvSpPr>
          <p:cNvPr id="9" name="Text Placeholder 2"/>
          <p:cNvSpPr>
            <a:spLocks noGrp="1"/>
          </p:cNvSpPr>
          <p:nvPr>
            <p:ph type="body" sz="quarter" idx="13"/>
          </p:nvPr>
        </p:nvSpPr>
        <p:spPr bwMode="auto">
          <a:xfrm>
            <a:off x="3779912" y="1628800"/>
            <a:ext cx="4968552" cy="44644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Calibri" pitchFamily="34" charset="0"/>
                <a:cs typeface="Calibri" pitchFamily="34" charset="0"/>
              </a:rPr>
              <a:t>適合的借貸方式</a:t>
            </a:r>
            <a:r>
              <a:rPr lang="zh-CN" altLang="en-US" b="1" dirty="0" smtClean="0">
                <a:latin typeface="Calibri" pitchFamily="34" charset="0"/>
                <a:cs typeface="Calibri" pitchFamily="34" charset="0"/>
              </a:rPr>
              <a:t>：</a:t>
            </a:r>
            <a:r>
              <a:rPr lang="zh-TW" altLang="en-US" dirty="0">
                <a:latin typeface="Calibri" pitchFamily="34" charset="0"/>
                <a:cs typeface="Calibri" pitchFamily="34" charset="0"/>
              </a:rPr>
              <a:t>信用卡</a:t>
            </a:r>
            <a:endParaRPr lang="en-US" altLang="zh-CN" b="1" dirty="0" smtClean="0">
              <a:latin typeface="Calibri" pitchFamily="34" charset="0"/>
              <a:cs typeface="Calibri" pitchFamily="34" charset="0"/>
            </a:endParaRPr>
          </a:p>
          <a:p>
            <a:pPr>
              <a:tabLst>
                <a:tab pos="441325" algn="l"/>
              </a:tabLst>
              <a:defRPr/>
            </a:pPr>
            <a:r>
              <a:rPr lang="zh-CN" altLang="en-US" b="1" dirty="0" smtClean="0">
                <a:latin typeface="Calibri" pitchFamily="34" charset="0"/>
                <a:cs typeface="Calibri" pitchFamily="34" charset="0"/>
              </a:rPr>
              <a:t>或</a:t>
            </a:r>
            <a:endParaRPr lang="en-US" altLang="zh-CN" b="1" dirty="0">
              <a:latin typeface="Calibri" pitchFamily="34" charset="0"/>
              <a:cs typeface="Calibri" pitchFamily="34" charset="0"/>
            </a:endParaRPr>
          </a:p>
          <a:p>
            <a:pPr>
              <a:tabLst>
                <a:tab pos="441325" algn="l"/>
              </a:tabLst>
              <a:defRPr/>
            </a:pPr>
            <a:r>
              <a:rPr lang="zh-CN" altLang="en-US" dirty="0" smtClean="0">
                <a:latin typeface="Calibri" pitchFamily="34" charset="0"/>
                <a:cs typeface="Calibri" pitchFamily="34" charset="0"/>
              </a:rPr>
              <a:t>毋須借貸</a:t>
            </a:r>
            <a:endParaRPr lang="en-US" altLang="zh-CN" dirty="0" smtClean="0">
              <a:latin typeface="Calibri" pitchFamily="34" charset="0"/>
              <a:cs typeface="Calibri" pitchFamily="34" charset="0"/>
            </a:endParaRPr>
          </a:p>
          <a:p>
            <a:pPr>
              <a:tabLst>
                <a:tab pos="441325" algn="l"/>
              </a:tabLst>
              <a:defRPr/>
            </a:pPr>
            <a:endParaRPr lang="en-US" altLang="zh-TW" dirty="0">
              <a:latin typeface="Calibri" pitchFamily="34" charset="0"/>
              <a:cs typeface="Calibri" pitchFamily="34" charset="0"/>
            </a:endParaRPr>
          </a:p>
          <a:p>
            <a:pPr>
              <a:tabLst>
                <a:tab pos="441325" algn="l"/>
              </a:tabLst>
              <a:defRPr/>
            </a:pPr>
            <a:r>
              <a:rPr lang="zh-CN" altLang="en-US" b="1" dirty="0">
                <a:latin typeface="Calibri" pitchFamily="34" charset="0"/>
                <a:cs typeface="Calibri" pitchFamily="34" charset="0"/>
              </a:rPr>
              <a:t>原因：</a:t>
            </a:r>
            <a:endParaRPr lang="en-US" altLang="zh-CN" b="1" dirty="0">
              <a:latin typeface="Calibri" pitchFamily="34" charset="0"/>
              <a:cs typeface="Calibri" pitchFamily="34" charset="0"/>
            </a:endParaRPr>
          </a:p>
          <a:p>
            <a:pPr>
              <a:tabLst>
                <a:tab pos="441325" algn="l"/>
              </a:tabLst>
              <a:defRPr/>
            </a:pPr>
            <a:r>
              <a:rPr lang="zh-TW" altLang="en-US" dirty="0"/>
              <a:t>由於旅行涉及的金額不高，因而能夠以信用卡繳費。而且，如果準時還款，信用卡利息較低，又可以賺取信用卡積分</a:t>
            </a:r>
            <a:r>
              <a:rPr lang="zh-TW" altLang="en-US" dirty="0" smtClean="0"/>
              <a:t>。</a:t>
            </a:r>
            <a:endParaRPr lang="en-US" altLang="zh-TW" dirty="0" smtClean="0"/>
          </a:p>
          <a:p>
            <a:pPr>
              <a:tabLst>
                <a:tab pos="441325" algn="l"/>
              </a:tabLst>
              <a:defRPr/>
            </a:pPr>
            <a:r>
              <a:rPr lang="zh-TW" altLang="en-US" b="1" dirty="0" smtClean="0">
                <a:latin typeface="Calibri" pitchFamily="34" charset="0"/>
                <a:cs typeface="Calibri" pitchFamily="34" charset="0"/>
              </a:rPr>
              <a:t>或</a:t>
            </a:r>
            <a:endParaRPr lang="zh-TW" altLang="en-US" b="1" dirty="0">
              <a:latin typeface="Calibri" pitchFamily="34" charset="0"/>
              <a:cs typeface="Calibri" pitchFamily="34" charset="0"/>
            </a:endParaRPr>
          </a:p>
          <a:p>
            <a:pPr>
              <a:tabLst>
                <a:tab pos="441325" algn="l"/>
              </a:tabLst>
              <a:defRPr/>
            </a:pPr>
            <a:r>
              <a:rPr lang="zh-TW" altLang="en-US" dirty="0"/>
              <a:t>若儲蓄足以支付旅費或由全家人共同分擔開支，便毋須借貸。而且若旅費超越負擔，可考慮縮短行程或更改目的地。</a:t>
            </a:r>
            <a:endParaRPr lang="zh-TW" altLang="en-US" dirty="0">
              <a:latin typeface="Calibri" pitchFamily="34" charset="0"/>
              <a:cs typeface="Calibri" pitchFamily="34" charset="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750" y="1700808"/>
            <a:ext cx="2960550" cy="2262817"/>
          </a:xfrm>
          <a:prstGeom prst="rect">
            <a:avLst/>
          </a:prstGeom>
        </p:spPr>
      </p:pic>
    </p:spTree>
    <p:extLst>
      <p:ext uri="{BB962C8B-B14F-4D97-AF65-F5344CB8AC3E}">
        <p14:creationId xmlns:p14="http://schemas.microsoft.com/office/powerpoint/2010/main" val="1760827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500"/>
                                        <p:tgtEl>
                                          <p:spTgt spid="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fade">
                                      <p:cBhvr>
                                        <p:cTn id="16" dur="500"/>
                                        <p:tgtEl>
                                          <p:spTgt spid="9">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500"/>
                                        <p:tgtEl>
                                          <p:spTgt spid="9">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fade">
                                      <p:cBhvr>
                                        <p:cTn id="2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2</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8" name="Text Placeholder 2"/>
          <p:cNvSpPr>
            <a:spLocks noGrp="1"/>
          </p:cNvSpPr>
          <p:nvPr>
            <p:ph type="body" sz="quarter" idx="13"/>
          </p:nvPr>
        </p:nvSpPr>
        <p:spPr bwMode="auto">
          <a:xfrm>
            <a:off x="648652" y="1412776"/>
            <a:ext cx="8099812" cy="43204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smtClean="0">
                <a:latin typeface="微軟正黑體" panose="020B0604030504040204" pitchFamily="34" charset="-120"/>
                <a:ea typeface="微軟正黑體" panose="020B0604030504040204" pitchFamily="34" charset="-120"/>
                <a:cs typeface="Calibri" pitchFamily="34" charset="0"/>
              </a:rPr>
              <a:t>情景</a:t>
            </a:r>
            <a:r>
              <a:rPr lang="en-US" altLang="zh-TW" b="1" dirty="0">
                <a:latin typeface="微軟正黑體" panose="020B0604030504040204" pitchFamily="34" charset="-120"/>
                <a:ea typeface="微軟正黑體" panose="020B0604030504040204" pitchFamily="34" charset="-120"/>
                <a:cs typeface="Calibri" pitchFamily="34" charset="0"/>
              </a:rPr>
              <a:t>4</a:t>
            </a:r>
            <a:r>
              <a:rPr lang="zh-TW" altLang="en-US" b="1" dirty="0">
                <a:latin typeface="微軟正黑體" panose="020B0604030504040204" pitchFamily="34" charset="-120"/>
                <a:ea typeface="微軟正黑體" panose="020B0604030504040204" pitchFamily="34" charset="-120"/>
                <a:cs typeface="Calibri" pitchFamily="34" charset="0"/>
              </a:rPr>
              <a:t>：旅行時遺失所有現金，而信用卡簽帳於所在國家並不流行</a:t>
            </a:r>
          </a:p>
        </p:txBody>
      </p:sp>
      <p:sp>
        <p:nvSpPr>
          <p:cNvPr id="9" name="Text Placeholder 2"/>
          <p:cNvSpPr>
            <a:spLocks noGrp="1"/>
          </p:cNvSpPr>
          <p:nvPr>
            <p:ph type="body" sz="quarter" idx="13"/>
          </p:nvPr>
        </p:nvSpPr>
        <p:spPr bwMode="auto">
          <a:xfrm>
            <a:off x="4788024" y="2348880"/>
            <a:ext cx="3960440" cy="237626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CN" altLang="en-US" b="1" dirty="0">
                <a:latin typeface="Calibri" pitchFamily="34" charset="0"/>
                <a:cs typeface="Calibri" pitchFamily="34" charset="0"/>
              </a:rPr>
              <a:t>適合的借貸方式</a:t>
            </a:r>
            <a:r>
              <a:rPr lang="zh-CN" altLang="en-US" b="1" dirty="0" smtClean="0">
                <a:latin typeface="Calibri" pitchFamily="34" charset="0"/>
                <a:cs typeface="Calibri" pitchFamily="34" charset="0"/>
              </a:rPr>
              <a:t>：</a:t>
            </a:r>
            <a:r>
              <a:rPr lang="zh-CN" altLang="en-US" dirty="0" smtClean="0">
                <a:latin typeface="Calibri" pitchFamily="34" charset="0"/>
                <a:cs typeface="Calibri" pitchFamily="34" charset="0"/>
              </a:rPr>
              <a:t>透支</a:t>
            </a:r>
            <a:endParaRPr lang="en-US" altLang="zh-CN" b="1" dirty="0" smtClean="0">
              <a:latin typeface="Calibri" pitchFamily="34" charset="0"/>
              <a:cs typeface="Calibri" pitchFamily="34" charset="0"/>
            </a:endParaRPr>
          </a:p>
          <a:p>
            <a:pPr>
              <a:tabLst>
                <a:tab pos="441325" algn="l"/>
              </a:tabLst>
              <a:defRPr/>
            </a:pPr>
            <a:endParaRPr lang="en-US" altLang="zh-TW" dirty="0">
              <a:latin typeface="Calibri" pitchFamily="34" charset="0"/>
              <a:cs typeface="Calibri" pitchFamily="34" charset="0"/>
            </a:endParaRPr>
          </a:p>
          <a:p>
            <a:pPr>
              <a:tabLst>
                <a:tab pos="441325" algn="l"/>
              </a:tabLst>
              <a:defRPr/>
            </a:pPr>
            <a:r>
              <a:rPr lang="zh-CN" altLang="en-US" b="1" dirty="0">
                <a:latin typeface="Calibri" pitchFamily="34" charset="0"/>
                <a:cs typeface="Calibri" pitchFamily="34" charset="0"/>
              </a:rPr>
              <a:t>原因：</a:t>
            </a:r>
            <a:endParaRPr lang="en-US" altLang="zh-CN" b="1" dirty="0">
              <a:latin typeface="Calibri" pitchFamily="34" charset="0"/>
              <a:cs typeface="Calibri" pitchFamily="34" charset="0"/>
            </a:endParaRPr>
          </a:p>
          <a:p>
            <a:pPr>
              <a:tabLst>
                <a:tab pos="441325" algn="l"/>
              </a:tabLst>
              <a:defRPr/>
            </a:pPr>
            <a:r>
              <a:rPr lang="zh-TW" altLang="en-US" dirty="0"/>
              <a:t>由於無法以信用卡繳費，身處外地又急需金錢周轉，透支是唯一可行方法。但值得留意的是即使銀行接受透支，借貸人之後需向銀行支付手續費及利息。</a:t>
            </a:r>
            <a:endParaRPr lang="zh-TW" altLang="en-US" dirty="0">
              <a:latin typeface="Calibri" pitchFamily="34" charset="0"/>
              <a:cs typeface="Calibri" pitchFamily="34" charset="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062" y="2160364"/>
            <a:ext cx="3755922" cy="2415313"/>
          </a:xfrm>
          <a:prstGeom prst="rect">
            <a:avLst/>
          </a:prstGeom>
        </p:spPr>
      </p:pic>
    </p:spTree>
    <p:extLst>
      <p:ext uri="{BB962C8B-B14F-4D97-AF65-F5344CB8AC3E}">
        <p14:creationId xmlns:p14="http://schemas.microsoft.com/office/powerpoint/2010/main" val="3405946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smtClean="0">
                <a:latin typeface="Calibri" pitchFamily="34" charset="0"/>
                <a:cs typeface="Calibri" pitchFamily="34" charset="0"/>
              </a:rPr>
              <a:t>活動</a:t>
            </a:r>
            <a:r>
              <a:rPr lang="en-US" altLang="zh-CN" dirty="0" smtClean="0">
                <a:latin typeface="Calibri" pitchFamily="34" charset="0"/>
                <a:cs typeface="Calibri" pitchFamily="34" charset="0"/>
              </a:rPr>
              <a:t>2</a:t>
            </a:r>
            <a:r>
              <a:rPr lang="zh-TW" altLang="en-US" dirty="0" smtClean="0">
                <a:latin typeface="Calibri" pitchFamily="34" charset="0"/>
                <a:cs typeface="Calibri" pitchFamily="34" charset="0"/>
              </a:rPr>
              <a:t>：</a:t>
            </a:r>
            <a:r>
              <a:rPr lang="zh-TW" altLang="en-US" dirty="0">
                <a:latin typeface="Calibri" pitchFamily="34" charset="0"/>
                <a:cs typeface="Calibri" pitchFamily="34" charset="0"/>
              </a:rPr>
              <a:t>小組討論（配對不同的借款來源）</a:t>
            </a: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22" name="Text Placeholder 2"/>
          <p:cNvSpPr>
            <a:spLocks noGrp="1"/>
          </p:cNvSpPr>
          <p:nvPr>
            <p:ph type="body" sz="quarter" idx="13"/>
          </p:nvPr>
        </p:nvSpPr>
        <p:spPr bwMode="auto">
          <a:xfrm>
            <a:off x="755576" y="1268760"/>
            <a:ext cx="7827821" cy="489074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buAutoNum type="arabicPeriod"/>
              <a:tabLst>
                <a:tab pos="441325" algn="l"/>
              </a:tabLst>
              <a:defRPr/>
            </a:pPr>
            <a:r>
              <a:rPr lang="zh-TW" altLang="en-US" dirty="0" smtClean="0">
                <a:latin typeface="Calibri" pitchFamily="34" charset="0"/>
                <a:cs typeface="Calibri" pitchFamily="34" charset="0"/>
              </a:rPr>
              <a:t>分別</a:t>
            </a:r>
            <a:r>
              <a:rPr lang="zh-TW" altLang="en-US" dirty="0">
                <a:latin typeface="Calibri" pitchFamily="34" charset="0"/>
                <a:cs typeface="Calibri" pitchFamily="34" charset="0"/>
              </a:rPr>
              <a:t>舉出良性債務及不良債務的一個例子</a:t>
            </a:r>
            <a:r>
              <a:rPr lang="zh-TW" altLang="en-US" dirty="0" smtClean="0">
                <a:latin typeface="Calibri" pitchFamily="34" charset="0"/>
                <a:cs typeface="Calibri" pitchFamily="34" charset="0"/>
              </a:rPr>
              <a:t>。</a:t>
            </a:r>
            <a:endParaRPr lang="zh-TW" altLang="en-US" dirty="0">
              <a:solidFill>
                <a:srgbClr val="2EB6BA"/>
              </a:solidFill>
              <a:latin typeface="Calibri" panose="020F0502020204030204" pitchFamily="34" charset="0"/>
              <a:cs typeface="Calibri" panose="020F050202020403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568582304"/>
              </p:ext>
            </p:extLst>
          </p:nvPr>
        </p:nvGraphicFramePr>
        <p:xfrm>
          <a:off x="1259632" y="1916832"/>
          <a:ext cx="6840757" cy="1922839"/>
        </p:xfrm>
        <a:graphic>
          <a:graphicData uri="http://schemas.openxmlformats.org/drawingml/2006/table">
            <a:tbl>
              <a:tblPr firstRow="1" firstCol="1" bandRow="1">
                <a:tableStyleId>{5C22544A-7EE6-4342-B048-85BDC9FD1C3A}</a:tableStyleId>
              </a:tblPr>
              <a:tblGrid>
                <a:gridCol w="1915995"/>
                <a:gridCol w="2462381"/>
                <a:gridCol w="2462381"/>
              </a:tblGrid>
              <a:tr h="480710">
                <a:tc>
                  <a:txBody>
                    <a:bodyPr/>
                    <a:lstStyle/>
                    <a:p>
                      <a:pPr>
                        <a:spcAft>
                          <a:spcPts val="0"/>
                        </a:spcAft>
                      </a:pPr>
                      <a:r>
                        <a:rPr lang="en-US" sz="2100" kern="100" dirty="0">
                          <a:effectLst/>
                          <a:latin typeface="+mn-ea"/>
                          <a:ea typeface="+mn-ea"/>
                        </a:rPr>
                        <a:t> </a:t>
                      </a:r>
                      <a:endParaRPr lang="zh-TW" sz="2100" kern="100" dirty="0">
                        <a:effectLst/>
                        <a:latin typeface="+mn-ea"/>
                        <a:ea typeface="+mn-ea"/>
                        <a:cs typeface="Times New Roman"/>
                      </a:endParaRPr>
                    </a:p>
                  </a:txBody>
                  <a:tcPr marL="68580" marR="68580"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spcAft>
                          <a:spcPts val="0"/>
                        </a:spcAft>
                      </a:pPr>
                      <a:r>
                        <a:rPr lang="zh-TW" sz="2100" kern="100">
                          <a:effectLst/>
                          <a:latin typeface="+mn-ea"/>
                          <a:ea typeface="+mn-ea"/>
                        </a:rPr>
                        <a:t>良性債務</a:t>
                      </a:r>
                      <a:endParaRPr lang="zh-TW" sz="2100" kern="100">
                        <a:effectLst/>
                        <a:latin typeface="+mn-ea"/>
                        <a:ea typeface="+mn-ea"/>
                        <a:cs typeface="Times New Roman"/>
                      </a:endParaRPr>
                    </a:p>
                  </a:txBody>
                  <a:tcPr marL="68580" marR="68580" marT="0" marB="0">
                    <a:lnL w="12700" cmpd="sng">
                      <a:noFill/>
                    </a:lnL>
                  </a:tcPr>
                </a:tc>
                <a:tc>
                  <a:txBody>
                    <a:bodyPr/>
                    <a:lstStyle/>
                    <a:p>
                      <a:pPr algn="ctr">
                        <a:spcAft>
                          <a:spcPts val="0"/>
                        </a:spcAft>
                      </a:pPr>
                      <a:r>
                        <a:rPr lang="zh-TW" sz="2100" kern="100">
                          <a:effectLst/>
                          <a:latin typeface="+mn-ea"/>
                          <a:ea typeface="+mn-ea"/>
                        </a:rPr>
                        <a:t>不良債務</a:t>
                      </a:r>
                      <a:endParaRPr lang="zh-TW" sz="2100" kern="100">
                        <a:effectLst/>
                        <a:latin typeface="+mn-ea"/>
                        <a:ea typeface="+mn-ea"/>
                        <a:cs typeface="Times New Roman"/>
                      </a:endParaRPr>
                    </a:p>
                  </a:txBody>
                  <a:tcPr marL="68580" marR="68580" marT="0" marB="0"/>
                </a:tc>
              </a:tr>
              <a:tr h="1442129">
                <a:tc>
                  <a:txBody>
                    <a:bodyPr/>
                    <a:lstStyle/>
                    <a:p>
                      <a:pPr>
                        <a:spcAft>
                          <a:spcPts val="0"/>
                        </a:spcAft>
                      </a:pPr>
                      <a:r>
                        <a:rPr lang="zh-TW" sz="2100" kern="100" dirty="0">
                          <a:effectLst/>
                          <a:latin typeface="+mn-ea"/>
                          <a:ea typeface="+mn-ea"/>
                        </a:rPr>
                        <a:t>例子</a:t>
                      </a:r>
                      <a:endParaRPr lang="zh-TW" sz="2100" kern="100" dirty="0">
                        <a:effectLst/>
                        <a:latin typeface="+mn-ea"/>
                        <a:ea typeface="+mn-ea"/>
                        <a:cs typeface="Times New Roman"/>
                      </a:endParaRPr>
                    </a:p>
                  </a:txBody>
                  <a:tcPr marL="68580" marR="68580" marT="0" marB="0">
                    <a:lnT w="38100" cmpd="sng">
                      <a:noFill/>
                    </a:lnT>
                  </a:tcPr>
                </a:tc>
                <a:tc>
                  <a:txBody>
                    <a:bodyPr/>
                    <a:lstStyle/>
                    <a:p>
                      <a:pPr>
                        <a:spcAft>
                          <a:spcPts val="0"/>
                        </a:spcAft>
                      </a:pPr>
                      <a:r>
                        <a:rPr lang="zh-TW" sz="2100" kern="100" dirty="0">
                          <a:effectLst/>
                          <a:latin typeface="+mn-ea"/>
                          <a:ea typeface="+mn-ea"/>
                        </a:rPr>
                        <a:t>任何合理答案。</a:t>
                      </a:r>
                    </a:p>
                    <a:p>
                      <a:pPr>
                        <a:spcAft>
                          <a:spcPts val="0"/>
                        </a:spcAft>
                      </a:pPr>
                      <a:r>
                        <a:rPr lang="zh-TW" sz="2100" kern="100" dirty="0">
                          <a:effectLst/>
                          <a:latin typeface="+mn-ea"/>
                          <a:ea typeface="+mn-ea"/>
                        </a:rPr>
                        <a:t>例子：置業、進修</a:t>
                      </a:r>
                      <a:endParaRPr lang="zh-TW" sz="2100" kern="100" dirty="0">
                        <a:effectLst/>
                        <a:latin typeface="+mn-ea"/>
                        <a:ea typeface="+mn-ea"/>
                        <a:cs typeface="Times New Roman"/>
                      </a:endParaRPr>
                    </a:p>
                  </a:txBody>
                  <a:tcPr marL="68580" marR="68580" marT="0" marB="0"/>
                </a:tc>
                <a:tc>
                  <a:txBody>
                    <a:bodyPr/>
                    <a:lstStyle/>
                    <a:p>
                      <a:pPr>
                        <a:spcAft>
                          <a:spcPts val="0"/>
                        </a:spcAft>
                      </a:pPr>
                      <a:r>
                        <a:rPr lang="zh-TW" sz="2100" kern="100" dirty="0">
                          <a:effectLst/>
                          <a:latin typeface="+mn-ea"/>
                          <a:ea typeface="+mn-ea"/>
                        </a:rPr>
                        <a:t>任何合理答案。</a:t>
                      </a:r>
                    </a:p>
                    <a:p>
                      <a:pPr>
                        <a:spcAft>
                          <a:spcPts val="0"/>
                        </a:spcAft>
                      </a:pPr>
                      <a:r>
                        <a:rPr lang="zh-TW" sz="2100" kern="100" dirty="0">
                          <a:effectLst/>
                          <a:latin typeface="+mn-ea"/>
                          <a:ea typeface="+mn-ea"/>
                        </a:rPr>
                        <a:t>例子：賭博、購買奢侈品、旅行</a:t>
                      </a:r>
                      <a:endParaRPr lang="zh-TW" sz="2100" kern="100" dirty="0">
                        <a:effectLst/>
                        <a:latin typeface="+mn-ea"/>
                        <a:ea typeface="+mn-ea"/>
                        <a:cs typeface="Times New Roman"/>
                      </a:endParaRPr>
                    </a:p>
                  </a:txBody>
                  <a:tcPr marL="68580" marR="68580" marT="0" marB="0"/>
                </a:tc>
              </a:tr>
            </a:tbl>
          </a:graphicData>
        </a:graphic>
      </p:graphicFrame>
    </p:spTree>
    <p:extLst>
      <p:ext uri="{BB962C8B-B14F-4D97-AF65-F5344CB8AC3E}">
        <p14:creationId xmlns:p14="http://schemas.microsoft.com/office/powerpoint/2010/main" val="172309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extLst>
          </p:cNvPr>
          <p:cNvSpPr>
            <a:spLocks noGrp="1"/>
          </p:cNvSpPr>
          <p:nvPr>
            <p:ph type="sldNum" sz="quarter" idx="14"/>
          </p:nvPr>
        </p:nvSpPr>
        <p:spPr/>
        <p:txBody>
          <a:bodyPr/>
          <a:lstStyle/>
          <a:p>
            <a:pPr>
              <a:defRPr/>
            </a:pPr>
            <a:fld id="{91785A46-685F-49B1-A5CD-A320E55BE3D7}" type="slidenum">
              <a:rPr lang="en-US"/>
              <a:pPr>
                <a:defRPr/>
              </a:pPr>
              <a:t>2</a:t>
            </a:fld>
            <a:endParaRPr lang="en-US" dirty="0"/>
          </a:p>
        </p:txBody>
      </p:sp>
      <p:sp>
        <p:nvSpPr>
          <p:cNvPr id="22531" name="Text Placeholder 3"/>
          <p:cNvSpPr txBox="1">
            <a:spLocks/>
          </p:cNvSpPr>
          <p:nvPr/>
        </p:nvSpPr>
        <p:spPr bwMode="auto">
          <a:xfrm>
            <a:off x="731838" y="692150"/>
            <a:ext cx="76803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kumimoji="1">
                <a:solidFill>
                  <a:schemeClr val="tx1"/>
                </a:solidFill>
                <a:latin typeface="Arial" pitchFamily="34" charset="0"/>
                <a:ea typeface="新細明體" pitchFamily="18" charset="-120"/>
              </a:defRPr>
            </a:lvl1pPr>
            <a:lvl2pPr marL="742950" indent="-285750" defTabSz="685800" eaLnBrk="0" hangingPunct="0">
              <a:defRPr kumimoji="1">
                <a:solidFill>
                  <a:schemeClr val="tx1"/>
                </a:solidFill>
                <a:latin typeface="Arial" pitchFamily="34" charset="0"/>
                <a:ea typeface="新細明體" pitchFamily="18" charset="-120"/>
              </a:defRPr>
            </a:lvl2pPr>
            <a:lvl3pPr marL="857250" indent="-171450" defTabSz="685800" eaLnBrk="0" hangingPunct="0">
              <a:defRPr kumimoji="1">
                <a:solidFill>
                  <a:schemeClr val="tx1"/>
                </a:solidFill>
                <a:latin typeface="Arial" pitchFamily="34" charset="0"/>
                <a:ea typeface="新細明體" pitchFamily="18" charset="-120"/>
              </a:defRPr>
            </a:lvl3pPr>
            <a:lvl4pPr marL="1200150" indent="-171450" defTabSz="685800" eaLnBrk="0" hangingPunct="0">
              <a:defRPr kumimoji="1">
                <a:solidFill>
                  <a:schemeClr val="tx1"/>
                </a:solidFill>
                <a:latin typeface="Arial" pitchFamily="34" charset="0"/>
                <a:ea typeface="新細明體" pitchFamily="18" charset="-120"/>
              </a:defRPr>
            </a:lvl4pPr>
            <a:lvl5pPr marL="1543050" indent="-171450" defTabSz="685800" eaLnBrk="0" hangingPunct="0">
              <a:defRPr kumimoji="1">
                <a:solidFill>
                  <a:schemeClr val="tx1"/>
                </a:solidFill>
                <a:latin typeface="Arial" pitchFamily="34" charset="0"/>
                <a:ea typeface="新細明體" pitchFamily="18" charset="-120"/>
              </a:defRPr>
            </a:lvl5pPr>
            <a:lvl6pPr marL="2000250" indent="-171450" defTabSz="685800" eaLnBrk="0" fontAlgn="base" hangingPunct="0">
              <a:spcBef>
                <a:spcPct val="0"/>
              </a:spcBef>
              <a:spcAft>
                <a:spcPct val="0"/>
              </a:spcAft>
              <a:defRPr kumimoji="1">
                <a:solidFill>
                  <a:schemeClr val="tx1"/>
                </a:solidFill>
                <a:latin typeface="Arial" pitchFamily="34" charset="0"/>
                <a:ea typeface="新細明體" pitchFamily="18" charset="-120"/>
              </a:defRPr>
            </a:lvl6pPr>
            <a:lvl7pPr marL="2457450" indent="-171450" defTabSz="685800" eaLnBrk="0" fontAlgn="base" hangingPunct="0">
              <a:spcBef>
                <a:spcPct val="0"/>
              </a:spcBef>
              <a:spcAft>
                <a:spcPct val="0"/>
              </a:spcAft>
              <a:defRPr kumimoji="1">
                <a:solidFill>
                  <a:schemeClr val="tx1"/>
                </a:solidFill>
                <a:latin typeface="Arial" pitchFamily="34" charset="0"/>
                <a:ea typeface="新細明體" pitchFamily="18" charset="-120"/>
              </a:defRPr>
            </a:lvl7pPr>
            <a:lvl8pPr marL="2914650" indent="-171450" defTabSz="685800" eaLnBrk="0" fontAlgn="base" hangingPunct="0">
              <a:spcBef>
                <a:spcPct val="0"/>
              </a:spcBef>
              <a:spcAft>
                <a:spcPct val="0"/>
              </a:spcAft>
              <a:defRPr kumimoji="1">
                <a:solidFill>
                  <a:schemeClr val="tx1"/>
                </a:solidFill>
                <a:latin typeface="Arial" pitchFamily="34" charset="0"/>
                <a:ea typeface="新細明體" pitchFamily="18" charset="-120"/>
              </a:defRPr>
            </a:lvl8pPr>
            <a:lvl9pPr marL="3371850" indent="-171450" defTabSz="68580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lnSpc>
                <a:spcPts val="2550"/>
              </a:lnSpc>
              <a:spcBef>
                <a:spcPts val="750"/>
              </a:spcBef>
              <a:buFont typeface="Arial" pitchFamily="34" charset="0"/>
              <a:buNone/>
            </a:pPr>
            <a:r>
              <a:rPr lang="zh-TW" altLang="en-US" sz="2500" b="1">
                <a:solidFill>
                  <a:srgbClr val="645F9B"/>
                </a:solidFill>
                <a:latin typeface="Microsoft JhengHei" pitchFamily="34" charset="-120"/>
                <a:ea typeface="Microsoft JhengHei" pitchFamily="34" charset="-120"/>
                <a:cs typeface="Calibri" pitchFamily="34" charset="0"/>
              </a:rPr>
              <a:t>有關投資者</a:t>
            </a:r>
            <a:r>
              <a:rPr lang="zh-HK" altLang="en-US" sz="2500" b="1">
                <a:solidFill>
                  <a:srgbClr val="645F9B"/>
                </a:solidFill>
                <a:latin typeface="Microsoft JhengHei" pitchFamily="34" charset="-120"/>
                <a:ea typeface="Microsoft JhengHei" pitchFamily="34" charset="-120"/>
                <a:cs typeface="Calibri" pitchFamily="34" charset="0"/>
              </a:rPr>
              <a:t>及理財</a:t>
            </a:r>
            <a:r>
              <a:rPr lang="zh-TW" altLang="en-US" sz="2500" b="1">
                <a:solidFill>
                  <a:srgbClr val="645F9B"/>
                </a:solidFill>
                <a:latin typeface="Microsoft JhengHei" pitchFamily="34" charset="-120"/>
                <a:ea typeface="Microsoft JhengHei" pitchFamily="34" charset="-120"/>
                <a:cs typeface="Calibri" pitchFamily="34" charset="0"/>
              </a:rPr>
              <a:t>教育</a:t>
            </a:r>
            <a:r>
              <a:rPr lang="zh-HK" altLang="en-US" sz="2500" b="1">
                <a:solidFill>
                  <a:srgbClr val="645F9B"/>
                </a:solidFill>
                <a:latin typeface="Microsoft JhengHei" pitchFamily="34" charset="-120"/>
                <a:ea typeface="Microsoft JhengHei" pitchFamily="34" charset="-120"/>
                <a:cs typeface="Calibri" pitchFamily="34" charset="0"/>
              </a:rPr>
              <a:t>委員會</a:t>
            </a:r>
            <a:endParaRPr lang="zh-TW" altLang="en-US" sz="2500">
              <a:solidFill>
                <a:srgbClr val="645F9B"/>
              </a:solidFill>
              <a:latin typeface="Microsoft JhengHei" pitchFamily="34" charset="-120"/>
              <a:ea typeface="Microsoft JhengHei" pitchFamily="34" charset="-120"/>
              <a:cs typeface="Calibri" pitchFamily="34" charset="0"/>
            </a:endParaRPr>
          </a:p>
        </p:txBody>
      </p:sp>
      <p:sp>
        <p:nvSpPr>
          <p:cNvPr id="22532" name="Text Placeholder 1"/>
          <p:cNvSpPr txBox="1">
            <a:spLocks/>
          </p:cNvSpPr>
          <p:nvPr/>
        </p:nvSpPr>
        <p:spPr bwMode="auto">
          <a:xfrm>
            <a:off x="731838" y="1595438"/>
            <a:ext cx="7680325"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539750" eaLnBrk="0" hangingPunct="0">
              <a:defRPr kumimoji="1">
                <a:solidFill>
                  <a:schemeClr val="tx1"/>
                </a:solidFill>
                <a:latin typeface="Arial" pitchFamily="34" charset="0"/>
                <a:ea typeface="新細明體" pitchFamily="18" charset="-120"/>
              </a:defRPr>
            </a:lvl1pPr>
            <a:lvl2pPr marL="742950" indent="-285750" defTabSz="539750" eaLnBrk="0" hangingPunct="0">
              <a:defRPr kumimoji="1">
                <a:solidFill>
                  <a:schemeClr val="tx1"/>
                </a:solidFill>
                <a:latin typeface="Arial" pitchFamily="34" charset="0"/>
                <a:ea typeface="新細明體" pitchFamily="18" charset="-120"/>
              </a:defRPr>
            </a:lvl2pPr>
            <a:lvl3pPr marL="857250" indent="-171450" defTabSz="539750" eaLnBrk="0" hangingPunct="0">
              <a:defRPr kumimoji="1">
                <a:solidFill>
                  <a:schemeClr val="tx1"/>
                </a:solidFill>
                <a:latin typeface="Arial" pitchFamily="34" charset="0"/>
                <a:ea typeface="新細明體" pitchFamily="18" charset="-120"/>
              </a:defRPr>
            </a:lvl3pPr>
            <a:lvl4pPr marL="1200150" indent="-171450" defTabSz="539750" eaLnBrk="0" hangingPunct="0">
              <a:defRPr kumimoji="1">
                <a:solidFill>
                  <a:schemeClr val="tx1"/>
                </a:solidFill>
                <a:latin typeface="Arial" pitchFamily="34" charset="0"/>
                <a:ea typeface="新細明體" pitchFamily="18" charset="-120"/>
              </a:defRPr>
            </a:lvl4pPr>
            <a:lvl5pPr marL="1543050" indent="-171450" defTabSz="539750" eaLnBrk="0" hangingPunct="0">
              <a:defRPr kumimoji="1">
                <a:solidFill>
                  <a:schemeClr val="tx1"/>
                </a:solidFill>
                <a:latin typeface="Arial" pitchFamily="34" charset="0"/>
                <a:ea typeface="新細明體" pitchFamily="18" charset="-120"/>
              </a:defRPr>
            </a:lvl5pPr>
            <a:lvl6pPr marL="2000250" indent="-171450" defTabSz="539750" eaLnBrk="0" fontAlgn="base" hangingPunct="0">
              <a:spcBef>
                <a:spcPct val="0"/>
              </a:spcBef>
              <a:spcAft>
                <a:spcPct val="0"/>
              </a:spcAft>
              <a:defRPr kumimoji="1">
                <a:solidFill>
                  <a:schemeClr val="tx1"/>
                </a:solidFill>
                <a:latin typeface="Arial" pitchFamily="34" charset="0"/>
                <a:ea typeface="新細明體" pitchFamily="18" charset="-120"/>
              </a:defRPr>
            </a:lvl6pPr>
            <a:lvl7pPr marL="2457450" indent="-171450" defTabSz="539750" eaLnBrk="0" fontAlgn="base" hangingPunct="0">
              <a:spcBef>
                <a:spcPct val="0"/>
              </a:spcBef>
              <a:spcAft>
                <a:spcPct val="0"/>
              </a:spcAft>
              <a:defRPr kumimoji="1">
                <a:solidFill>
                  <a:schemeClr val="tx1"/>
                </a:solidFill>
                <a:latin typeface="Arial" pitchFamily="34" charset="0"/>
                <a:ea typeface="新細明體" pitchFamily="18" charset="-120"/>
              </a:defRPr>
            </a:lvl7pPr>
            <a:lvl8pPr marL="2914650" indent="-171450" defTabSz="539750" eaLnBrk="0" fontAlgn="base" hangingPunct="0">
              <a:spcBef>
                <a:spcPct val="0"/>
              </a:spcBef>
              <a:spcAft>
                <a:spcPct val="0"/>
              </a:spcAft>
              <a:defRPr kumimoji="1">
                <a:solidFill>
                  <a:schemeClr val="tx1"/>
                </a:solidFill>
                <a:latin typeface="Arial" pitchFamily="34" charset="0"/>
                <a:ea typeface="新細明體" pitchFamily="18" charset="-120"/>
              </a:defRPr>
            </a:lvl8pPr>
            <a:lvl9pPr marL="3371850" indent="-171450" defTabSz="539750" eaLnBrk="0" fontAlgn="base" hangingPunct="0">
              <a:spcBef>
                <a:spcPct val="0"/>
              </a:spcBef>
              <a:spcAft>
                <a:spcPct val="0"/>
              </a:spcAft>
              <a:defRPr kumimoji="1">
                <a:solidFill>
                  <a:schemeClr val="tx1"/>
                </a:solidFill>
                <a:latin typeface="Arial" pitchFamily="34" charset="0"/>
                <a:ea typeface="新細明體" pitchFamily="18" charset="-120"/>
              </a:defRPr>
            </a:lvl9pPr>
          </a:lstStyle>
          <a:p>
            <a:pPr eaLnBrk="1" hangingPunct="1">
              <a:lnSpc>
                <a:spcPts val="2688"/>
              </a:lnSpc>
              <a:buFont typeface="+mj-lt"/>
              <a:buNone/>
            </a:pPr>
            <a:r>
              <a:rPr lang="zh-TW" altLang="en-US" sz="1600">
                <a:solidFill>
                  <a:srgbClr val="414141"/>
                </a:solidFill>
                <a:latin typeface="Microsoft JhengHei" pitchFamily="34" charset="-120"/>
                <a:ea typeface="Microsoft JhengHei" pitchFamily="34" charset="-120"/>
                <a:cs typeface="Calibri Light" pitchFamily="34" charset="0"/>
              </a:rPr>
              <a:t>投資者及理財教育委員會</a:t>
            </a:r>
            <a:r>
              <a:rPr lang="en-US" altLang="zh-TW" sz="1600">
                <a:solidFill>
                  <a:srgbClr val="414141"/>
                </a:solidFill>
                <a:latin typeface="Microsoft JhengHei" pitchFamily="34" charset="-120"/>
                <a:ea typeface="Microsoft JhengHei" pitchFamily="34" charset="-120"/>
                <a:cs typeface="Calibri Light" pitchFamily="34" charset="0"/>
              </a:rPr>
              <a:t>(</a:t>
            </a:r>
            <a:r>
              <a:rPr lang="zh-TW" altLang="en-US" sz="1600">
                <a:solidFill>
                  <a:srgbClr val="414141"/>
                </a:solidFill>
                <a:latin typeface="Microsoft JhengHei" pitchFamily="34" charset="-120"/>
                <a:ea typeface="Microsoft JhengHei" pitchFamily="34" charset="-120"/>
                <a:cs typeface="Calibri Light" pitchFamily="34" charset="0"/>
              </a:rPr>
              <a:t>投委會</a:t>
            </a:r>
            <a:r>
              <a:rPr lang="en-US" altLang="zh-TW" sz="1600">
                <a:solidFill>
                  <a:srgbClr val="414141"/>
                </a:solidFill>
                <a:latin typeface="Microsoft JhengHei" pitchFamily="34" charset="-120"/>
                <a:ea typeface="Microsoft JhengHei" pitchFamily="34" charset="-120"/>
                <a:cs typeface="Calibri Light" pitchFamily="34" charset="0"/>
              </a:rPr>
              <a:t>)</a:t>
            </a:r>
            <a:r>
              <a:rPr lang="zh-TW" altLang="en-US" sz="1600">
                <a:solidFill>
                  <a:srgbClr val="414141"/>
                </a:solidFill>
                <a:latin typeface="Microsoft JhengHei" pitchFamily="34" charset="-120"/>
                <a:ea typeface="Microsoft JhengHei" pitchFamily="34" charset="-120"/>
                <a:cs typeface="Calibri Light" pitchFamily="34" charset="0"/>
              </a:rPr>
              <a:t>於</a:t>
            </a:r>
            <a:r>
              <a:rPr lang="en-US" altLang="zh-TW" sz="1600">
                <a:solidFill>
                  <a:srgbClr val="414141"/>
                </a:solidFill>
                <a:latin typeface="Microsoft JhengHei" pitchFamily="34" charset="-120"/>
                <a:ea typeface="Microsoft JhengHei" pitchFamily="34" charset="-120"/>
                <a:cs typeface="Calibri Light" pitchFamily="34" charset="0"/>
              </a:rPr>
              <a:t>2012</a:t>
            </a:r>
            <a:r>
              <a:rPr lang="zh-TW" altLang="en-US" sz="1600">
                <a:solidFill>
                  <a:srgbClr val="414141"/>
                </a:solidFill>
                <a:latin typeface="Microsoft JhengHei" pitchFamily="34" charset="-120"/>
                <a:ea typeface="Microsoft JhengHei" pitchFamily="34" charset="-120"/>
                <a:cs typeface="Calibri Light" pitchFamily="34" charset="0"/>
              </a:rPr>
              <a:t>年成立，是專責帶領香港金融理財知識和能力發展的公營機構，並獲四家金融監管機構及教育局支持。投委會透過消費者教育平台「錢家有道」推廣及提供免費和持平公正的理財教育資源及計劃，並帶領理財能力策略為持份者締造有利環境，從而為香港不同群組提供更多優質的理財教育。</a:t>
            </a:r>
          </a:p>
          <a:p>
            <a:pPr eaLnBrk="1" hangingPunct="1">
              <a:lnSpc>
                <a:spcPts val="2688"/>
              </a:lnSpc>
              <a:buFont typeface="+mj-lt"/>
              <a:buNone/>
            </a:pPr>
            <a:endParaRPr lang="en-US" altLang="zh-TW" sz="1600">
              <a:solidFill>
                <a:srgbClr val="414141"/>
              </a:solidFill>
              <a:latin typeface="Microsoft JhengHei" pitchFamily="34" charset="-120"/>
              <a:ea typeface="Microsoft JhengHei" pitchFamily="34" charset="-120"/>
              <a:cs typeface="Calibri Light" pitchFamily="34" charset="0"/>
            </a:endParaRPr>
          </a:p>
          <a:p>
            <a:pPr eaLnBrk="1" hangingPunct="1">
              <a:lnSpc>
                <a:spcPts val="2688"/>
              </a:lnSpc>
              <a:buFont typeface="+mj-lt"/>
              <a:buNone/>
            </a:pPr>
            <a:r>
              <a:rPr lang="zh-TW" altLang="en-US" sz="1600">
                <a:solidFill>
                  <a:srgbClr val="414141"/>
                </a:solidFill>
                <a:latin typeface="Microsoft JhengHei" pitchFamily="34" charset="-120"/>
                <a:ea typeface="Microsoft JhengHei" pitchFamily="34" charset="-120"/>
                <a:cs typeface="Calibri Light" pitchFamily="34" charset="0"/>
              </a:rPr>
              <a:t>請瀏覽投委會網站</a:t>
            </a:r>
            <a:r>
              <a:rPr lang="en-HK" altLang="zh-TW" sz="1600">
                <a:solidFill>
                  <a:srgbClr val="645F9B"/>
                </a:solidFill>
                <a:latin typeface="Microsoft JhengHei" pitchFamily="34" charset="-120"/>
                <a:ea typeface="Microsoft JhengHei" pitchFamily="34" charset="-120"/>
                <a:cs typeface="Calibri Light" pitchFamily="34" charset="0"/>
                <a:hlinkClick r:id="rId2"/>
              </a:rPr>
              <a:t>www.ifec.org.hk</a:t>
            </a:r>
            <a:r>
              <a:rPr lang="zh-TW" altLang="en-US" sz="1600">
                <a:solidFill>
                  <a:srgbClr val="414141"/>
                </a:solidFill>
                <a:latin typeface="Microsoft JhengHei" pitchFamily="34" charset="-120"/>
                <a:ea typeface="Microsoft JhengHei" pitchFamily="34" charset="-120"/>
                <a:cs typeface="Calibri Light" pitchFamily="34" charset="0"/>
              </a:rPr>
              <a:t>瞭解更多詳情。</a:t>
            </a:r>
          </a:p>
        </p:txBody>
      </p:sp>
      <p:pic>
        <p:nvPicPr>
          <p:cNvPr id="22533"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65688" y="4398963"/>
            <a:ext cx="335597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315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16"/>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56176" y="253998"/>
            <a:ext cx="2664296" cy="216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字版面配置區 5"/>
          <p:cNvSpPr>
            <a:spLocks noGrp="1"/>
          </p:cNvSpPr>
          <p:nvPr>
            <p:ph type="body" sz="quarter" idx="19"/>
          </p:nvPr>
        </p:nvSpPr>
        <p:spPr>
          <a:xfrm>
            <a:off x="539750" y="6159500"/>
            <a:ext cx="1335088" cy="147638"/>
          </a:xfrm>
        </p:spPr>
        <p:txBody>
          <a:bodyPr>
            <a:normAutofit fontScale="55000" lnSpcReduction="20000"/>
          </a:bodyPr>
          <a:lstStyle/>
          <a:p>
            <a:pPr eaLnBrk="1" fontAlgn="auto" hangingPunct="1">
              <a:spcAft>
                <a:spcPts val="0"/>
              </a:spcAft>
              <a:buFont typeface="Arial" panose="020B0604020202020204" pitchFamily="34" charset="0"/>
              <a:buNone/>
              <a:defRPr/>
            </a:pPr>
            <a:endParaRPr lang="zh-HK" altLang="en-US"/>
          </a:p>
        </p:txBody>
      </p:sp>
      <p:sp>
        <p:nvSpPr>
          <p:cNvPr id="8" name="文字版面配置區 2"/>
          <p:cNvSpPr>
            <a:spLocks noGrp="1"/>
          </p:cNvSpPr>
          <p:nvPr>
            <p:ph type="body" sz="quarter" idx="13"/>
          </p:nvPr>
        </p:nvSpPr>
        <p:spPr>
          <a:xfrm>
            <a:off x="539750" y="1512888"/>
            <a:ext cx="8069263" cy="4370387"/>
          </a:xfrm>
        </p:spPr>
        <p:txBody>
          <a:bodyPr/>
          <a:lstStyle/>
          <a:p>
            <a:pPr marL="342900" indent="-342900">
              <a:buFont typeface="Wingdings" panose="05000000000000000000" pitchFamily="2" charset="2"/>
              <a:buChar char="l"/>
              <a:defRPr/>
            </a:pPr>
            <a:r>
              <a:rPr lang="zh-TW" altLang="en-US" dirty="0" smtClean="0"/>
              <a:t>避免</a:t>
            </a:r>
            <a:r>
              <a:rPr lang="zh-TW" altLang="en-US" dirty="0"/>
              <a:t>因為非必要的日常開支而借貸</a:t>
            </a:r>
            <a:r>
              <a:rPr lang="zh-TW" altLang="en-US" dirty="0" smtClean="0"/>
              <a:t>。</a:t>
            </a:r>
            <a:endParaRPr lang="en-US" altLang="zh-TW" dirty="0" smtClean="0"/>
          </a:p>
          <a:p>
            <a:pPr marL="342900" indent="-342900">
              <a:buFont typeface="Wingdings" panose="05000000000000000000" pitchFamily="2" charset="2"/>
              <a:buChar char="l"/>
              <a:defRPr/>
            </a:pPr>
            <a:endParaRPr lang="en-US" altLang="zh-TW" dirty="0"/>
          </a:p>
          <a:p>
            <a:pPr marL="342900" indent="-342900">
              <a:buFont typeface="Wingdings" panose="05000000000000000000" pitchFamily="2" charset="2"/>
              <a:buChar char="l"/>
              <a:defRPr/>
            </a:pPr>
            <a:r>
              <a:rPr lang="zh-TW" altLang="en-US" dirty="0" smtClean="0"/>
              <a:t>理解借貸是有成本的，例如要額外歸還利息。</a:t>
            </a:r>
            <a:endParaRPr lang="en-US" altLang="zh-TW" dirty="0" smtClean="0"/>
          </a:p>
          <a:p>
            <a:pPr marL="342900" indent="-342900">
              <a:buFont typeface="Wingdings" panose="05000000000000000000" pitchFamily="2" charset="2"/>
              <a:buChar char="l"/>
              <a:defRPr/>
            </a:pPr>
            <a:endParaRPr lang="zh-TW" altLang="en-US" dirty="0"/>
          </a:p>
          <a:p>
            <a:pPr marL="342900" indent="-342900">
              <a:buFont typeface="Wingdings" panose="05000000000000000000" pitchFamily="2" charset="2"/>
              <a:buChar char="l"/>
              <a:defRPr/>
            </a:pPr>
            <a:r>
              <a:rPr lang="zh-TW" altLang="en-US" dirty="0" smtClean="0"/>
              <a:t>只</a:t>
            </a:r>
            <a:r>
              <a:rPr lang="zh-TW" altLang="en-US" dirty="0"/>
              <a:t>借取你需要和能夠償還的金額</a:t>
            </a:r>
            <a:r>
              <a:rPr lang="zh-TW" altLang="en-US" dirty="0" smtClean="0"/>
              <a:t>。</a:t>
            </a:r>
            <a:endParaRPr lang="en-US" altLang="zh-TW" dirty="0" smtClean="0"/>
          </a:p>
          <a:p>
            <a:pPr marL="342900" indent="-342900">
              <a:buFont typeface="Wingdings" panose="05000000000000000000" pitchFamily="2" charset="2"/>
              <a:buChar char="l"/>
              <a:defRPr/>
            </a:pPr>
            <a:endParaRPr lang="en-US" altLang="zh-HK" dirty="0"/>
          </a:p>
          <a:p>
            <a:pPr marL="342900" indent="-342900">
              <a:buFont typeface="Wingdings" panose="05000000000000000000" pitchFamily="2" charset="2"/>
              <a:buChar char="l"/>
              <a:defRPr/>
            </a:pPr>
            <a:r>
              <a:rPr lang="zh-TW" altLang="en-US" dirty="0" smtClean="0"/>
              <a:t>認識不同的借貸方式（包括信用卡、私人貸款及按揭）。借貸人可按不同需要而採取合適的借貸方式。</a:t>
            </a:r>
            <a:endParaRPr lang="zh-HK" altLang="en-US" dirty="0"/>
          </a:p>
        </p:txBody>
      </p:sp>
      <p:sp>
        <p:nvSpPr>
          <p:cNvPr id="19460"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base">
              <a:spcAft>
                <a:spcPct val="0"/>
              </a:spcAft>
            </a:pPr>
            <a:r>
              <a:rPr lang="zh-TW" altLang="en-US" dirty="0">
                <a:latin typeface="Calibri" pitchFamily="34" charset="0"/>
                <a:cs typeface="Calibri" pitchFamily="34" charset="0"/>
              </a:rPr>
              <a:t>總結</a:t>
            </a:r>
            <a:endParaRPr lang="en-GB" altLang="zh-TW" dirty="0" smtClean="0">
              <a:latin typeface="Calibri" pitchFamily="34" charset="0"/>
              <a:cs typeface="Calibri" pitchFamily="34" charset="0"/>
            </a:endParaRPr>
          </a:p>
        </p:txBody>
      </p:sp>
    </p:spTree>
    <p:extLst>
      <p:ext uri="{BB962C8B-B14F-4D97-AF65-F5344CB8AC3E}">
        <p14:creationId xmlns:p14="http://schemas.microsoft.com/office/powerpoint/2010/main" val="320071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fade">
                                      <p:cBhvr>
                                        <p:cTn id="2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字版面配置區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r>
              <a:rPr lang="zh-TW" altLang="en-US" dirty="0" smtClean="0">
                <a:latin typeface="Calibri" panose="020F0502020204030204" pitchFamily="34" charset="0"/>
                <a:cs typeface="Calibri" panose="020F0502020204030204" pitchFamily="34" charset="0"/>
              </a:rPr>
              <a:t>延伸活動</a:t>
            </a:r>
            <a:endParaRPr lang="zh-HK" altLang="en-US" dirty="0" smtClean="0">
              <a:latin typeface="Calibri" panose="020F0502020204030204" pitchFamily="34" charset="0"/>
              <a:cs typeface="Calibri" panose="020F0502020204030204" pitchFamily="34" charset="0"/>
            </a:endParaRPr>
          </a:p>
        </p:txBody>
      </p:sp>
      <p:sp>
        <p:nvSpPr>
          <p:cNvPr id="6" name="文字版面配置區 5"/>
          <p:cNvSpPr>
            <a:spLocks noGrp="1"/>
          </p:cNvSpPr>
          <p:nvPr>
            <p:ph type="body" sz="quarter" idx="19"/>
          </p:nvPr>
        </p:nvSpPr>
        <p:spPr>
          <a:xfrm>
            <a:off x="539750" y="6159500"/>
            <a:ext cx="1335088" cy="147638"/>
          </a:xfrm>
        </p:spPr>
        <p:txBody>
          <a:bodyPr>
            <a:normAutofit fontScale="55000" lnSpcReduction="20000"/>
          </a:bodyPr>
          <a:lstStyle/>
          <a:p>
            <a:pPr>
              <a:buFont typeface="Arial" charset="0"/>
              <a:buNone/>
              <a:defRPr/>
            </a:pPr>
            <a:endParaRPr lang="zh-HK" altLang="en-US"/>
          </a:p>
        </p:txBody>
      </p:sp>
      <p:sp>
        <p:nvSpPr>
          <p:cNvPr id="31748" name="文字版面配置區 2"/>
          <p:cNvSpPr>
            <a:spLocks noGrp="1"/>
          </p:cNvSpPr>
          <p:nvPr>
            <p:ph type="body" sz="quarter" idx="13"/>
          </p:nvPr>
        </p:nvSpPr>
        <p:spPr bwMode="auto">
          <a:xfrm>
            <a:off x="539750" y="1525140"/>
            <a:ext cx="8279134" cy="13104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b="1" dirty="0"/>
              <a:t>實際年利率</a:t>
            </a:r>
            <a:r>
              <a:rPr lang="zh-TW" altLang="en-US" dirty="0"/>
              <a:t>是按年利率展示出銀行產品（例如信用卡、私人貸款等）所收取的利息加上相關費用（例如貸款手續費、服務費等）的一個參考利率。試搜集資料完成下表，比較不同借貸方式的實際年利率。</a:t>
            </a:r>
            <a:endParaRPr lang="en-US" altLang="zh-TW" dirty="0" smtClean="0">
              <a:latin typeface="Calibri" panose="020F0502020204030204" pitchFamily="34" charset="0"/>
              <a:cs typeface="Calibri" panose="020F0502020204030204" pitchFamily="34" charset="0"/>
            </a:endParaRPr>
          </a:p>
        </p:txBody>
      </p:sp>
      <p:sp>
        <p:nvSpPr>
          <p:cNvPr id="1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3" name="Rectangle 5"/>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9302" y="2924944"/>
            <a:ext cx="6800030" cy="2562574"/>
          </a:xfrm>
          <a:prstGeom prst="rect">
            <a:avLst/>
          </a:prstGeom>
        </p:spPr>
      </p:pic>
    </p:spTree>
    <p:extLst>
      <p:ext uri="{BB962C8B-B14F-4D97-AF65-F5344CB8AC3E}">
        <p14:creationId xmlns:p14="http://schemas.microsoft.com/office/powerpoint/2010/main" val="3480242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8"/>
          <p:cNvGrpSpPr>
            <a:grpSpLocks/>
          </p:cNvGrpSpPr>
          <p:nvPr/>
        </p:nvGrpSpPr>
        <p:grpSpPr bwMode="auto">
          <a:xfrm>
            <a:off x="1331640" y="836712"/>
            <a:ext cx="6237288" cy="3856038"/>
            <a:chOff x="1324304" y="1604076"/>
            <a:chExt cx="6236393" cy="3854626"/>
          </a:xfrm>
        </p:grpSpPr>
        <p:pic>
          <p:nvPicPr>
            <p:cNvPr id="51203" name="Picture 6"/>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558650" y="1604076"/>
              <a:ext cx="6002047" cy="352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7"/>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324304" y="4655767"/>
              <a:ext cx="6236393" cy="80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179512" y="4974125"/>
            <a:ext cx="8208912" cy="1869743"/>
          </a:xfrm>
          <a:prstGeom prst="rect">
            <a:avLst/>
          </a:prstGeom>
        </p:spPr>
        <p:txBody>
          <a:bodyPr wrap="square">
            <a:spAutoFit/>
          </a:bodyPr>
          <a:lstStyle/>
          <a:p>
            <a:r>
              <a:rPr lang="zh-TW" altLang="en-US" sz="1050" dirty="0"/>
              <a:t>本出版物所載的資料只供參考及作教育用途，並非對有關事宜的全面指引。有關資料純粹根據一般情況而提供，並無考慮具體情 況，因此不應取代專業意見。投資者及理財教育委員會（投委會）並無對本出版物所提述的任何產品╱服務或產品類別╱服務類別 提出建議、推許、認許或作出推介。如有需要，讀者應自行諮詢獨立法律或其他專業意見。投委會不會就基於或依賴任何載於本出 版物的資料所作的任何決定、行動或不行動所引致的任何虧損或損失（不論其性質或起因）承擔法律責任，不論該等虧損或損失是 否因投委會疏忽導致或是否因本出版物的資料的任何錯誤或遺漏所引致。投委會不會就載於本出版物的資料的準確性、時間性、完 整性、質量或是否適合任何特定用途作出保證。 </a:t>
            </a:r>
            <a:endParaRPr lang="en-US" altLang="zh-TW" sz="1050" dirty="0" smtClean="0"/>
          </a:p>
          <a:p>
            <a:endParaRPr lang="en-US" altLang="zh-TW" sz="1050" dirty="0"/>
          </a:p>
          <a:p>
            <a:r>
              <a:rPr lang="zh-TW" altLang="en-US" sz="1050" dirty="0" smtClean="0"/>
              <a:t>投</a:t>
            </a:r>
            <a:r>
              <a:rPr lang="zh-TW" altLang="en-US" sz="1050" dirty="0"/>
              <a:t>委會是本出版物的版權及其他知識產權之擁有人。在未取得投委會事先書面同意之前，不得將本出版物（全部或部分地）複製、 分派或用作商業</a:t>
            </a:r>
            <a:r>
              <a:rPr lang="zh-TW" altLang="en-US" sz="1050" dirty="0" smtClean="0"/>
              <a:t>用途</a:t>
            </a:r>
            <a:endParaRPr lang="en-US" altLang="zh-TW" sz="1050" dirty="0" smtClean="0"/>
          </a:p>
          <a:p>
            <a:endParaRPr lang="en-US" sz="1050" dirty="0"/>
          </a:p>
          <a:p>
            <a:r>
              <a:rPr lang="en-US" altLang="zh-TW" sz="1050" dirty="0"/>
              <a:t>© 2019 </a:t>
            </a:r>
            <a:r>
              <a:rPr lang="zh-TW" altLang="en-US" sz="1050" dirty="0"/>
              <a:t>投資者及理財教育委員會版權所有。</a:t>
            </a:r>
            <a:endParaRPr lang="en-GB" sz="1050" dirty="0"/>
          </a:p>
        </p:txBody>
      </p:sp>
    </p:spTree>
    <p:extLst>
      <p:ext uri="{BB962C8B-B14F-4D97-AF65-F5344CB8AC3E}">
        <p14:creationId xmlns:p14="http://schemas.microsoft.com/office/powerpoint/2010/main" val="4880599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版面配置區 5"/>
          <p:cNvSpPr>
            <a:spLocks noGrp="1"/>
          </p:cNvSpPr>
          <p:nvPr>
            <p:ph type="body" sz="quarter" idx="19"/>
          </p:nvPr>
        </p:nvSpPr>
        <p:spPr>
          <a:xfrm>
            <a:off x="539750" y="6159500"/>
            <a:ext cx="1335088" cy="147638"/>
          </a:xfrm>
        </p:spPr>
        <p:txBody>
          <a:bodyPr>
            <a:normAutofit fontScale="55000" lnSpcReduction="20000"/>
          </a:bodyPr>
          <a:lstStyle/>
          <a:p>
            <a:pPr eaLnBrk="1" fontAlgn="auto" hangingPunct="1">
              <a:spcAft>
                <a:spcPts val="0"/>
              </a:spcAft>
              <a:buFont typeface="Arial" panose="020B0604020202020204" pitchFamily="34" charset="0"/>
              <a:buNone/>
              <a:defRPr/>
            </a:pPr>
            <a:endParaRPr lang="zh-HK" altLang="en-US"/>
          </a:p>
        </p:txBody>
      </p:sp>
      <p:sp>
        <p:nvSpPr>
          <p:cNvPr id="8" name="文字版面配置區 2"/>
          <p:cNvSpPr>
            <a:spLocks noGrp="1"/>
          </p:cNvSpPr>
          <p:nvPr>
            <p:ph type="body" sz="quarter" idx="13"/>
          </p:nvPr>
        </p:nvSpPr>
        <p:spPr>
          <a:xfrm>
            <a:off x="539750" y="1512888"/>
            <a:ext cx="8069263" cy="4370387"/>
          </a:xfrm>
        </p:spPr>
        <p:txBody>
          <a:bodyPr/>
          <a:lstStyle/>
          <a:p>
            <a:pPr marL="342900" indent="-342900">
              <a:buFont typeface="Wingdings" panose="05000000000000000000" pitchFamily="2" charset="2"/>
              <a:buChar char="l"/>
              <a:defRPr/>
            </a:pPr>
            <a:r>
              <a:rPr lang="zh-CN" altLang="en-US" dirty="0" smtClean="0"/>
              <a:t>你有試過問朋友借錢嗎</a:t>
            </a:r>
            <a:r>
              <a:rPr lang="zh-TW" altLang="en-US" dirty="0" smtClean="0"/>
              <a:t>？</a:t>
            </a:r>
            <a:endParaRPr lang="en-US" altLang="zh-TW" dirty="0" smtClean="0"/>
          </a:p>
          <a:p>
            <a:pPr marL="342900" indent="-342900">
              <a:buFont typeface="Wingdings" panose="05000000000000000000" pitchFamily="2" charset="2"/>
              <a:buChar char="l"/>
              <a:defRPr/>
            </a:pPr>
            <a:endParaRPr lang="zh-TW" altLang="en-US" dirty="0"/>
          </a:p>
          <a:p>
            <a:pPr marL="342900" indent="-342900">
              <a:buFont typeface="Wingdings" panose="05000000000000000000" pitchFamily="2" charset="2"/>
              <a:buChar char="l"/>
              <a:defRPr/>
            </a:pPr>
            <a:r>
              <a:rPr lang="zh-CN" altLang="en-US" dirty="0" smtClean="0"/>
              <a:t>借取超出自身償還能力的貸款可能導致哪些後果</a:t>
            </a:r>
            <a:r>
              <a:rPr lang="zh-TW" altLang="en-US" dirty="0" smtClean="0"/>
              <a:t>？</a:t>
            </a:r>
            <a:endParaRPr lang="zh-TW" altLang="en-US" dirty="0"/>
          </a:p>
          <a:p>
            <a:pPr eaLnBrk="1" fontAlgn="auto" hangingPunct="1">
              <a:spcAft>
                <a:spcPts val="0"/>
              </a:spcAft>
              <a:buFont typeface="Arial" panose="020B0604020202020204" pitchFamily="34" charset="0"/>
              <a:buNone/>
              <a:defRPr/>
            </a:pPr>
            <a:endParaRPr lang="zh-HK" altLang="en-US" dirty="0"/>
          </a:p>
        </p:txBody>
      </p:sp>
      <p:sp>
        <p:nvSpPr>
          <p:cNvPr id="19460"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base">
              <a:spcAft>
                <a:spcPct val="0"/>
              </a:spcAft>
            </a:pPr>
            <a:r>
              <a:rPr lang="zh-CN" altLang="en-US" dirty="0" smtClean="0">
                <a:latin typeface="Calibri" pitchFamily="34" charset="0"/>
                <a:cs typeface="Calibri" pitchFamily="34" charset="0"/>
              </a:rPr>
              <a:t>討論</a:t>
            </a:r>
            <a:endParaRPr lang="en-GB" altLang="zh-TW" dirty="0" smtClean="0">
              <a:latin typeface="Calibri" pitchFamily="34" charset="0"/>
              <a:cs typeface="Calibri" pitchFamily="34" charset="0"/>
            </a:endParaRPr>
          </a:p>
        </p:txBody>
      </p:sp>
    </p:spTree>
    <p:extLst>
      <p:ext uri="{BB962C8B-B14F-4D97-AF65-F5344CB8AC3E}">
        <p14:creationId xmlns:p14="http://schemas.microsoft.com/office/powerpoint/2010/main" val="5765653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528638" y="1828800"/>
            <a:ext cx="5491162" cy="882650"/>
          </a:xfrm>
          <a:prstGeom prst="rect">
            <a:avLst/>
          </a:prstGeom>
        </p:spPr>
        <p:txBody>
          <a:bodyPr/>
          <a:lstStyle>
            <a:lvl1pPr marL="0" indent="0">
              <a:buNone/>
              <a:defRPr sz="2600" b="1" i="0" baseline="0">
                <a:solidFill>
                  <a:schemeClr val="bg1"/>
                </a:solidFill>
                <a:latin typeface="Arial Rounded MT Bold"/>
                <a:ea typeface="Microsoft JhengHei" panose="020B0604030504040204" pitchFamily="34" charset="-120"/>
                <a:cs typeface="Arial Rounded MT Bold"/>
              </a:defRPr>
            </a:lvl1pPr>
          </a:lstStyle>
          <a:p>
            <a:r>
              <a:rPr lang="zh-TW" altLang="en-US" dirty="0" smtClean="0">
                <a:latin typeface="Calibri" pitchFamily="34" charset="0"/>
                <a:cs typeface="Calibri" pitchFamily="34" charset="0"/>
              </a:rPr>
              <a:t>活動</a:t>
            </a:r>
            <a:r>
              <a:rPr lang="en-US" altLang="zh-CN" dirty="0" smtClean="0">
                <a:latin typeface="Calibri" pitchFamily="34" charset="0"/>
                <a:cs typeface="Calibri" pitchFamily="34" charset="0"/>
              </a:rPr>
              <a:t>1</a:t>
            </a:r>
            <a:r>
              <a:rPr lang="zh-TW" altLang="en-US" dirty="0" smtClean="0">
                <a:latin typeface="Calibri" pitchFamily="34" charset="0"/>
                <a:cs typeface="Calibri" pitchFamily="34" charset="0"/>
              </a:rPr>
              <a:t>：</a:t>
            </a:r>
            <a:r>
              <a:rPr lang="zh-TW" altLang="en-US" dirty="0">
                <a:latin typeface="Calibri" pitchFamily="34" charset="0"/>
                <a:cs typeface="Calibri" pitchFamily="34" charset="0"/>
              </a:rPr>
              <a:t>小組討論</a:t>
            </a:r>
            <a:r>
              <a:rPr lang="zh-TW" altLang="en-US" dirty="0" smtClean="0">
                <a:latin typeface="Calibri" pitchFamily="34" charset="0"/>
                <a:cs typeface="Calibri" pitchFamily="34" charset="0"/>
              </a:rPr>
              <a:t>（良性</a:t>
            </a:r>
            <a:r>
              <a:rPr lang="zh-CN" altLang="en-US" dirty="0" smtClean="0">
                <a:latin typeface="Calibri" pitchFamily="34" charset="0"/>
                <a:cs typeface="Calibri" pitchFamily="34" charset="0"/>
              </a:rPr>
              <a:t>債務？</a:t>
            </a:r>
            <a:r>
              <a:rPr lang="zh-TW" altLang="en-US" dirty="0" smtClean="0">
                <a:latin typeface="Calibri" pitchFamily="34" charset="0"/>
                <a:cs typeface="Calibri" pitchFamily="34" charset="0"/>
              </a:rPr>
              <a:t>）</a:t>
            </a:r>
            <a:endParaRPr lang="en-GB" altLang="zh-HK" dirty="0">
              <a:latin typeface="Calibri" pitchFamily="34" charset="0"/>
              <a:cs typeface="Calibri" pitchFamily="34" charset="0"/>
            </a:endParaRPr>
          </a:p>
        </p:txBody>
      </p:sp>
    </p:spTree>
    <p:extLst>
      <p:ext uri="{BB962C8B-B14F-4D97-AF65-F5344CB8AC3E}">
        <p14:creationId xmlns:p14="http://schemas.microsoft.com/office/powerpoint/2010/main" val="37600044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1</a:t>
            </a:r>
            <a:r>
              <a:rPr lang="zh-TW" altLang="en-US" dirty="0">
                <a:latin typeface="Calibri" pitchFamily="34" charset="0"/>
                <a:cs typeface="Calibri" pitchFamily="34" charset="0"/>
              </a:rPr>
              <a:t>：小組討論</a:t>
            </a:r>
            <a:r>
              <a:rPr lang="zh-TW" altLang="en-US" dirty="0" smtClean="0">
                <a:latin typeface="Calibri" pitchFamily="34" charset="0"/>
                <a:cs typeface="Calibri" pitchFamily="34" charset="0"/>
              </a:rPr>
              <a:t>（良性</a:t>
            </a:r>
            <a:r>
              <a:rPr lang="zh-CN" altLang="en-US" dirty="0" smtClean="0">
                <a:latin typeface="Calibri" pitchFamily="34" charset="0"/>
                <a:cs typeface="Calibri" pitchFamily="34" charset="0"/>
              </a:rPr>
              <a:t>債務？</a:t>
            </a:r>
            <a:r>
              <a:rPr lang="zh-TW" altLang="en-US" dirty="0" smtClean="0">
                <a:latin typeface="Calibri" pitchFamily="34" charset="0"/>
                <a:cs typeface="Calibri" pitchFamily="34" charset="0"/>
              </a:rPr>
              <a:t>）</a:t>
            </a:r>
            <a:endParaRPr lang="zh-TW" altLang="en-US" dirty="0">
              <a:latin typeface="Calibri" pitchFamily="34" charset="0"/>
              <a:cs typeface="Calibri" pitchFamily="34" charset="0"/>
            </a:endParaRP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22" name="Text Placeholder 2"/>
          <p:cNvSpPr>
            <a:spLocks noGrp="1"/>
          </p:cNvSpPr>
          <p:nvPr>
            <p:ph type="body" sz="quarter" idx="13"/>
          </p:nvPr>
        </p:nvSpPr>
        <p:spPr bwMode="auto">
          <a:xfrm>
            <a:off x="755576" y="1700808"/>
            <a:ext cx="7827821" cy="381642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zh-TW" altLang="en-US" dirty="0" smtClean="0"/>
              <a:t>將</a:t>
            </a:r>
            <a:r>
              <a:rPr lang="zh-TW" altLang="en-US" dirty="0"/>
              <a:t>學生分成四組</a:t>
            </a:r>
            <a:r>
              <a:rPr lang="zh-TW" altLang="en-US" dirty="0" smtClean="0"/>
              <a:t>，每組</a:t>
            </a:r>
            <a:r>
              <a:rPr lang="en-US" altLang="zh-TW" dirty="0" smtClean="0"/>
              <a:t>3-4</a:t>
            </a:r>
            <a:r>
              <a:rPr lang="zh-TW" altLang="en-US" dirty="0" smtClean="0"/>
              <a:t>人，指示</a:t>
            </a:r>
            <a:r>
              <a:rPr lang="zh-TW" altLang="en-US" dirty="0"/>
              <a:t>學生於組內討論哪一情況下最應該借貸，讓他們代入角色進行辯論， 並說出支持自己借貸的理據。最後，老師為每組分派一名角色，解釋其面對的債務是良性債務還是不良債務。</a:t>
            </a:r>
            <a:endParaRPr lang="zh-TW" altLang="en-US" dirty="0">
              <a:solidFill>
                <a:srgbClr val="2EB6B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9040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1</a:t>
            </a:r>
            <a:r>
              <a:rPr lang="zh-TW" altLang="en-US" dirty="0">
                <a:latin typeface="Calibri" pitchFamily="34" charset="0"/>
                <a:cs typeface="Calibri" pitchFamily="34" charset="0"/>
              </a:rPr>
              <a:t>：小組討論（良性</a:t>
            </a:r>
            <a:r>
              <a:rPr lang="zh-CN" altLang="en-US" dirty="0" smtClean="0">
                <a:latin typeface="Calibri" pitchFamily="34" charset="0"/>
                <a:cs typeface="Calibri" pitchFamily="34" charset="0"/>
              </a:rPr>
              <a:t>債務？</a:t>
            </a:r>
            <a:r>
              <a:rPr lang="zh-TW" altLang="en-US" dirty="0" smtClean="0">
                <a:latin typeface="Calibri" pitchFamily="34" charset="0"/>
                <a:cs typeface="Calibri" pitchFamily="34" charset="0"/>
              </a:rPr>
              <a:t>）</a:t>
            </a:r>
            <a:endParaRPr lang="zh-TW" altLang="en-US" dirty="0">
              <a:latin typeface="Calibri" pitchFamily="34" charset="0"/>
              <a:cs typeface="Calibri" pitchFamily="34" charset="0"/>
            </a:endParaRP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8" name="圓角矩形圖說文字 7"/>
          <p:cNvSpPr/>
          <p:nvPr/>
        </p:nvSpPr>
        <p:spPr>
          <a:xfrm>
            <a:off x="3097168" y="1349261"/>
            <a:ext cx="4931216" cy="1308150"/>
          </a:xfrm>
          <a:prstGeom prst="wedgeRoundRectCallout">
            <a:avLst>
              <a:gd name="adj1" fmla="val -65451"/>
              <a:gd name="adj2" fmla="val 495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TW" sz="2100" kern="100" dirty="0">
                <a:effectLst/>
                <a:latin typeface="+mn-ea"/>
                <a:cs typeface="Times New Roman"/>
              </a:rPr>
              <a:t>我需要一筆錢來進修，完成大學課程。</a:t>
            </a:r>
          </a:p>
        </p:txBody>
      </p:sp>
      <p:sp>
        <p:nvSpPr>
          <p:cNvPr id="9" name="Text Placeholder 2"/>
          <p:cNvSpPr>
            <a:spLocks noGrp="1"/>
          </p:cNvSpPr>
          <p:nvPr>
            <p:ph type="body" sz="quarter" idx="13"/>
          </p:nvPr>
        </p:nvSpPr>
        <p:spPr bwMode="auto">
          <a:xfrm>
            <a:off x="3419872" y="3140968"/>
            <a:ext cx="5328592" cy="295232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en-US" dirty="0">
                <a:latin typeface="Calibri" pitchFamily="34" charset="0"/>
                <a:cs typeface="Calibri" pitchFamily="34" charset="0"/>
              </a:rPr>
              <a:t>在這情況下我們是否應該借貸</a:t>
            </a:r>
            <a:r>
              <a:rPr lang="zh-TW" altLang="en-US" dirty="0" smtClean="0">
                <a:latin typeface="Calibri" pitchFamily="34" charset="0"/>
                <a:cs typeface="Calibri" pitchFamily="34" charset="0"/>
              </a:rPr>
              <a:t>？</a:t>
            </a:r>
            <a:endParaRPr lang="en-US" altLang="zh-TW" dirty="0" smtClean="0">
              <a:latin typeface="Calibri" pitchFamily="34" charset="0"/>
              <a:cs typeface="Calibri" pitchFamily="34" charset="0"/>
            </a:endParaRPr>
          </a:p>
          <a:p>
            <a:pPr>
              <a:tabLst>
                <a:tab pos="441325" algn="l"/>
              </a:tabLst>
              <a:defRPr/>
            </a:pPr>
            <a:endParaRPr lang="en-US" altLang="zh-TW" dirty="0">
              <a:solidFill>
                <a:srgbClr val="2EB6BA"/>
              </a:solidFill>
              <a:latin typeface="Calibri" panose="020F0502020204030204" pitchFamily="34" charset="0"/>
              <a:cs typeface="Calibri" panose="020F0502020204030204" pitchFamily="34" charset="0"/>
            </a:endParaRPr>
          </a:p>
          <a:p>
            <a:r>
              <a:rPr lang="zh-TW" altLang="en-US" dirty="0" smtClean="0">
                <a:solidFill>
                  <a:schemeClr val="accent1">
                    <a:lumMod val="50000"/>
                    <a:lumOff val="50000"/>
                  </a:schemeClr>
                </a:solidFill>
              </a:rPr>
              <a:t>應該</a:t>
            </a:r>
            <a:r>
              <a:rPr lang="zh-TW" altLang="en-US" dirty="0">
                <a:solidFill>
                  <a:schemeClr val="accent1">
                    <a:lumMod val="50000"/>
                    <a:lumOff val="50000"/>
                  </a:schemeClr>
                </a:solidFill>
              </a:rPr>
              <a:t>。大學課程學費昂貴，有經濟需要的大學生可以向政府申請大學生貸款來繳付學費，但須衡量還款能力。</a:t>
            </a:r>
          </a:p>
          <a:p>
            <a:r>
              <a:rPr lang="zh-HK" altLang="en-US" dirty="0">
                <a:solidFill>
                  <a:schemeClr val="accent1">
                    <a:lumMod val="50000"/>
                    <a:lumOff val="50000"/>
                  </a:schemeClr>
                </a:solidFill>
              </a:rPr>
              <a:t>或</a:t>
            </a:r>
          </a:p>
          <a:p>
            <a:r>
              <a:rPr lang="zh-TW" altLang="en-US" dirty="0">
                <a:solidFill>
                  <a:schemeClr val="accent1">
                    <a:lumMod val="50000"/>
                    <a:lumOff val="50000"/>
                  </a:schemeClr>
                </a:solidFill>
              </a:rPr>
              <a:t>不應該。若家人有足夠經濟能力替自己支付學費，便毋須借貸償還利息。</a:t>
            </a:r>
            <a:endParaRPr lang="zh-TW" altLang="en-US" dirty="0">
              <a:solidFill>
                <a:schemeClr val="accent1">
                  <a:lumMod val="50000"/>
                  <a:lumOff val="50000"/>
                </a:schemeClr>
              </a:solidFill>
              <a:latin typeface="Calibri" panose="020F0502020204030204" pitchFamily="34" charset="0"/>
              <a:cs typeface="Calibri" panose="020F0502020204030204" pitchFamily="34" charset="0"/>
            </a:endParaRP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750" y="2195224"/>
            <a:ext cx="1728192" cy="2932689"/>
          </a:xfrm>
          <a:prstGeom prst="rect">
            <a:avLst/>
          </a:prstGeom>
        </p:spPr>
      </p:pic>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260331"/>
            <a:ext cx="1270000" cy="838200"/>
          </a:xfrm>
          <a:prstGeom prst="rect">
            <a:avLst/>
          </a:prstGeom>
        </p:spPr>
      </p:pic>
    </p:spTree>
    <p:extLst>
      <p:ext uri="{BB962C8B-B14F-4D97-AF65-F5344CB8AC3E}">
        <p14:creationId xmlns:p14="http://schemas.microsoft.com/office/powerpoint/2010/main" val="2437272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1</a:t>
            </a:r>
            <a:r>
              <a:rPr lang="zh-TW" altLang="en-US" dirty="0">
                <a:latin typeface="Calibri" pitchFamily="34" charset="0"/>
                <a:cs typeface="Calibri" pitchFamily="34" charset="0"/>
              </a:rPr>
              <a:t>：小組討論（良性</a:t>
            </a:r>
            <a:r>
              <a:rPr lang="zh-CN" altLang="en-US" dirty="0" smtClean="0">
                <a:latin typeface="Calibri" pitchFamily="34" charset="0"/>
                <a:cs typeface="Calibri" pitchFamily="34" charset="0"/>
              </a:rPr>
              <a:t>債務？</a:t>
            </a:r>
            <a:r>
              <a:rPr lang="zh-TW" altLang="en-US" dirty="0" smtClean="0">
                <a:latin typeface="Calibri" pitchFamily="34" charset="0"/>
                <a:cs typeface="Calibri" pitchFamily="34" charset="0"/>
              </a:rPr>
              <a:t>）</a:t>
            </a:r>
            <a:endParaRPr lang="zh-TW" altLang="en-US" dirty="0">
              <a:latin typeface="Calibri" pitchFamily="34" charset="0"/>
              <a:cs typeface="Calibri" pitchFamily="34" charset="0"/>
            </a:endParaRP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9" name="Text Placeholder 2"/>
          <p:cNvSpPr>
            <a:spLocks noGrp="1"/>
          </p:cNvSpPr>
          <p:nvPr>
            <p:ph type="body" sz="quarter" idx="13"/>
          </p:nvPr>
        </p:nvSpPr>
        <p:spPr bwMode="auto">
          <a:xfrm>
            <a:off x="3419872" y="3140968"/>
            <a:ext cx="4731477" cy="201622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en-US" dirty="0">
                <a:latin typeface="Calibri" pitchFamily="34" charset="0"/>
                <a:cs typeface="Calibri" pitchFamily="34" charset="0"/>
              </a:rPr>
              <a:t>在這情況下我們是否應該借貸</a:t>
            </a:r>
            <a:r>
              <a:rPr lang="zh-TW" altLang="en-US" dirty="0" smtClean="0">
                <a:latin typeface="Calibri" pitchFamily="34" charset="0"/>
                <a:cs typeface="Calibri" pitchFamily="34" charset="0"/>
              </a:rPr>
              <a:t>？</a:t>
            </a:r>
            <a:endParaRPr lang="en-US" altLang="zh-TW" dirty="0" smtClean="0">
              <a:latin typeface="Calibri" pitchFamily="34" charset="0"/>
              <a:cs typeface="Calibri" pitchFamily="34" charset="0"/>
            </a:endParaRPr>
          </a:p>
          <a:p>
            <a:pPr>
              <a:tabLst>
                <a:tab pos="441325" algn="l"/>
              </a:tabLst>
              <a:defRPr/>
            </a:pPr>
            <a:endParaRPr lang="en-US" altLang="zh-TW" dirty="0">
              <a:solidFill>
                <a:srgbClr val="2EB6BA"/>
              </a:solidFill>
              <a:latin typeface="Calibri" panose="020F0502020204030204" pitchFamily="34" charset="0"/>
              <a:cs typeface="Calibri" panose="020F0502020204030204" pitchFamily="34" charset="0"/>
            </a:endParaRPr>
          </a:p>
          <a:p>
            <a:r>
              <a:rPr lang="zh-TW" altLang="en-US" dirty="0" smtClean="0">
                <a:solidFill>
                  <a:schemeClr val="accent1">
                    <a:lumMod val="50000"/>
                    <a:lumOff val="50000"/>
                  </a:schemeClr>
                </a:solidFill>
              </a:rPr>
              <a:t>不</a:t>
            </a:r>
            <a:r>
              <a:rPr lang="zh-TW" altLang="en-US" dirty="0">
                <a:solidFill>
                  <a:schemeClr val="accent1">
                    <a:lumMod val="50000"/>
                    <a:lumOff val="50000"/>
                  </a:schemeClr>
                </a:solidFill>
              </a:rPr>
              <a:t>應該。因為借貸投資風險頗高。雖然投資可以帶來回報，但同樣可能出現虧損情況，而借貸亦須支付利息。</a:t>
            </a:r>
            <a:endParaRPr lang="zh-TW" altLang="en-US" dirty="0">
              <a:solidFill>
                <a:schemeClr val="accent1">
                  <a:lumMod val="50000"/>
                  <a:lumOff val="50000"/>
                </a:schemeClr>
              </a:solidFill>
              <a:latin typeface="Calibri" panose="020F0502020204030204" pitchFamily="34" charset="0"/>
              <a:cs typeface="Calibri" panose="020F0502020204030204" pitchFamily="34" charset="0"/>
            </a:endParaRPr>
          </a:p>
        </p:txBody>
      </p:sp>
      <p:pic>
        <p:nvPicPr>
          <p:cNvPr id="10" name="圖片 9"/>
          <p:cNvPicPr/>
          <p:nvPr/>
        </p:nvPicPr>
        <p:blipFill>
          <a:blip r:embed="rId2" cstate="print">
            <a:extLst>
              <a:ext uri="{28A0092B-C50C-407E-A947-70E740481C1C}">
                <a14:useLocalDpi xmlns:a14="http://schemas.microsoft.com/office/drawing/2010/main"/>
              </a:ext>
            </a:extLst>
          </a:blip>
          <a:stretch>
            <a:fillRect/>
          </a:stretch>
        </p:blipFill>
        <p:spPr>
          <a:xfrm>
            <a:off x="467544" y="2003336"/>
            <a:ext cx="2239144" cy="2793816"/>
          </a:xfrm>
          <a:prstGeom prst="rect">
            <a:avLst/>
          </a:prstGeom>
        </p:spPr>
      </p:pic>
      <p:sp>
        <p:nvSpPr>
          <p:cNvPr id="8" name="圓角矩形圖說文字 7"/>
          <p:cNvSpPr/>
          <p:nvPr/>
        </p:nvSpPr>
        <p:spPr>
          <a:xfrm>
            <a:off x="3097168" y="1349261"/>
            <a:ext cx="4283144" cy="1308150"/>
          </a:xfrm>
          <a:prstGeom prst="wedgeRoundRectCallout">
            <a:avLst>
              <a:gd name="adj1" fmla="val -73100"/>
              <a:gd name="adj2" fmla="val 4610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TW" altLang="en-US" sz="2100" kern="100" dirty="0">
                <a:latin typeface="+mn-ea"/>
                <a:cs typeface="Times New Roman"/>
              </a:rPr>
              <a:t>現在股市大升，我想投資股票，但儲蓄少，打算借錢來投資。</a:t>
            </a:r>
            <a:endParaRPr lang="zh-TW" sz="2100" kern="100" dirty="0">
              <a:effectLst/>
              <a:latin typeface="+mn-ea"/>
              <a:cs typeface="Times New Roman"/>
            </a:endParaRPr>
          </a:p>
        </p:txBody>
      </p:sp>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6909" y="1163638"/>
            <a:ext cx="901700" cy="1054100"/>
          </a:xfrm>
          <a:prstGeom prst="rect">
            <a:avLst/>
          </a:prstGeom>
        </p:spPr>
      </p:pic>
    </p:spTree>
    <p:extLst>
      <p:ext uri="{BB962C8B-B14F-4D97-AF65-F5344CB8AC3E}">
        <p14:creationId xmlns:p14="http://schemas.microsoft.com/office/powerpoint/2010/main" val="3984767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1</a:t>
            </a:r>
            <a:r>
              <a:rPr lang="zh-TW" altLang="en-US" dirty="0">
                <a:latin typeface="Calibri" pitchFamily="34" charset="0"/>
                <a:cs typeface="Calibri" pitchFamily="34" charset="0"/>
              </a:rPr>
              <a:t>：小組討論（良性</a:t>
            </a:r>
            <a:r>
              <a:rPr lang="zh-CN" altLang="en-US" dirty="0" smtClean="0">
                <a:latin typeface="Calibri" pitchFamily="34" charset="0"/>
                <a:cs typeface="Calibri" pitchFamily="34" charset="0"/>
              </a:rPr>
              <a:t>債務？</a:t>
            </a:r>
            <a:r>
              <a:rPr lang="zh-TW" altLang="en-US" dirty="0" smtClean="0">
                <a:latin typeface="Calibri" pitchFamily="34" charset="0"/>
                <a:cs typeface="Calibri" pitchFamily="34" charset="0"/>
              </a:rPr>
              <a:t>）</a:t>
            </a:r>
            <a:endParaRPr lang="zh-TW" altLang="en-US" dirty="0">
              <a:latin typeface="Calibri" pitchFamily="34" charset="0"/>
              <a:cs typeface="Calibri" pitchFamily="34" charset="0"/>
            </a:endParaRP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9" name="Text Placeholder 2"/>
          <p:cNvSpPr>
            <a:spLocks noGrp="1"/>
          </p:cNvSpPr>
          <p:nvPr>
            <p:ph type="body" sz="quarter" idx="13"/>
          </p:nvPr>
        </p:nvSpPr>
        <p:spPr bwMode="auto">
          <a:xfrm>
            <a:off x="3419872" y="3140968"/>
            <a:ext cx="4731477" cy="316835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en-US" dirty="0">
                <a:latin typeface="Calibri" pitchFamily="34" charset="0"/>
                <a:cs typeface="Calibri" pitchFamily="34" charset="0"/>
              </a:rPr>
              <a:t>在這情況下我們是否應該借貸</a:t>
            </a:r>
            <a:r>
              <a:rPr lang="zh-TW" altLang="en-US" dirty="0" smtClean="0">
                <a:latin typeface="Calibri" pitchFamily="34" charset="0"/>
                <a:cs typeface="Calibri" pitchFamily="34" charset="0"/>
              </a:rPr>
              <a:t>？</a:t>
            </a:r>
            <a:endParaRPr lang="en-US" altLang="zh-TW" dirty="0" smtClean="0">
              <a:latin typeface="Calibri" pitchFamily="34" charset="0"/>
              <a:cs typeface="Calibri" pitchFamily="34" charset="0"/>
            </a:endParaRPr>
          </a:p>
          <a:p>
            <a:pPr>
              <a:tabLst>
                <a:tab pos="441325" algn="l"/>
              </a:tabLst>
              <a:defRPr/>
            </a:pPr>
            <a:endParaRPr lang="en-US" altLang="zh-TW" dirty="0">
              <a:solidFill>
                <a:srgbClr val="2EB6BA"/>
              </a:solidFill>
              <a:latin typeface="Calibri" panose="020F0502020204030204" pitchFamily="34" charset="0"/>
              <a:cs typeface="Calibri" panose="020F0502020204030204" pitchFamily="34" charset="0"/>
            </a:endParaRPr>
          </a:p>
          <a:p>
            <a:r>
              <a:rPr lang="zh-TW" altLang="en-US" dirty="0" smtClean="0">
                <a:solidFill>
                  <a:schemeClr val="accent1">
                    <a:lumMod val="50000"/>
                    <a:lumOff val="50000"/>
                  </a:schemeClr>
                </a:solidFill>
              </a:rPr>
              <a:t>應該</a:t>
            </a:r>
            <a:r>
              <a:rPr lang="zh-TW" altLang="en-US" dirty="0">
                <a:solidFill>
                  <a:schemeClr val="accent1">
                    <a:lumMod val="50000"/>
                    <a:lumOff val="50000"/>
                  </a:schemeClr>
                </a:solidFill>
              </a:rPr>
              <a:t>。購買小型貨車幫助運貨雖然有助增加創業者生意額的可能，但創業者亦須評估自己的還款能力。</a:t>
            </a:r>
          </a:p>
          <a:p>
            <a:r>
              <a:rPr lang="zh-HK" altLang="en-US" dirty="0">
                <a:solidFill>
                  <a:schemeClr val="accent1">
                    <a:lumMod val="50000"/>
                    <a:lumOff val="50000"/>
                  </a:schemeClr>
                </a:solidFill>
              </a:rPr>
              <a:t>或</a:t>
            </a:r>
          </a:p>
          <a:p>
            <a:r>
              <a:rPr lang="zh-TW" altLang="en-US" dirty="0">
                <a:solidFill>
                  <a:schemeClr val="accent1">
                    <a:lumMod val="50000"/>
                    <a:lumOff val="50000"/>
                  </a:schemeClr>
                </a:solidFill>
              </a:rPr>
              <a:t>不應該。借貸會令創業者的經營成本增加，而且亦需要償還利息，創業者可考慮租車來營運生意</a:t>
            </a:r>
            <a:r>
              <a:rPr lang="zh-TW" altLang="en-US" dirty="0" smtClean="0">
                <a:solidFill>
                  <a:schemeClr val="accent1">
                    <a:lumMod val="50000"/>
                    <a:lumOff val="50000"/>
                  </a:schemeClr>
                </a:solidFill>
              </a:rPr>
              <a:t>。</a:t>
            </a:r>
            <a:endParaRPr lang="zh-TW" altLang="en-US" dirty="0">
              <a:solidFill>
                <a:schemeClr val="accent1">
                  <a:lumMod val="50000"/>
                  <a:lumOff val="50000"/>
                </a:schemeClr>
              </a:solidFill>
              <a:latin typeface="Calibri" panose="020F0502020204030204" pitchFamily="34" charset="0"/>
              <a:cs typeface="Calibri" panose="020F0502020204030204" pitchFamily="34" charset="0"/>
            </a:endParaRPr>
          </a:p>
        </p:txBody>
      </p:sp>
      <p:pic>
        <p:nvPicPr>
          <p:cNvPr id="7" name="圖片 6"/>
          <p:cNvPicPr/>
          <p:nvPr/>
        </p:nvPicPr>
        <p:blipFill>
          <a:blip r:embed="rId2" cstate="print">
            <a:extLst>
              <a:ext uri="{28A0092B-C50C-407E-A947-70E740481C1C}">
                <a14:useLocalDpi xmlns:a14="http://schemas.microsoft.com/office/drawing/2010/main"/>
              </a:ext>
            </a:extLst>
          </a:blip>
          <a:stretch>
            <a:fillRect/>
          </a:stretch>
        </p:blipFill>
        <p:spPr>
          <a:xfrm>
            <a:off x="251520" y="1914337"/>
            <a:ext cx="2845648" cy="2810807"/>
          </a:xfrm>
          <a:prstGeom prst="rect">
            <a:avLst/>
          </a:prstGeom>
        </p:spPr>
      </p:pic>
      <p:sp>
        <p:nvSpPr>
          <p:cNvPr id="8" name="圓角矩形圖說文字 7"/>
          <p:cNvSpPr/>
          <p:nvPr/>
        </p:nvSpPr>
        <p:spPr>
          <a:xfrm>
            <a:off x="3097168" y="1349261"/>
            <a:ext cx="5147240" cy="1308150"/>
          </a:xfrm>
          <a:prstGeom prst="wedgeRoundRectCallout">
            <a:avLst>
              <a:gd name="adj1" fmla="val -65547"/>
              <a:gd name="adj2" fmla="val 391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TW" altLang="en-US" sz="2100" kern="100" dirty="0">
                <a:latin typeface="+mn-ea"/>
                <a:cs typeface="Times New Roman"/>
              </a:rPr>
              <a:t>我是一名創業者，打算借錢購買一部小型貨車來作運貨用途。</a:t>
            </a:r>
            <a:endParaRPr lang="zh-TW" sz="2100" kern="100" dirty="0">
              <a:effectLst/>
              <a:latin typeface="+mn-ea"/>
              <a:cs typeface="Times New Roman"/>
            </a:endParaRPr>
          </a:p>
        </p:txBody>
      </p:sp>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0203" y="1113538"/>
            <a:ext cx="1346200" cy="850900"/>
          </a:xfrm>
          <a:prstGeom prst="rect">
            <a:avLst/>
          </a:prstGeom>
        </p:spPr>
      </p:pic>
    </p:spTree>
    <p:extLst>
      <p:ext uri="{BB962C8B-B14F-4D97-AF65-F5344CB8AC3E}">
        <p14:creationId xmlns:p14="http://schemas.microsoft.com/office/powerpoint/2010/main" val="797426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
          <p:cNvSpPr>
            <a:spLocks noGrp="1"/>
          </p:cNvSpPr>
          <p:nvPr>
            <p:ph type="body" sz="quarter" idx="12"/>
          </p:nvPr>
        </p:nvSpPr>
        <p:spPr bwMode="auto">
          <a:xfrm>
            <a:off x="539750" y="706438"/>
            <a:ext cx="808196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zh-TW" altLang="en-US" dirty="0">
                <a:latin typeface="Calibri" pitchFamily="34" charset="0"/>
                <a:cs typeface="Calibri" pitchFamily="34" charset="0"/>
              </a:rPr>
              <a:t>活動</a:t>
            </a:r>
            <a:r>
              <a:rPr lang="en-US" altLang="zh-TW" dirty="0">
                <a:latin typeface="Calibri" pitchFamily="34" charset="0"/>
                <a:cs typeface="Calibri" pitchFamily="34" charset="0"/>
              </a:rPr>
              <a:t>1</a:t>
            </a:r>
            <a:r>
              <a:rPr lang="zh-TW" altLang="en-US" dirty="0">
                <a:latin typeface="Calibri" pitchFamily="34" charset="0"/>
                <a:cs typeface="Calibri" pitchFamily="34" charset="0"/>
              </a:rPr>
              <a:t>：小組討論（良性</a:t>
            </a:r>
            <a:r>
              <a:rPr lang="zh-CN" altLang="en-US" dirty="0" smtClean="0">
                <a:latin typeface="Calibri" pitchFamily="34" charset="0"/>
                <a:cs typeface="Calibri" pitchFamily="34" charset="0"/>
              </a:rPr>
              <a:t>債務？</a:t>
            </a:r>
            <a:r>
              <a:rPr lang="zh-TW" altLang="en-US" dirty="0" smtClean="0">
                <a:latin typeface="Calibri" pitchFamily="34" charset="0"/>
                <a:cs typeface="Calibri" pitchFamily="34" charset="0"/>
              </a:rPr>
              <a:t>）</a:t>
            </a:r>
            <a:endParaRPr lang="zh-TW" altLang="en-US" dirty="0">
              <a:latin typeface="Calibri" pitchFamily="34" charset="0"/>
              <a:cs typeface="Calibri" pitchFamily="34" charset="0"/>
            </a:endParaRPr>
          </a:p>
        </p:txBody>
      </p:sp>
      <p:sp>
        <p:nvSpPr>
          <p:cNvPr id="6" name="Text Placeholder 5"/>
          <p:cNvSpPr>
            <a:spLocks noGrp="1"/>
          </p:cNvSpPr>
          <p:nvPr>
            <p:ph type="body" sz="quarter" idx="19"/>
          </p:nvPr>
        </p:nvSpPr>
        <p:spPr>
          <a:xfrm>
            <a:off x="539750" y="6159500"/>
            <a:ext cx="1335088" cy="147638"/>
          </a:xfrm>
        </p:spPr>
        <p:txBody>
          <a:bodyPr>
            <a:normAutofit fontScale="62500" lnSpcReduction="20000"/>
          </a:bodyPr>
          <a:lstStyle/>
          <a:p>
            <a:pPr eaLnBrk="1" fontAlgn="auto" hangingPunct="1">
              <a:spcAft>
                <a:spcPts val="0"/>
              </a:spcAft>
              <a:buFont typeface="Arial" pitchFamily="34" charset="0"/>
              <a:buNone/>
              <a:defRPr/>
            </a:pPr>
            <a:endParaRPr lang="en-GB"/>
          </a:p>
        </p:txBody>
      </p:sp>
      <p:sp>
        <p:nvSpPr>
          <p:cNvPr id="9" name="Text Placeholder 2"/>
          <p:cNvSpPr>
            <a:spLocks noGrp="1"/>
          </p:cNvSpPr>
          <p:nvPr>
            <p:ph type="body" sz="quarter" idx="13"/>
          </p:nvPr>
        </p:nvSpPr>
        <p:spPr bwMode="auto">
          <a:xfrm>
            <a:off x="3419872" y="3140968"/>
            <a:ext cx="4731477" cy="201622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441325" algn="l"/>
              </a:tabLst>
              <a:defRPr/>
            </a:pPr>
            <a:r>
              <a:rPr lang="zh-TW" altLang="en-US" dirty="0">
                <a:latin typeface="Calibri" pitchFamily="34" charset="0"/>
                <a:cs typeface="Calibri" pitchFamily="34" charset="0"/>
              </a:rPr>
              <a:t>在這情況下我們是否應該借貸</a:t>
            </a:r>
            <a:r>
              <a:rPr lang="zh-TW" altLang="en-US" dirty="0" smtClean="0">
                <a:latin typeface="Calibri" pitchFamily="34" charset="0"/>
                <a:cs typeface="Calibri" pitchFamily="34" charset="0"/>
              </a:rPr>
              <a:t>？</a:t>
            </a:r>
            <a:endParaRPr lang="en-US" altLang="zh-TW" dirty="0" smtClean="0">
              <a:latin typeface="Calibri" pitchFamily="34" charset="0"/>
              <a:cs typeface="Calibri" pitchFamily="34" charset="0"/>
            </a:endParaRPr>
          </a:p>
          <a:p>
            <a:pPr>
              <a:tabLst>
                <a:tab pos="441325" algn="l"/>
              </a:tabLst>
              <a:defRPr/>
            </a:pPr>
            <a:endParaRPr lang="en-US" altLang="zh-TW" dirty="0">
              <a:solidFill>
                <a:srgbClr val="2EB6BA"/>
              </a:solidFill>
              <a:latin typeface="Calibri" panose="020F0502020204030204" pitchFamily="34" charset="0"/>
              <a:cs typeface="Calibri" panose="020F0502020204030204" pitchFamily="34" charset="0"/>
            </a:endParaRPr>
          </a:p>
          <a:p>
            <a:r>
              <a:rPr lang="zh-TW" altLang="en-US" dirty="0" smtClean="0">
                <a:solidFill>
                  <a:schemeClr val="accent1">
                    <a:lumMod val="50000"/>
                    <a:lumOff val="50000"/>
                  </a:schemeClr>
                </a:solidFill>
              </a:rPr>
              <a:t>不</a:t>
            </a:r>
            <a:r>
              <a:rPr lang="zh-TW" altLang="en-US" dirty="0">
                <a:solidFill>
                  <a:schemeClr val="accent1">
                    <a:lumMod val="50000"/>
                    <a:lumOff val="50000"/>
                  </a:schemeClr>
                </a:solidFill>
              </a:rPr>
              <a:t>應該。借貸購買「想要」而非「需要」的消費品會導致債務增加，甚至出現入不敷支及財富減少的情況。</a:t>
            </a:r>
            <a:endParaRPr lang="zh-TW" altLang="en-US" dirty="0">
              <a:solidFill>
                <a:schemeClr val="accent1">
                  <a:lumMod val="50000"/>
                  <a:lumOff val="50000"/>
                </a:schemeClr>
              </a:solidFill>
              <a:latin typeface="Calibri" panose="020F0502020204030204" pitchFamily="34" charset="0"/>
              <a:cs typeface="Calibri" panose="020F0502020204030204" pitchFamily="34" charset="0"/>
            </a:endParaRPr>
          </a:p>
        </p:txBody>
      </p:sp>
      <p:pic>
        <p:nvPicPr>
          <p:cNvPr id="10" name="圖片 9"/>
          <p:cNvPicPr/>
          <p:nvPr/>
        </p:nvPicPr>
        <p:blipFill>
          <a:blip r:embed="rId2" cstate="print">
            <a:extLst>
              <a:ext uri="{28A0092B-C50C-407E-A947-70E740481C1C}">
                <a14:useLocalDpi xmlns:a14="http://schemas.microsoft.com/office/drawing/2010/main"/>
              </a:ext>
            </a:extLst>
          </a:blip>
          <a:stretch>
            <a:fillRect/>
          </a:stretch>
        </p:blipFill>
        <p:spPr>
          <a:xfrm>
            <a:off x="467544" y="1844824"/>
            <a:ext cx="2629624" cy="3096344"/>
          </a:xfrm>
          <a:prstGeom prst="rect">
            <a:avLst/>
          </a:prstGeom>
        </p:spPr>
      </p:pic>
      <p:sp>
        <p:nvSpPr>
          <p:cNvPr id="8" name="圓角矩形圖說文字 7"/>
          <p:cNvSpPr/>
          <p:nvPr/>
        </p:nvSpPr>
        <p:spPr>
          <a:xfrm>
            <a:off x="3097168" y="1349261"/>
            <a:ext cx="5579288" cy="1308150"/>
          </a:xfrm>
          <a:prstGeom prst="wedgeRoundRectCallout">
            <a:avLst>
              <a:gd name="adj1" fmla="val -66309"/>
              <a:gd name="adj2" fmla="val 437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TW" altLang="en-US" sz="2100" kern="100" dirty="0">
                <a:latin typeface="+mn-ea"/>
                <a:cs typeface="Times New Roman"/>
              </a:rPr>
              <a:t>我最近看上了一部新款手機，但媽媽給我的零用錢不夠用，我打算借錢來購買。</a:t>
            </a:r>
            <a:endParaRPr lang="zh-TW" sz="2100" kern="100" dirty="0">
              <a:effectLst/>
              <a:latin typeface="+mn-ea"/>
              <a:cs typeface="Times New Roman"/>
            </a:endParaRPr>
          </a:p>
        </p:txBody>
      </p:sp>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1304817"/>
            <a:ext cx="558800" cy="1003300"/>
          </a:xfrm>
          <a:prstGeom prst="rect">
            <a:avLst/>
          </a:prstGeom>
        </p:spPr>
      </p:pic>
    </p:spTree>
    <p:extLst>
      <p:ext uri="{BB962C8B-B14F-4D97-AF65-F5344CB8AC3E}">
        <p14:creationId xmlns:p14="http://schemas.microsoft.com/office/powerpoint/2010/main" val="16879363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HKSFL">
      <a:dk1>
        <a:srgbClr val="171616"/>
      </a:dk1>
      <a:lt1>
        <a:srgbClr val="FFFFFF"/>
      </a:lt1>
      <a:dk2>
        <a:srgbClr val="171616"/>
      </a:dk2>
      <a:lt2>
        <a:srgbClr val="FFFFFF"/>
      </a:lt2>
      <a:accent1>
        <a:srgbClr val="003C4B"/>
      </a:accent1>
      <a:accent2>
        <a:srgbClr val="78BE1E"/>
      </a:accent2>
      <a:accent3>
        <a:srgbClr val="2D2350"/>
      </a:accent3>
      <a:accent4>
        <a:srgbClr val="7D1946"/>
      </a:accent4>
      <a:accent5>
        <a:srgbClr val="AFAAA0"/>
      </a:accent5>
      <a:accent6>
        <a:srgbClr val="EB694B"/>
      </a:accent6>
      <a:hlink>
        <a:srgbClr val="003C4B"/>
      </a:hlink>
      <a:folHlink>
        <a:srgbClr val="78BE1E"/>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3224</TotalTime>
  <Words>1546</Words>
  <Application>Microsoft Office PowerPoint</Application>
  <PresentationFormat>如螢幕大小 (4:3)</PresentationFormat>
  <Paragraphs>127</Paragraphs>
  <Slides>22</Slides>
  <Notes>0</Notes>
  <HiddenSlides>0</HiddenSlides>
  <MMClips>0</MMClips>
  <ScaleCrop>false</ScaleCrop>
  <HeadingPairs>
    <vt:vector size="4" baseType="variant">
      <vt:variant>
        <vt:lpstr>佈景主題</vt:lpstr>
      </vt:variant>
      <vt:variant>
        <vt:i4>2</vt:i4>
      </vt:variant>
      <vt:variant>
        <vt:lpstr>投影片標題</vt:lpstr>
      </vt:variant>
      <vt:variant>
        <vt:i4>22</vt:i4>
      </vt:variant>
    </vt:vector>
  </HeadingPairs>
  <TitlesOfParts>
    <vt:vector size="24" baseType="lpstr">
      <vt:lpstr>Office 佈景主題</vt:lpstr>
      <vt:lpstr>Custom Design</vt:lpstr>
      <vt:lpstr>單元八　借貸的需要</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財務計劃與預算的關係</dc:title>
  <dc:creator>梁文顯 LEUNG Man Hin, Vincent</dc:creator>
  <cp:lastModifiedBy>user</cp:lastModifiedBy>
  <cp:revision>186</cp:revision>
  <cp:lastPrinted>2019-06-05T01:03:11Z</cp:lastPrinted>
  <dcterms:created xsi:type="dcterms:W3CDTF">2017-02-08T03:24:47Z</dcterms:created>
  <dcterms:modified xsi:type="dcterms:W3CDTF">2019-08-21T08:12:36Z</dcterms:modified>
</cp:coreProperties>
</file>