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C7B018BB-80A7-4F77-B60F-C8B233D01FF8}"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EEE7283C-3CF3-47DC-8721-378D4A62B228}"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CF821DB8-F4EB-4A41-A1BA-3FCAFE7338EE}" styleName="">
    <a:tblBg/>
    <a:wholeTbl>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aj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aj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 styleId="{2708684C-4D16-4618-839F-0558EEFCDFE6}" styleName="">
    <a:tblBg/>
    <a:wholeTbl>
      <a:tcTxStyle b="off"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wholeTbl>
    <a:band2H>
      <a:tcTxStyle/>
      <a:tcStyle>
        <a:tcBdr/>
        <a:fill>
          <a:solidFill>
            <a:srgbClr val="FFFFFF"/>
          </a:solidFill>
        </a:fill>
      </a:tcStyle>
    </a:band2H>
    <a:firstCol>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645F9B">
              <a:alpha val="20000"/>
            </a:srgbClr>
          </a:solidFill>
        </a:fill>
      </a:tcStyle>
    </a:firstCol>
    <a:la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508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lastRow>
    <a:firstRow>
      <a:tcTxStyle b="on" i="off">
        <a:fontRef idx="maj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254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55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73565886"/>
      </p:ext>
    </p:extLst>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Calibri"/>
      </a:defRPr>
    </a:lvl1pPr>
    <a:lvl2pPr indent="228600" defTabSz="914377" latinLnBrk="0">
      <a:defRPr sz="1200">
        <a:latin typeface="+mn-lt"/>
        <a:ea typeface="+mn-ea"/>
        <a:cs typeface="+mn-cs"/>
        <a:sym typeface="Calibri"/>
      </a:defRPr>
    </a:lvl2pPr>
    <a:lvl3pPr indent="457200" defTabSz="914377" latinLnBrk="0">
      <a:defRPr sz="1200">
        <a:latin typeface="+mn-lt"/>
        <a:ea typeface="+mn-ea"/>
        <a:cs typeface="+mn-cs"/>
        <a:sym typeface="Calibri"/>
      </a:defRPr>
    </a:lvl3pPr>
    <a:lvl4pPr indent="685800" defTabSz="914377" latinLnBrk="0">
      <a:defRPr sz="1200">
        <a:latin typeface="+mn-lt"/>
        <a:ea typeface="+mn-ea"/>
        <a:cs typeface="+mn-cs"/>
        <a:sym typeface="Calibri"/>
      </a:defRPr>
    </a:lvl4pPr>
    <a:lvl5pPr indent="914400" defTabSz="914377" latinLnBrk="0">
      <a:defRPr sz="1200">
        <a:latin typeface="+mn-lt"/>
        <a:ea typeface="+mn-ea"/>
        <a:cs typeface="+mn-cs"/>
        <a:sym typeface="Calibri"/>
      </a:defRPr>
    </a:lvl5pPr>
    <a:lvl6pPr indent="1143000" defTabSz="914377" latinLnBrk="0">
      <a:defRPr sz="1200">
        <a:latin typeface="+mn-lt"/>
        <a:ea typeface="+mn-ea"/>
        <a:cs typeface="+mn-cs"/>
        <a:sym typeface="Calibri"/>
      </a:defRPr>
    </a:lvl6pPr>
    <a:lvl7pPr indent="1371600" defTabSz="914377" latinLnBrk="0">
      <a:defRPr sz="1200">
        <a:latin typeface="+mn-lt"/>
        <a:ea typeface="+mn-ea"/>
        <a:cs typeface="+mn-cs"/>
        <a:sym typeface="Calibri"/>
      </a:defRPr>
    </a:lvl7pPr>
    <a:lvl8pPr indent="1600200" defTabSz="914377" latinLnBrk="0">
      <a:defRPr sz="1200">
        <a:latin typeface="+mn-lt"/>
        <a:ea typeface="+mn-ea"/>
        <a:cs typeface="+mn-cs"/>
        <a:sym typeface="Calibri"/>
      </a:defRPr>
    </a:lvl8pPr>
    <a:lvl9pPr indent="1828800" defTabSz="914377"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5417910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hkma.gov.hk/eng/smart-consumers/mortgages/" TargetMode="External"/><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body" sz="quarter" idx="1"/>
          </p:nvPr>
        </p:nvSpPr>
        <p:spPr>
          <a:xfrm>
            <a:off x="830718" y="2732618"/>
            <a:ext cx="7008284" cy="1552934"/>
          </a:xfrm>
          <a:prstGeom prst="rect">
            <a:avLst/>
          </a:prstGeom>
        </p:spPr>
        <p:txBody>
          <a:bodyPr/>
          <a:lstStyle>
            <a:lvl1pPr marL="1794886" indent="-1794886">
              <a:spcBef>
                <a:spcPts val="0"/>
              </a:spcBef>
              <a:defRPr sz="4000">
                <a:solidFill>
                  <a:srgbClr val="F58C3C"/>
                </a:solidFill>
              </a:defRPr>
            </a:lvl1pPr>
          </a:lstStyle>
          <a:p>
            <a:r>
              <a:rPr dirty="0"/>
              <a:t>Unit 7	Everyday Life Use of Financial Services</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Shape 184"/>
          <p:cNvSpPr>
            <a:spLocks noGrp="1"/>
          </p:cNvSpPr>
          <p:nvPr>
            <p:ph type="body" idx="1"/>
          </p:nvPr>
        </p:nvSpPr>
        <p:spPr>
          <a:xfrm>
            <a:off x="732367" y="1683417"/>
            <a:ext cx="7679267" cy="3613503"/>
          </a:xfrm>
          <a:prstGeom prst="rect">
            <a:avLst/>
          </a:prstGeom>
        </p:spPr>
        <p:txBody>
          <a:bodyPr>
            <a:no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dirty="0"/>
              <a:t>In addition to banks, what other financial service institutions can provide the above services</a:t>
            </a:r>
            <a:r>
              <a:rPr sz="2100" dirty="0" smtClean="0"/>
              <a:t>?</a:t>
            </a:r>
            <a:r>
              <a:rPr lang="en-US" sz="2100" dirty="0"/>
              <a:t> What are the features of these financial service institutions?</a:t>
            </a:r>
            <a:endParaRPr sz="2100"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sz="2100" dirty="0" smtClean="0"/>
              <a:t>Case </a:t>
            </a:r>
            <a:r>
              <a:rPr sz="2100" dirty="0"/>
              <a:t>2:</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sz="2100" dirty="0"/>
              <a:t>Finance companies (Money lenders)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sz="2100" dirty="0"/>
              <a:t>Features: Loan interest </a:t>
            </a:r>
            <a:r>
              <a:rPr sz="2100" dirty="0" smtClean="0"/>
              <a:t>rates</a:t>
            </a:r>
            <a:r>
              <a:rPr lang="en-US" sz="2100" dirty="0" smtClean="0"/>
              <a:t> </a:t>
            </a:r>
            <a:r>
              <a:rPr sz="2100" dirty="0" smtClean="0"/>
              <a:t>offered </a:t>
            </a:r>
            <a:r>
              <a:rPr lang="en-US" sz="2100" dirty="0" smtClean="0"/>
              <a:t/>
            </a:r>
            <a:br>
              <a:rPr lang="en-US" sz="2100" dirty="0" smtClean="0"/>
            </a:br>
            <a:r>
              <a:rPr sz="2100" dirty="0" smtClean="0"/>
              <a:t>by </a:t>
            </a:r>
            <a:r>
              <a:rPr sz="2100" dirty="0"/>
              <a:t>finance </a:t>
            </a:r>
            <a:r>
              <a:rPr sz="2100" dirty="0" smtClean="0"/>
              <a:t>companies</a:t>
            </a:r>
            <a:r>
              <a:rPr lang="en-US" sz="2100" dirty="0"/>
              <a:t> </a:t>
            </a:r>
            <a:r>
              <a:rPr sz="2100" dirty="0" smtClean="0"/>
              <a:t>are </a:t>
            </a:r>
            <a:r>
              <a:rPr sz="2100" dirty="0"/>
              <a:t>generally </a:t>
            </a:r>
            <a:r>
              <a:rPr lang="en-US" sz="2100" dirty="0" smtClean="0"/>
              <a:t/>
            </a:r>
            <a:br>
              <a:rPr lang="en-US" sz="2100" dirty="0" smtClean="0"/>
            </a:br>
            <a:r>
              <a:rPr sz="2100" dirty="0" smtClean="0"/>
              <a:t>higher </a:t>
            </a:r>
            <a:r>
              <a:rPr sz="2100" dirty="0"/>
              <a:t>than </a:t>
            </a:r>
            <a:r>
              <a:rPr sz="2100" dirty="0" smtClean="0"/>
              <a:t>that</a:t>
            </a:r>
            <a:r>
              <a:rPr lang="en-US" sz="2100" dirty="0" smtClean="0"/>
              <a:t> </a:t>
            </a:r>
            <a:r>
              <a:rPr sz="2100" dirty="0" smtClean="0"/>
              <a:t>of </a:t>
            </a:r>
            <a:r>
              <a:rPr sz="2100" dirty="0"/>
              <a:t>banks, resulting </a:t>
            </a:r>
            <a:r>
              <a:rPr sz="2100" dirty="0" smtClean="0"/>
              <a:t>in</a:t>
            </a:r>
            <a:r>
              <a:rPr lang="en-US" sz="2100" dirty="0" smtClean="0"/>
              <a:t/>
            </a:r>
            <a:br>
              <a:rPr lang="en-US" sz="2100" dirty="0" smtClean="0"/>
            </a:br>
            <a:r>
              <a:rPr sz="2100" dirty="0" smtClean="0"/>
              <a:t>higher loan</a:t>
            </a:r>
            <a:r>
              <a:rPr lang="en-US" sz="2100" dirty="0" smtClean="0"/>
              <a:t> </a:t>
            </a:r>
            <a:r>
              <a:rPr sz="2100" dirty="0" smtClean="0"/>
              <a:t>interest </a:t>
            </a:r>
            <a:r>
              <a:rPr sz="2100" dirty="0"/>
              <a:t>payments.</a:t>
            </a:r>
          </a:p>
        </p:txBody>
      </p:sp>
      <p:sp>
        <p:nvSpPr>
          <p:cNvPr id="186" name="Shape 186"/>
          <p:cNvSpPr>
            <a:spLocks noGrp="1"/>
          </p:cNvSpPr>
          <p:nvPr>
            <p:ph type="body" sz="quarter" idx="13"/>
          </p:nvPr>
        </p:nvSpPr>
        <p:spPr>
          <a:xfrm>
            <a:off x="732442" y="692151"/>
            <a:ext cx="7682294" cy="982926"/>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1: Financial services institutions in Hong Kong</a:t>
            </a:r>
          </a:p>
        </p:txBody>
      </p:sp>
      <p:sp>
        <p:nvSpPr>
          <p:cNvPr id="185" name="Shape 185"/>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pic>
        <p:nvPicPr>
          <p:cNvPr id="187" name="image6.jpeg"/>
          <p:cNvPicPr>
            <a:picLocks noChangeAspect="1"/>
          </p:cNvPicPr>
          <p:nvPr/>
        </p:nvPicPr>
        <p:blipFill>
          <a:blip r:embed="rId2">
            <a:extLst/>
          </a:blip>
          <a:stretch>
            <a:fillRect/>
          </a:stretch>
        </p:blipFill>
        <p:spPr>
          <a:xfrm>
            <a:off x="5533201" y="2894877"/>
            <a:ext cx="2464546" cy="2300057"/>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84">
                                            <p:txEl>
                                              <p:pRg st="0" end="0"/>
                                            </p:txEl>
                                          </p:spTgt>
                                        </p:tgtEl>
                                        <p:attrNameLst>
                                          <p:attrName>style.visibility</p:attrName>
                                        </p:attrNameLst>
                                      </p:cBhvr>
                                      <p:to>
                                        <p:strVal val="visible"/>
                                      </p:to>
                                    </p:set>
                                    <p:animEffect transition="in" filter="fade">
                                      <p:cBhvr>
                                        <p:cTn id="7" dur="500"/>
                                        <p:tgtEl>
                                          <p:spTgt spid="1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84">
                                            <p:txEl>
                                              <p:pRg st="1" end="1"/>
                                            </p:txEl>
                                          </p:spTgt>
                                        </p:tgtEl>
                                        <p:attrNameLst>
                                          <p:attrName>style.visibility</p:attrName>
                                        </p:attrNameLst>
                                      </p:cBhvr>
                                      <p:to>
                                        <p:strVal val="visible"/>
                                      </p:to>
                                    </p:set>
                                    <p:animEffect transition="in" filter="fade">
                                      <p:cBhvr>
                                        <p:cTn id="12" dur="500"/>
                                        <p:tgtEl>
                                          <p:spTgt spid="18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184">
                                            <p:txEl>
                                              <p:pRg st="2" end="2"/>
                                            </p:txEl>
                                          </p:spTgt>
                                        </p:tgtEl>
                                        <p:attrNameLst>
                                          <p:attrName>style.visibility</p:attrName>
                                        </p:attrNameLst>
                                      </p:cBhvr>
                                      <p:to>
                                        <p:strVal val="visible"/>
                                      </p:to>
                                    </p:set>
                                    <p:animEffect transition="in" filter="fade">
                                      <p:cBhvr>
                                        <p:cTn id="17" dur="500"/>
                                        <p:tgtEl>
                                          <p:spTgt spid="184">
                                            <p:txEl>
                                              <p:pRg st="2" end="2"/>
                                            </p:txEl>
                                          </p:spTgt>
                                        </p:tgtEl>
                                      </p:cBhvr>
                                    </p:animEffect>
                                  </p:childTnLst>
                                </p:cTn>
                              </p:par>
                              <p:par>
                                <p:cTn id="18" presetID="10" presetClass="entr" presetSubtype="0" fill="hold" grpId="2" nodeType="withEffect">
                                  <p:stCondLst>
                                    <p:cond delay="0"/>
                                  </p:stCondLst>
                                  <p:childTnLst>
                                    <p:set>
                                      <p:cBhvr>
                                        <p:cTn id="19" dur="1" fill="hold">
                                          <p:stCondLst>
                                            <p:cond delay="0"/>
                                          </p:stCondLst>
                                        </p:cTn>
                                        <p:tgtEl>
                                          <p:spTgt spid="187"/>
                                        </p:tgtEl>
                                        <p:attrNameLst>
                                          <p:attrName>style.visibility</p:attrName>
                                        </p:attrNameLst>
                                      </p:cBhvr>
                                      <p:to>
                                        <p:strVal val="visible"/>
                                      </p:to>
                                    </p:set>
                                    <p:animEffect transition="in" filter="fade">
                                      <p:cBhvr>
                                        <p:cTn id="20" dur="500"/>
                                        <p:tgtEl>
                                          <p:spTgt spid="18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184">
                                            <p:txEl>
                                              <p:pRg st="3" end="3"/>
                                            </p:txEl>
                                          </p:spTgt>
                                        </p:tgtEl>
                                        <p:attrNameLst>
                                          <p:attrName>style.visibility</p:attrName>
                                        </p:attrNameLst>
                                      </p:cBhvr>
                                      <p:to>
                                        <p:strVal val="visible"/>
                                      </p:to>
                                    </p:set>
                                    <p:animEffect transition="in" filter="fade">
                                      <p:cBhvr>
                                        <p:cTn id="25" dur="500"/>
                                        <p:tgtEl>
                                          <p:spTgt spid="18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1" uiExpand="1" build="p" bldLvl="5" advAuto="0"/>
      <p:bldP spid="187" grpId="2" uiExpand="1"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Shape 189"/>
          <p:cNvSpPr>
            <a:spLocks noGrp="1"/>
          </p:cNvSpPr>
          <p:nvPr>
            <p:ph type="body" idx="1"/>
          </p:nvPr>
        </p:nvSpPr>
        <p:spPr>
          <a:xfrm>
            <a:off x="732367" y="1684030"/>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In addition to banks, what other financial service institutions can provide the above services</a:t>
            </a:r>
            <a:r>
              <a:rPr dirty="0" smtClean="0"/>
              <a:t>?</a:t>
            </a:r>
            <a:r>
              <a:rPr lang="en-US" dirty="0"/>
              <a:t> What are the features of these financial service institutions</a:t>
            </a:r>
            <a:r>
              <a:rPr lang="en-US" dirty="0" smtClean="0"/>
              <a:t>?</a:t>
            </a:r>
            <a:endParaRPr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Case 3:</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Insurance companies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Features: greater variety of </a:t>
            </a:r>
            <a:r>
              <a:rPr dirty="0" smtClean="0"/>
              <a:t>products</a:t>
            </a:r>
            <a:endParaRPr dirty="0"/>
          </a:p>
        </p:txBody>
      </p:sp>
      <p:sp>
        <p:nvSpPr>
          <p:cNvPr id="191" name="Shape 191"/>
          <p:cNvSpPr>
            <a:spLocks noGrp="1"/>
          </p:cNvSpPr>
          <p:nvPr>
            <p:ph type="body" sz="quarter" idx="13"/>
          </p:nvPr>
        </p:nvSpPr>
        <p:spPr>
          <a:xfrm>
            <a:off x="732442" y="692153"/>
            <a:ext cx="7682294" cy="97232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1: Financial services institutions in Hong Kong</a:t>
            </a:r>
          </a:p>
        </p:txBody>
      </p:sp>
      <p:sp>
        <p:nvSpPr>
          <p:cNvPr id="190" name="Shape 190"/>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pic>
        <p:nvPicPr>
          <p:cNvPr id="192" name="image7.jpeg"/>
          <p:cNvPicPr>
            <a:picLocks noChangeAspect="1"/>
          </p:cNvPicPr>
          <p:nvPr/>
        </p:nvPicPr>
        <p:blipFill>
          <a:blip r:embed="rId2">
            <a:extLst/>
          </a:blip>
          <a:stretch>
            <a:fillRect/>
          </a:stretch>
        </p:blipFill>
        <p:spPr>
          <a:xfrm>
            <a:off x="5216892" y="2548987"/>
            <a:ext cx="2809733" cy="2297379"/>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89">
                                            <p:txEl>
                                              <p:pRg st="0" end="0"/>
                                            </p:txEl>
                                          </p:spTgt>
                                        </p:tgtEl>
                                        <p:attrNameLst>
                                          <p:attrName>style.visibility</p:attrName>
                                        </p:attrNameLst>
                                      </p:cBhvr>
                                      <p:to>
                                        <p:strVal val="visible"/>
                                      </p:to>
                                    </p:set>
                                    <p:animEffect transition="in" filter="fade">
                                      <p:cBhvr>
                                        <p:cTn id="7" dur="500"/>
                                        <p:tgtEl>
                                          <p:spTgt spid="1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89">
                                            <p:txEl>
                                              <p:pRg st="1" end="1"/>
                                            </p:txEl>
                                          </p:spTgt>
                                        </p:tgtEl>
                                        <p:attrNameLst>
                                          <p:attrName>style.visibility</p:attrName>
                                        </p:attrNameLst>
                                      </p:cBhvr>
                                      <p:to>
                                        <p:strVal val="visible"/>
                                      </p:to>
                                    </p:set>
                                    <p:animEffect transition="in" filter="fade">
                                      <p:cBhvr>
                                        <p:cTn id="12" dur="500"/>
                                        <p:tgtEl>
                                          <p:spTgt spid="18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189">
                                            <p:txEl>
                                              <p:pRg st="2" end="2"/>
                                            </p:txEl>
                                          </p:spTgt>
                                        </p:tgtEl>
                                        <p:attrNameLst>
                                          <p:attrName>style.visibility</p:attrName>
                                        </p:attrNameLst>
                                      </p:cBhvr>
                                      <p:to>
                                        <p:strVal val="visible"/>
                                      </p:to>
                                    </p:set>
                                    <p:animEffect transition="in" filter="fade">
                                      <p:cBhvr>
                                        <p:cTn id="17" dur="500"/>
                                        <p:tgtEl>
                                          <p:spTgt spid="189">
                                            <p:txEl>
                                              <p:pRg st="2" end="2"/>
                                            </p:txEl>
                                          </p:spTgt>
                                        </p:tgtEl>
                                      </p:cBhvr>
                                    </p:animEffect>
                                  </p:childTnLst>
                                </p:cTn>
                              </p:par>
                              <p:par>
                                <p:cTn id="18" presetID="10" presetClass="entr" presetSubtype="0" fill="hold" grpId="2" nodeType="withEffect">
                                  <p:stCondLst>
                                    <p:cond delay="0"/>
                                  </p:stCondLst>
                                  <p:childTnLst>
                                    <p:set>
                                      <p:cBhvr>
                                        <p:cTn id="19" dur="1" fill="hold">
                                          <p:stCondLst>
                                            <p:cond delay="0"/>
                                          </p:stCondLst>
                                        </p:cTn>
                                        <p:tgtEl>
                                          <p:spTgt spid="192"/>
                                        </p:tgtEl>
                                        <p:attrNameLst>
                                          <p:attrName>style.visibility</p:attrName>
                                        </p:attrNameLst>
                                      </p:cBhvr>
                                      <p:to>
                                        <p:strVal val="visible"/>
                                      </p:to>
                                    </p:set>
                                    <p:animEffect transition="in" filter="fade">
                                      <p:cBhvr>
                                        <p:cTn id="20" dur="500"/>
                                        <p:tgtEl>
                                          <p:spTgt spid="19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189">
                                            <p:txEl>
                                              <p:pRg st="3" end="3"/>
                                            </p:txEl>
                                          </p:spTgt>
                                        </p:tgtEl>
                                        <p:attrNameLst>
                                          <p:attrName>style.visibility</p:attrName>
                                        </p:attrNameLst>
                                      </p:cBhvr>
                                      <p:to>
                                        <p:strVal val="visible"/>
                                      </p:to>
                                    </p:set>
                                    <p:animEffect transition="in" filter="fade">
                                      <p:cBhvr>
                                        <p:cTn id="25" dur="500"/>
                                        <p:tgtEl>
                                          <p:spTgt spid="1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 grpId="1" uiExpand="1" build="p" bldLvl="5" advAuto="0"/>
      <p:bldP spid="192" grpId="2"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Shape 195"/>
          <p:cNvSpPr>
            <a:spLocks noGrp="1"/>
          </p:cNvSpPr>
          <p:nvPr>
            <p:ph type="body" sz="quarter" idx="1"/>
          </p:nvPr>
        </p:nvSpPr>
        <p:spPr>
          <a:prstGeom prst="rect">
            <a:avLst/>
          </a:prstGeom>
        </p:spPr>
        <p:txBody>
          <a:bodyPr>
            <a:normAutofit/>
          </a:bodyPr>
          <a:lstStyle>
            <a:lvl1pPr defTabSz="850369">
              <a:defRPr sz="4900"/>
            </a:lvl1pPr>
          </a:lstStyle>
          <a:p>
            <a:r>
              <a:rPr sz="3880" dirty="0"/>
              <a:t>Activity 2</a:t>
            </a:r>
          </a:p>
        </p:txBody>
      </p:sp>
      <p:sp>
        <p:nvSpPr>
          <p:cNvPr id="196" name="Shape 196"/>
          <p:cNvSpPr>
            <a:spLocks noGrp="1"/>
          </p:cNvSpPr>
          <p:nvPr>
            <p:ph type="body" sz="quarter" idx="13"/>
          </p:nvPr>
        </p:nvSpPr>
        <p:spPr>
          <a:xfrm>
            <a:off x="1799659" y="3557294"/>
            <a:ext cx="6143733"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Speedy sorting</a:t>
            </a:r>
          </a:p>
        </p:txBody>
      </p:sp>
      <p:sp>
        <p:nvSpPr>
          <p:cNvPr id="194" name="Shape 194"/>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12</a:t>
            </a:fld>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hape 198"/>
          <p:cNvSpPr>
            <a:spLocks noGrp="1"/>
          </p:cNvSpPr>
          <p:nvPr>
            <p:ph type="body" idx="1"/>
          </p:nvPr>
        </p:nvSpPr>
        <p:spPr>
          <a:xfrm>
            <a:off x="735468" y="1279184"/>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dirty="0"/>
              <a:t>A</a:t>
            </a:r>
            <a:r>
              <a:rPr dirty="0" smtClean="0"/>
              <a:t>rrange </a:t>
            </a:r>
            <a:r>
              <a:rPr dirty="0"/>
              <a:t>the items in the correct sequence for each of the following </a:t>
            </a:r>
            <a:r>
              <a:rPr lang="en-US" dirty="0" smtClean="0"/>
              <a:t>case</a:t>
            </a:r>
            <a:r>
              <a:rPr dirty="0" smtClean="0"/>
              <a:t>s.</a:t>
            </a:r>
            <a:endParaRPr dirty="0"/>
          </a:p>
          <a:p>
            <a:pPr marL="0" indent="0" defTabSz="719965">
              <a:lnSpc>
                <a:spcPts val="2600"/>
              </a:lnSpc>
              <a:spcBef>
                <a:spcPts val="0"/>
              </a:spcBef>
              <a:spcAft>
                <a:spcPts val="600"/>
              </a:spcAft>
              <a:buClr>
                <a:schemeClr val="accent1"/>
              </a:buClr>
              <a:buNone/>
              <a:defRPr sz="2100">
                <a:solidFill>
                  <a:schemeClr val="accent1"/>
                </a:solidFill>
                <a:latin typeface="Calibri Light"/>
                <a:ea typeface="Calibri Light"/>
                <a:cs typeface="Calibri Light"/>
                <a:sym typeface="Calibri Light"/>
              </a:defRPr>
            </a:pPr>
            <a:r>
              <a:rPr lang="en-US" dirty="0" smtClean="0"/>
              <a:t>           </a:t>
            </a:r>
            <a:r>
              <a:rPr lang="en-US" u="sng" dirty="0" smtClean="0"/>
              <a:t>Cases</a:t>
            </a:r>
          </a:p>
          <a:p>
            <a:pPr marL="0" indent="0" defTabSz="719965">
              <a:lnSpc>
                <a:spcPts val="2600"/>
              </a:lnSpc>
              <a:spcBef>
                <a:spcPts val="0"/>
              </a:spcBef>
              <a:spcAft>
                <a:spcPts val="600"/>
              </a:spcAft>
              <a:buClr>
                <a:schemeClr val="accent1"/>
              </a:buClr>
              <a:buNone/>
              <a:defRPr sz="2100">
                <a:solidFill>
                  <a:schemeClr val="accent1"/>
                </a:solidFill>
                <a:latin typeface="Calibri Light"/>
                <a:ea typeface="Calibri Light"/>
                <a:cs typeface="Calibri Light"/>
                <a:sym typeface="Calibri Light"/>
              </a:defRPr>
            </a:pPr>
            <a:r>
              <a:rPr lang="en-US" dirty="0" smtClean="0"/>
              <a:t>1   </a:t>
            </a:r>
            <a:r>
              <a:rPr dirty="0" smtClean="0"/>
              <a:t>Time deposit</a:t>
            </a:r>
            <a:endParaRPr dirty="0"/>
          </a:p>
          <a:p>
            <a:pPr marL="0" indent="0" defTabSz="719965">
              <a:lnSpc>
                <a:spcPts val="2600"/>
              </a:lnSpc>
              <a:spcBef>
                <a:spcPts val="0"/>
              </a:spcBef>
              <a:spcAft>
                <a:spcPts val="600"/>
              </a:spcAft>
              <a:buClr>
                <a:schemeClr val="accent1"/>
              </a:buClr>
              <a:buNone/>
              <a:defRPr sz="2100">
                <a:solidFill>
                  <a:schemeClr val="accent1"/>
                </a:solidFill>
                <a:latin typeface="Calibri Light"/>
                <a:ea typeface="Calibri Light"/>
                <a:cs typeface="Calibri Light"/>
                <a:sym typeface="Calibri Light"/>
              </a:defRPr>
            </a:pPr>
            <a:r>
              <a:rPr lang="en-US" dirty="0" smtClean="0"/>
              <a:t>2   </a:t>
            </a:r>
            <a:r>
              <a:rPr dirty="0" smtClean="0"/>
              <a:t>Mortgage loan</a:t>
            </a:r>
            <a:endParaRPr dirty="0"/>
          </a:p>
          <a:p>
            <a:pPr marL="0" indent="0" defTabSz="719965">
              <a:lnSpc>
                <a:spcPts val="2600"/>
              </a:lnSpc>
              <a:spcBef>
                <a:spcPts val="0"/>
              </a:spcBef>
              <a:spcAft>
                <a:spcPts val="600"/>
              </a:spcAft>
              <a:buClr>
                <a:schemeClr val="accent1"/>
              </a:buClr>
              <a:buNone/>
              <a:defRPr sz="2100">
                <a:solidFill>
                  <a:schemeClr val="accent1"/>
                </a:solidFill>
                <a:latin typeface="Calibri Light"/>
                <a:ea typeface="Calibri Light"/>
                <a:cs typeface="Calibri Light"/>
                <a:sym typeface="Calibri Light"/>
              </a:defRPr>
            </a:pPr>
            <a:r>
              <a:rPr lang="en-US" dirty="0" smtClean="0"/>
              <a:t>3   </a:t>
            </a:r>
            <a:r>
              <a:rPr dirty="0" smtClean="0"/>
              <a:t>Travel </a:t>
            </a:r>
            <a:r>
              <a:rPr dirty="0"/>
              <a:t>insurance</a:t>
            </a:r>
          </a:p>
          <a:p>
            <a:pPr marL="0" indent="0" defTabSz="719965">
              <a:lnSpc>
                <a:spcPts val="2600"/>
              </a:lnSpc>
              <a:spcBef>
                <a:spcPts val="0"/>
              </a:spcBef>
              <a:spcAft>
                <a:spcPts val="600"/>
              </a:spcAft>
              <a:buClr>
                <a:schemeClr val="accent1"/>
              </a:buClr>
              <a:buNone/>
              <a:defRPr sz="2100">
                <a:solidFill>
                  <a:schemeClr val="accent1"/>
                </a:solidFill>
                <a:latin typeface="Calibri Light"/>
                <a:ea typeface="Calibri Light"/>
                <a:cs typeface="Calibri Light"/>
                <a:sym typeface="Calibri Light"/>
              </a:defRPr>
            </a:pPr>
            <a:r>
              <a:rPr lang="en-US" dirty="0" smtClean="0"/>
              <a:t>4   </a:t>
            </a:r>
            <a:r>
              <a:rPr dirty="0" smtClean="0"/>
              <a:t>Buying </a:t>
            </a:r>
            <a:r>
              <a:rPr dirty="0"/>
              <a:t>and selling </a:t>
            </a:r>
            <a:r>
              <a:rPr dirty="0" smtClean="0"/>
              <a:t>stock</a:t>
            </a:r>
            <a:endParaRPr dirty="0"/>
          </a:p>
        </p:txBody>
      </p:sp>
      <p:sp>
        <p:nvSpPr>
          <p:cNvPr id="200" name="Shape 200"/>
          <p:cNvSpPr>
            <a:spLocks noGrp="1"/>
          </p:cNvSpPr>
          <p:nvPr>
            <p:ph type="body" sz="quarter" idx="13"/>
          </p:nvPr>
        </p:nvSpPr>
        <p:spPr>
          <a:xfrm>
            <a:off x="732442" y="692151"/>
            <a:ext cx="7682294" cy="59066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2: Speedy sorting</a:t>
            </a:r>
          </a:p>
        </p:txBody>
      </p:sp>
      <p:sp>
        <p:nvSpPr>
          <p:cNvPr id="199" name="Shape 199"/>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98">
                                            <p:txEl>
                                              <p:pRg st="0" end="0"/>
                                            </p:txEl>
                                          </p:spTgt>
                                        </p:tgtEl>
                                        <p:attrNameLst>
                                          <p:attrName>style.visibility</p:attrName>
                                        </p:attrNameLst>
                                      </p:cBhvr>
                                      <p:to>
                                        <p:strVal val="visible"/>
                                      </p:to>
                                    </p:set>
                                    <p:animEffect transition="in" filter="fade">
                                      <p:cBhvr>
                                        <p:cTn id="7" dur="500"/>
                                        <p:tgtEl>
                                          <p:spTgt spid="1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8">
                                            <p:txEl>
                                              <p:pRg st="1" end="1"/>
                                            </p:txEl>
                                          </p:spTgt>
                                        </p:tgtEl>
                                        <p:attrNameLst>
                                          <p:attrName>style.visibility</p:attrName>
                                        </p:attrNameLst>
                                      </p:cBhvr>
                                      <p:to>
                                        <p:strVal val="visible"/>
                                      </p:to>
                                    </p:set>
                                    <p:animEffect transition="in" filter="fade">
                                      <p:cBhvr>
                                        <p:cTn id="12" dur="500"/>
                                        <p:tgtEl>
                                          <p:spTgt spid="198">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98">
                                            <p:txEl>
                                              <p:pRg st="2" end="2"/>
                                            </p:txEl>
                                          </p:spTgt>
                                        </p:tgtEl>
                                        <p:attrNameLst>
                                          <p:attrName>style.visibility</p:attrName>
                                        </p:attrNameLst>
                                      </p:cBhvr>
                                      <p:to>
                                        <p:strVal val="visible"/>
                                      </p:to>
                                    </p:set>
                                    <p:animEffect transition="in" filter="fade">
                                      <p:cBhvr>
                                        <p:cTn id="15" dur="500"/>
                                        <p:tgtEl>
                                          <p:spTgt spid="198">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98">
                                            <p:txEl>
                                              <p:pRg st="3" end="3"/>
                                            </p:txEl>
                                          </p:spTgt>
                                        </p:tgtEl>
                                        <p:attrNameLst>
                                          <p:attrName>style.visibility</p:attrName>
                                        </p:attrNameLst>
                                      </p:cBhvr>
                                      <p:to>
                                        <p:strVal val="visible"/>
                                      </p:to>
                                    </p:set>
                                    <p:animEffect transition="in" filter="fade">
                                      <p:cBhvr>
                                        <p:cTn id="18" dur="500"/>
                                        <p:tgtEl>
                                          <p:spTgt spid="198">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98">
                                            <p:txEl>
                                              <p:pRg st="4" end="4"/>
                                            </p:txEl>
                                          </p:spTgt>
                                        </p:tgtEl>
                                        <p:attrNameLst>
                                          <p:attrName>style.visibility</p:attrName>
                                        </p:attrNameLst>
                                      </p:cBhvr>
                                      <p:to>
                                        <p:strVal val="visible"/>
                                      </p:to>
                                    </p:set>
                                    <p:animEffect transition="in" filter="fade">
                                      <p:cBhvr>
                                        <p:cTn id="21" dur="500"/>
                                        <p:tgtEl>
                                          <p:spTgt spid="198">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98">
                                            <p:txEl>
                                              <p:pRg st="5" end="5"/>
                                            </p:txEl>
                                          </p:spTgt>
                                        </p:tgtEl>
                                        <p:attrNameLst>
                                          <p:attrName>style.visibility</p:attrName>
                                        </p:attrNameLst>
                                      </p:cBhvr>
                                      <p:to>
                                        <p:strVal val="visible"/>
                                      </p:to>
                                    </p:set>
                                    <p:animEffect transition="in" filter="fade">
                                      <p:cBhvr>
                                        <p:cTn id="24" dur="500"/>
                                        <p:tgtEl>
                                          <p:spTgt spid="19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1" uiExpand="1" build="p" bldLvl="5"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a:spLocks noGrp="1"/>
          </p:cNvSpPr>
          <p:nvPr>
            <p:ph type="body" sz="quarter" idx="13"/>
          </p:nvPr>
        </p:nvSpPr>
        <p:spPr>
          <a:xfrm>
            <a:off x="732442" y="692151"/>
            <a:ext cx="7682294" cy="107889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2: Speedy </a:t>
            </a:r>
            <a:r>
              <a:rPr dirty="0" smtClean="0"/>
              <a:t>sorting</a:t>
            </a:r>
            <a:endParaRPr lang="en-US" dirty="0" smtClean="0"/>
          </a:p>
          <a:p>
            <a:r>
              <a:rPr lang="en-US" altLang="zh-HK" dirty="0" smtClean="0"/>
              <a:t>(Case </a:t>
            </a:r>
            <a:r>
              <a:rPr lang="en-US" altLang="zh-HK" dirty="0"/>
              <a:t>1: Steps to make a time </a:t>
            </a:r>
            <a:r>
              <a:rPr lang="en-US" altLang="zh-HK" dirty="0" smtClean="0"/>
              <a:t>deposit)</a:t>
            </a:r>
            <a:endParaRPr lang="en-US" altLang="zh-HK" dirty="0"/>
          </a:p>
        </p:txBody>
      </p:sp>
      <p:sp>
        <p:nvSpPr>
          <p:cNvPr id="203" name="Shape 203"/>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205" name="Shape 205"/>
          <p:cNvSpPr/>
          <p:nvPr/>
        </p:nvSpPr>
        <p:spPr>
          <a:xfrm>
            <a:off x="703583" y="1922032"/>
            <a:ext cx="1485435" cy="1180752"/>
          </a:xfrm>
          <a:prstGeom prst="roundRect">
            <a:avLst>
              <a:gd name="adj" fmla="val 19085"/>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Decide the amount to deposit</a:t>
            </a:r>
          </a:p>
        </p:txBody>
      </p:sp>
      <p:sp>
        <p:nvSpPr>
          <p:cNvPr id="206" name="Shape 206"/>
          <p:cNvSpPr/>
          <p:nvPr/>
        </p:nvSpPr>
        <p:spPr>
          <a:xfrm>
            <a:off x="703583" y="3932452"/>
            <a:ext cx="1642668" cy="1524198"/>
          </a:xfrm>
          <a:prstGeom prst="roundRect">
            <a:avLst>
              <a:gd name="adj" fmla="val 14785"/>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Receive principal and interest at maturity </a:t>
            </a:r>
          </a:p>
        </p:txBody>
      </p:sp>
      <p:sp>
        <p:nvSpPr>
          <p:cNvPr id="207" name="Shape 207"/>
          <p:cNvSpPr/>
          <p:nvPr/>
        </p:nvSpPr>
        <p:spPr>
          <a:xfrm>
            <a:off x="3080645" y="3932452"/>
            <a:ext cx="2456705" cy="1579523"/>
          </a:xfrm>
          <a:prstGeom prst="roundRect">
            <a:avLst>
              <a:gd name="adj" fmla="val 14785"/>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Deposit money to a time deposit account</a:t>
            </a:r>
          </a:p>
        </p:txBody>
      </p:sp>
      <p:sp>
        <p:nvSpPr>
          <p:cNvPr id="208" name="Shape 208"/>
          <p:cNvSpPr/>
          <p:nvPr/>
        </p:nvSpPr>
        <p:spPr>
          <a:xfrm>
            <a:off x="6585527" y="3932452"/>
            <a:ext cx="2276306" cy="1524197"/>
          </a:xfrm>
          <a:prstGeom prst="roundRect">
            <a:avLst>
              <a:gd name="adj" fmla="val 19085"/>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Fill out a deposit slip</a:t>
            </a:r>
          </a:p>
        </p:txBody>
      </p:sp>
      <p:sp>
        <p:nvSpPr>
          <p:cNvPr id="209" name="Shape 209"/>
          <p:cNvSpPr/>
          <p:nvPr/>
        </p:nvSpPr>
        <p:spPr>
          <a:xfrm>
            <a:off x="6585526" y="1850435"/>
            <a:ext cx="2276307" cy="1252349"/>
          </a:xfrm>
          <a:prstGeom prst="roundRect">
            <a:avLst>
              <a:gd name="adj" fmla="val 18011"/>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Decide on the time deposit maturity instruction</a:t>
            </a:r>
          </a:p>
        </p:txBody>
      </p:sp>
      <p:sp>
        <p:nvSpPr>
          <p:cNvPr id="210" name="Shape 210"/>
          <p:cNvSpPr/>
          <p:nvPr/>
        </p:nvSpPr>
        <p:spPr>
          <a:xfrm>
            <a:off x="3080645" y="1922033"/>
            <a:ext cx="2456705" cy="1180752"/>
          </a:xfrm>
          <a:prstGeom prst="roundRect">
            <a:avLst>
              <a:gd name="adj" fmla="val 13783"/>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Compare time deposit schemes from different banks </a:t>
            </a:r>
          </a:p>
        </p:txBody>
      </p:sp>
      <p:sp>
        <p:nvSpPr>
          <p:cNvPr id="211" name="Shape 211"/>
          <p:cNvSpPr/>
          <p:nvPr/>
        </p:nvSpPr>
        <p:spPr>
          <a:xfrm>
            <a:off x="2346251" y="2432514"/>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12" name="Shape 212"/>
          <p:cNvSpPr/>
          <p:nvPr/>
        </p:nvSpPr>
        <p:spPr>
          <a:xfrm>
            <a:off x="5772114" y="2432514"/>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13" name="Shape 213"/>
          <p:cNvSpPr/>
          <p:nvPr/>
        </p:nvSpPr>
        <p:spPr>
          <a:xfrm rot="5400000">
            <a:off x="7321862" y="3340585"/>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14" name="Shape 214"/>
          <p:cNvSpPr/>
          <p:nvPr/>
        </p:nvSpPr>
        <p:spPr>
          <a:xfrm rot="10800000">
            <a:off x="2428140" y="4514528"/>
            <a:ext cx="49417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15" name="Shape 215"/>
          <p:cNvSpPr/>
          <p:nvPr/>
        </p:nvSpPr>
        <p:spPr>
          <a:xfrm rot="10800000">
            <a:off x="5794715" y="4569856"/>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
                                        </p:tgtEl>
                                        <p:attrNameLst>
                                          <p:attrName>style.visibility</p:attrName>
                                        </p:attrNameLst>
                                      </p:cBhvr>
                                      <p:to>
                                        <p:strVal val="visible"/>
                                      </p:to>
                                    </p:set>
                                    <p:animEffect transition="in" filter="fade">
                                      <p:cBhvr>
                                        <p:cTn id="7" dur="500"/>
                                        <p:tgtEl>
                                          <p:spTgt spid="20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11"/>
                                        </p:tgtEl>
                                        <p:attrNameLst>
                                          <p:attrName>style.visibility</p:attrName>
                                        </p:attrNameLst>
                                      </p:cBhvr>
                                      <p:to>
                                        <p:strVal val="visible"/>
                                      </p:to>
                                    </p:set>
                                    <p:animEffect transition="in" filter="fade">
                                      <p:cBhvr>
                                        <p:cTn id="12" dur="500"/>
                                        <p:tgtEl>
                                          <p:spTgt spid="2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0"/>
                                        </p:tgtEl>
                                        <p:attrNameLst>
                                          <p:attrName>style.visibility</p:attrName>
                                        </p:attrNameLst>
                                      </p:cBhvr>
                                      <p:to>
                                        <p:strVal val="visible"/>
                                      </p:to>
                                    </p:set>
                                    <p:animEffect transition="in" filter="fade">
                                      <p:cBhvr>
                                        <p:cTn id="17" dur="500"/>
                                        <p:tgtEl>
                                          <p:spTgt spid="2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fade">
                                      <p:cBhvr>
                                        <p:cTn id="22" dur="500"/>
                                        <p:tgtEl>
                                          <p:spTgt spid="2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9"/>
                                        </p:tgtEl>
                                        <p:attrNameLst>
                                          <p:attrName>style.visibility</p:attrName>
                                        </p:attrNameLst>
                                      </p:cBhvr>
                                      <p:to>
                                        <p:strVal val="visible"/>
                                      </p:to>
                                    </p:set>
                                    <p:animEffect transition="in" filter="fade">
                                      <p:cBhvr>
                                        <p:cTn id="27" dur="500"/>
                                        <p:tgtEl>
                                          <p:spTgt spid="20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3" nodeType="clickEffect">
                                  <p:stCondLst>
                                    <p:cond delay="0"/>
                                  </p:stCondLst>
                                  <p:childTnLst>
                                    <p:set>
                                      <p:cBhvr>
                                        <p:cTn id="31" dur="1" fill="hold">
                                          <p:stCondLst>
                                            <p:cond delay="0"/>
                                          </p:stCondLst>
                                        </p:cTn>
                                        <p:tgtEl>
                                          <p:spTgt spid="213"/>
                                        </p:tgtEl>
                                        <p:attrNameLst>
                                          <p:attrName>style.visibility</p:attrName>
                                        </p:attrNameLst>
                                      </p:cBhvr>
                                      <p:to>
                                        <p:strVal val="visible"/>
                                      </p:to>
                                    </p:set>
                                    <p:animEffect transition="in" filter="fade">
                                      <p:cBhvr>
                                        <p:cTn id="32" dur="500"/>
                                        <p:tgtEl>
                                          <p:spTgt spid="2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08"/>
                                        </p:tgtEl>
                                        <p:attrNameLst>
                                          <p:attrName>style.visibility</p:attrName>
                                        </p:attrNameLst>
                                      </p:cBhvr>
                                      <p:to>
                                        <p:strVal val="visible"/>
                                      </p:to>
                                    </p:set>
                                    <p:animEffect transition="in" filter="fade">
                                      <p:cBhvr>
                                        <p:cTn id="37" dur="500"/>
                                        <p:tgtEl>
                                          <p:spTgt spid="20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5" nodeType="clickEffect">
                                  <p:stCondLst>
                                    <p:cond delay="0"/>
                                  </p:stCondLst>
                                  <p:childTnLst>
                                    <p:set>
                                      <p:cBhvr>
                                        <p:cTn id="41" dur="1" fill="hold">
                                          <p:stCondLst>
                                            <p:cond delay="0"/>
                                          </p:stCondLst>
                                        </p:cTn>
                                        <p:tgtEl>
                                          <p:spTgt spid="215"/>
                                        </p:tgtEl>
                                        <p:attrNameLst>
                                          <p:attrName>style.visibility</p:attrName>
                                        </p:attrNameLst>
                                      </p:cBhvr>
                                      <p:to>
                                        <p:strVal val="visible"/>
                                      </p:to>
                                    </p:set>
                                    <p:animEffect transition="in" filter="fade">
                                      <p:cBhvr>
                                        <p:cTn id="42" dur="500"/>
                                        <p:tgtEl>
                                          <p:spTgt spid="2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7"/>
                                        </p:tgtEl>
                                        <p:attrNameLst>
                                          <p:attrName>style.visibility</p:attrName>
                                        </p:attrNameLst>
                                      </p:cBhvr>
                                      <p:to>
                                        <p:strVal val="visible"/>
                                      </p:to>
                                    </p:set>
                                    <p:animEffect transition="in" filter="fade">
                                      <p:cBhvr>
                                        <p:cTn id="47" dur="500"/>
                                        <p:tgtEl>
                                          <p:spTgt spid="20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4" nodeType="clickEffect">
                                  <p:stCondLst>
                                    <p:cond delay="0"/>
                                  </p:stCondLst>
                                  <p:childTnLst>
                                    <p:set>
                                      <p:cBhvr>
                                        <p:cTn id="51" dur="1" fill="hold">
                                          <p:stCondLst>
                                            <p:cond delay="0"/>
                                          </p:stCondLst>
                                        </p:cTn>
                                        <p:tgtEl>
                                          <p:spTgt spid="214"/>
                                        </p:tgtEl>
                                        <p:attrNameLst>
                                          <p:attrName>style.visibility</p:attrName>
                                        </p:attrNameLst>
                                      </p:cBhvr>
                                      <p:to>
                                        <p:strVal val="visible"/>
                                      </p:to>
                                    </p:set>
                                    <p:animEffect transition="in" filter="fade">
                                      <p:cBhvr>
                                        <p:cTn id="52" dur="500"/>
                                        <p:tgtEl>
                                          <p:spTgt spid="21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06"/>
                                        </p:tgtEl>
                                        <p:attrNameLst>
                                          <p:attrName>style.visibility</p:attrName>
                                        </p:attrNameLst>
                                      </p:cBhvr>
                                      <p:to>
                                        <p:strVal val="visible"/>
                                      </p:to>
                                    </p:set>
                                    <p:animEffect transition="in" filter="fade">
                                      <p:cBhvr>
                                        <p:cTn id="57"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animBg="1"/>
      <p:bldP spid="206" grpId="0" animBg="1"/>
      <p:bldP spid="207" grpId="0" animBg="1"/>
      <p:bldP spid="208" grpId="0" animBg="1"/>
      <p:bldP spid="209" grpId="0" animBg="1"/>
      <p:bldP spid="210" grpId="0" animBg="1"/>
      <p:bldP spid="211" grpId="1" animBg="1" advAuto="0"/>
      <p:bldP spid="212" grpId="2" animBg="1" advAuto="0"/>
      <p:bldP spid="213" grpId="3" animBg="1" advAuto="0"/>
      <p:bldP spid="214" grpId="4" animBg="1" advAuto="0"/>
      <p:bldP spid="215" grpId="5"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Shape 219"/>
          <p:cNvSpPr>
            <a:spLocks noGrp="1"/>
          </p:cNvSpPr>
          <p:nvPr>
            <p:ph type="body" sz="quarter" idx="13"/>
          </p:nvPr>
        </p:nvSpPr>
        <p:spPr>
          <a:xfrm>
            <a:off x="732367" y="691200"/>
            <a:ext cx="7682294" cy="1230539"/>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1: Steps to make a time </a:t>
            </a:r>
            <a:r>
              <a:rPr lang="en-US" altLang="zh-HK" dirty="0" smtClean="0"/>
              <a:t>deposit)</a:t>
            </a:r>
            <a:endParaRPr lang="en-US" altLang="zh-HK" dirty="0"/>
          </a:p>
        </p:txBody>
      </p:sp>
      <p:sp>
        <p:nvSpPr>
          <p:cNvPr id="218" name="Shape 218"/>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pic>
        <p:nvPicPr>
          <p:cNvPr id="220" name="image8.jpeg"/>
          <p:cNvPicPr>
            <a:picLocks noChangeAspect="1"/>
          </p:cNvPicPr>
          <p:nvPr/>
        </p:nvPicPr>
        <p:blipFill>
          <a:blip r:embed="rId2">
            <a:extLst/>
          </a:blip>
          <a:srcRect l="8919" t="14155" r="10396" b="9529"/>
          <a:stretch>
            <a:fillRect/>
          </a:stretch>
        </p:blipFill>
        <p:spPr>
          <a:xfrm>
            <a:off x="732367" y="3378798"/>
            <a:ext cx="2554155" cy="2981515"/>
          </a:xfrm>
          <a:prstGeom prst="rect">
            <a:avLst/>
          </a:prstGeom>
          <a:ln w="12700">
            <a:miter lim="400000"/>
          </a:ln>
        </p:spPr>
      </p:pic>
      <p:grpSp>
        <p:nvGrpSpPr>
          <p:cNvPr id="223" name="Group 223"/>
          <p:cNvGrpSpPr/>
          <p:nvPr/>
        </p:nvGrpSpPr>
        <p:grpSpPr>
          <a:xfrm>
            <a:off x="2179601" y="1841760"/>
            <a:ext cx="5262268" cy="2220102"/>
            <a:chOff x="0" y="-353537"/>
            <a:chExt cx="4726063" cy="1979472"/>
          </a:xfrm>
        </p:grpSpPr>
        <p:sp>
          <p:nvSpPr>
            <p:cNvPr id="221" name="Shape 221"/>
            <p:cNvSpPr/>
            <p:nvPr/>
          </p:nvSpPr>
          <p:spPr>
            <a:xfrm>
              <a:off x="0" y="0"/>
              <a:ext cx="4662170" cy="1319690"/>
            </a:xfrm>
            <a:custGeom>
              <a:avLst/>
              <a:gdLst/>
              <a:ahLst/>
              <a:cxnLst>
                <a:cxn ang="0">
                  <a:pos x="wd2" y="hd2"/>
                </a:cxn>
                <a:cxn ang="5400000">
                  <a:pos x="wd2" y="hd2"/>
                </a:cxn>
                <a:cxn ang="10800000">
                  <a:pos x="wd2" y="hd2"/>
                </a:cxn>
                <a:cxn ang="16200000">
                  <a:pos x="wd2" y="hd2"/>
                </a:cxn>
              </a:cxnLst>
              <a:rect l="0" t="0" r="r" b="b"/>
              <a:pathLst>
                <a:path w="21600" h="21600" extrusionOk="0">
                  <a:moveTo>
                    <a:pt x="2891" y="3600"/>
                  </a:moveTo>
                  <a:cubicBezTo>
                    <a:pt x="2891" y="1612"/>
                    <a:pt x="3347" y="0"/>
                    <a:pt x="3910" y="0"/>
                  </a:cubicBezTo>
                  <a:lnTo>
                    <a:pt x="6009" y="0"/>
                  </a:lnTo>
                  <a:lnTo>
                    <a:pt x="20581" y="0"/>
                  </a:lnTo>
                  <a:cubicBezTo>
                    <a:pt x="21144" y="0"/>
                    <a:pt x="21600" y="1612"/>
                    <a:pt x="21600" y="3600"/>
                  </a:cubicBezTo>
                  <a:lnTo>
                    <a:pt x="21600" y="18000"/>
                  </a:lnTo>
                  <a:cubicBezTo>
                    <a:pt x="21600" y="19988"/>
                    <a:pt x="21144" y="21600"/>
                    <a:pt x="20581" y="21600"/>
                  </a:cubicBezTo>
                  <a:lnTo>
                    <a:pt x="3910" y="21600"/>
                  </a:lnTo>
                  <a:cubicBezTo>
                    <a:pt x="3347" y="21600"/>
                    <a:pt x="2891" y="19988"/>
                    <a:pt x="2891" y="18000"/>
                  </a:cubicBezTo>
                  <a:lnTo>
                    <a:pt x="2891" y="18000"/>
                  </a:lnTo>
                  <a:lnTo>
                    <a:pt x="0" y="21513"/>
                  </a:lnTo>
                  <a:lnTo>
                    <a:pt x="2891"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222" name="Shape 222"/>
            <p:cNvSpPr/>
            <p:nvPr/>
          </p:nvSpPr>
          <p:spPr>
            <a:xfrm>
              <a:off x="816684" y="-353537"/>
              <a:ext cx="3909379" cy="19794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defRPr sz="2100">
                  <a:latin typeface="+mn-lt"/>
                  <a:ea typeface="+mn-ea"/>
                  <a:cs typeface="+mn-cs"/>
                  <a:sym typeface="Calibri"/>
                </a:defRPr>
              </a:lvl1pPr>
            </a:lstStyle>
            <a:p>
              <a:r>
                <a:rPr dirty="0">
                  <a:latin typeface="+mj-lt"/>
                </a:rPr>
                <a:t>I hope to have a steady return every year. Should I make time deposits? What are the pros and cons of time deposits?</a:t>
              </a:r>
            </a:p>
          </p:txBody>
        </p:sp>
      </p:grpSp>
      <p:pic>
        <p:nvPicPr>
          <p:cNvPr id="8" name="圖片 7" descr="Illustration of gold coins with a green arrow from above"/>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775164" y="3893337"/>
            <a:ext cx="3166110" cy="2466975"/>
          </a:xfrm>
          <a:prstGeom prst="rect">
            <a:avLst/>
          </a:prstGeom>
          <a:noFill/>
          <a:ln>
            <a:noFill/>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body" idx="1"/>
          </p:nvPr>
        </p:nvSpPr>
        <p:spPr>
          <a:xfrm>
            <a:off x="732366" y="1780673"/>
            <a:ext cx="7603914" cy="3824625"/>
          </a:xfrm>
          <a:prstGeom prst="rect">
            <a:avLst/>
          </a:prstGeom>
        </p:spPr>
        <p:txBody>
          <a:bodyPr>
            <a:noAutofit/>
          </a:bodyPr>
          <a:lstStyle/>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sz="2100" dirty="0" smtClean="0"/>
              <a:t>Investing </a:t>
            </a:r>
            <a:r>
              <a:rPr sz="2100" dirty="0"/>
              <a:t>via time deposits will receive returns with fixed interest rates</a:t>
            </a:r>
            <a:r>
              <a:rPr sz="2100" dirty="0" smtClean="0"/>
              <a:t>.</a:t>
            </a:r>
            <a:r>
              <a:rPr lang="en-US" sz="2100" dirty="0" smtClean="0"/>
              <a:t> </a:t>
            </a:r>
            <a:r>
              <a:rPr sz="2100" dirty="0" smtClean="0"/>
              <a:t>Due </a:t>
            </a:r>
            <a:r>
              <a:rPr sz="2100" dirty="0"/>
              <a:t>to the lower investment risk, the returns will be relatively lower</a:t>
            </a:r>
            <a:r>
              <a:rPr sz="2100" dirty="0" smtClean="0"/>
              <a:t>.</a:t>
            </a:r>
            <a:endParaRPr sz="2100" dirty="0"/>
          </a:p>
          <a:p>
            <a:pPr marL="935038" indent="-981075" defTabSz="719965">
              <a:lnSpc>
                <a:spcPts val="2600"/>
              </a:lnSpc>
              <a:spcBef>
                <a:spcPts val="0"/>
              </a:spcBef>
              <a:spcAft>
                <a:spcPts val="600"/>
              </a:spcAft>
              <a:buSzTx/>
              <a:buNone/>
              <a:tabLst>
                <a:tab pos="625475" algn="l"/>
              </a:tabLst>
              <a:defRPr sz="2100">
                <a:solidFill>
                  <a:srgbClr val="00C1D5"/>
                </a:solidFill>
                <a:latin typeface="Calibri Light"/>
                <a:ea typeface="Calibri Light"/>
                <a:cs typeface="Calibri Light"/>
                <a:sym typeface="Calibri Light"/>
              </a:defRPr>
            </a:pPr>
            <a:r>
              <a:rPr lang="zh-HK" altLang="en-US" sz="1800" dirty="0" smtClean="0">
                <a:sym typeface="Wingdings"/>
              </a:rPr>
              <a:t></a:t>
            </a:r>
            <a:r>
              <a:rPr lang="zh-HK" altLang="en-US" sz="1600" dirty="0" smtClean="0">
                <a:sym typeface="Wingdings"/>
              </a:rPr>
              <a:t>     </a:t>
            </a:r>
            <a:r>
              <a:rPr sz="2100" dirty="0" smtClean="0"/>
              <a:t>Pros</a:t>
            </a:r>
            <a:r>
              <a:rPr sz="2100" dirty="0"/>
              <a:t>: </a:t>
            </a:r>
            <a:r>
              <a:rPr sz="2100" dirty="0" smtClean="0"/>
              <a:t>Under </a:t>
            </a:r>
            <a:r>
              <a:rPr sz="2100" dirty="0"/>
              <a:t>the ‘Deposit Protection Scheme’, time deposits with </a:t>
            </a:r>
            <a:r>
              <a:rPr sz="2100" dirty="0" smtClean="0"/>
              <a:t>a</a:t>
            </a:r>
            <a:r>
              <a:rPr lang="en-US" sz="2100" dirty="0" smtClean="0"/>
              <a:t> </a:t>
            </a:r>
            <a:r>
              <a:rPr sz="2100" dirty="0" smtClean="0"/>
              <a:t>term </a:t>
            </a:r>
            <a:r>
              <a:rPr sz="2100" dirty="0"/>
              <a:t>not more than 5 years can enjoy a protection </a:t>
            </a:r>
            <a:r>
              <a:rPr sz="2100" dirty="0" smtClean="0"/>
              <a:t>of</a:t>
            </a:r>
            <a:r>
              <a:rPr lang="en-US" sz="2100" dirty="0"/>
              <a:t> </a:t>
            </a:r>
            <a:r>
              <a:rPr sz="2100" dirty="0" smtClean="0"/>
              <a:t>HK$500,000</a:t>
            </a:r>
            <a:r>
              <a:rPr sz="2100" dirty="0"/>
              <a:t>. </a:t>
            </a:r>
            <a:r>
              <a:rPr sz="2100" dirty="0" smtClean="0"/>
              <a:t>Returns </a:t>
            </a:r>
            <a:r>
              <a:rPr sz="2100" dirty="0"/>
              <a:t>are guaranteed</a:t>
            </a:r>
            <a:r>
              <a:rPr sz="2100" dirty="0" smtClean="0"/>
              <a:t>.</a:t>
            </a:r>
            <a:endParaRPr sz="2100" dirty="0"/>
          </a:p>
          <a:p>
            <a:pPr marL="981075" indent="-981075" defTabSz="719965">
              <a:lnSpc>
                <a:spcPts val="2600"/>
              </a:lnSpc>
              <a:spcBef>
                <a:spcPts val="0"/>
              </a:spcBef>
              <a:spcAft>
                <a:spcPts val="600"/>
              </a:spcAft>
              <a:buSzTx/>
              <a:buNone/>
              <a:tabLst>
                <a:tab pos="355600" algn="l"/>
              </a:tabLst>
              <a:defRPr sz="2100">
                <a:solidFill>
                  <a:srgbClr val="00C1D5"/>
                </a:solidFill>
                <a:latin typeface="Calibri Light"/>
                <a:ea typeface="Calibri Light"/>
                <a:cs typeface="Calibri Light"/>
                <a:sym typeface="Calibri Light"/>
              </a:defRPr>
            </a:pPr>
            <a:r>
              <a:rPr lang="zh-HK" altLang="en-US" sz="1800" dirty="0">
                <a:sym typeface="Wingdings"/>
              </a:rPr>
              <a:t></a:t>
            </a:r>
            <a:r>
              <a:rPr lang="zh-HK" altLang="en-US" sz="2400" dirty="0">
                <a:sym typeface="Wingdings"/>
              </a:rPr>
              <a:t> </a:t>
            </a:r>
            <a:r>
              <a:rPr lang="zh-HK" altLang="en-US" sz="2400" dirty="0" smtClean="0">
                <a:sym typeface="Wingdings"/>
              </a:rPr>
              <a:t>  </a:t>
            </a:r>
            <a:r>
              <a:rPr lang="zh-HK" altLang="en-US" sz="1400" dirty="0" smtClean="0">
                <a:sym typeface="Wingdings"/>
              </a:rPr>
              <a:t> </a:t>
            </a:r>
            <a:r>
              <a:rPr sz="2100" dirty="0" smtClean="0"/>
              <a:t>Cons</a:t>
            </a:r>
            <a:r>
              <a:rPr sz="2100" dirty="0"/>
              <a:t>: After making a time deposit, if you withdraw it prior to </a:t>
            </a:r>
            <a:r>
              <a:rPr sz="2100" dirty="0" smtClean="0"/>
              <a:t>the</a:t>
            </a:r>
            <a:r>
              <a:rPr lang="en-US" sz="2100" dirty="0"/>
              <a:t> </a:t>
            </a:r>
            <a:r>
              <a:rPr sz="2100" dirty="0" smtClean="0"/>
              <a:t>maturity </a:t>
            </a:r>
            <a:r>
              <a:rPr sz="2100" dirty="0"/>
              <a:t>date there may be a fine and handling fees. </a:t>
            </a:r>
            <a:r>
              <a:rPr sz="2100" dirty="0" smtClean="0"/>
              <a:t>The</a:t>
            </a:r>
            <a:r>
              <a:rPr lang="en-US" sz="2100" dirty="0"/>
              <a:t> </a:t>
            </a:r>
            <a:r>
              <a:rPr sz="2100" dirty="0" smtClean="0"/>
              <a:t>flexibility </a:t>
            </a:r>
            <a:r>
              <a:rPr sz="2100" dirty="0"/>
              <a:t>and returns are lower.</a:t>
            </a:r>
          </a:p>
        </p:txBody>
      </p:sp>
      <p:sp>
        <p:nvSpPr>
          <p:cNvPr id="227" name="Shape 227"/>
          <p:cNvSpPr>
            <a:spLocks noGrp="1"/>
          </p:cNvSpPr>
          <p:nvPr>
            <p:ph type="body" sz="quarter" idx="13"/>
          </p:nvPr>
        </p:nvSpPr>
        <p:spPr>
          <a:xfrm>
            <a:off x="732442" y="692151"/>
            <a:ext cx="7682294" cy="1069272"/>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1: Steps to make a time </a:t>
            </a:r>
            <a:r>
              <a:rPr lang="en-US" altLang="zh-HK" dirty="0" smtClean="0"/>
              <a:t>deposit)</a:t>
            </a:r>
            <a:endParaRPr lang="en-US" altLang="zh-HK" dirty="0"/>
          </a:p>
        </p:txBody>
      </p:sp>
      <p:sp>
        <p:nvSpPr>
          <p:cNvPr id="226" name="Shape 226"/>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
                                            <p:txEl>
                                              <p:pRg st="0" end="0"/>
                                            </p:txEl>
                                          </p:spTgt>
                                        </p:tgtEl>
                                        <p:attrNameLst>
                                          <p:attrName>style.visibility</p:attrName>
                                        </p:attrNameLst>
                                      </p:cBhvr>
                                      <p:to>
                                        <p:strVal val="visible"/>
                                      </p:to>
                                    </p:set>
                                    <p:animEffect transition="in" filter="fade">
                                      <p:cBhvr>
                                        <p:cTn id="7" dur="500"/>
                                        <p:tgtEl>
                                          <p:spTgt spid="2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
                                            <p:txEl>
                                              <p:pRg st="1" end="1"/>
                                            </p:txEl>
                                          </p:spTgt>
                                        </p:tgtEl>
                                        <p:attrNameLst>
                                          <p:attrName>style.visibility</p:attrName>
                                        </p:attrNameLst>
                                      </p:cBhvr>
                                      <p:to>
                                        <p:strVal val="visible"/>
                                      </p:to>
                                    </p:set>
                                    <p:animEffect transition="in" filter="fade">
                                      <p:cBhvr>
                                        <p:cTn id="12" dur="500"/>
                                        <p:tgtEl>
                                          <p:spTgt spid="2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5">
                                            <p:txEl>
                                              <p:pRg st="2" end="2"/>
                                            </p:txEl>
                                          </p:spTgt>
                                        </p:tgtEl>
                                        <p:attrNameLst>
                                          <p:attrName>style.visibility</p:attrName>
                                        </p:attrNameLst>
                                      </p:cBhvr>
                                      <p:to>
                                        <p:strVal val="visible"/>
                                      </p:to>
                                    </p:set>
                                    <p:animEffect transition="in" filter="fade">
                                      <p:cBhvr>
                                        <p:cTn id="17" dur="500"/>
                                        <p:tgtEl>
                                          <p:spTgt spid="2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p:nvPr/>
        </p:nvSpPr>
        <p:spPr>
          <a:xfrm>
            <a:off x="377301" y="4525422"/>
            <a:ext cx="2037167" cy="1188119"/>
          </a:xfrm>
          <a:prstGeom prst="roundRect">
            <a:avLst>
              <a:gd name="adj" fmla="val 20013"/>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1900">
                <a:latin typeface="Calibri Light"/>
                <a:ea typeface="Calibri Light"/>
                <a:cs typeface="Calibri Light"/>
                <a:sym typeface="Calibri Light"/>
              </a:defRPr>
            </a:lvl1pPr>
          </a:lstStyle>
          <a:p>
            <a:pPr algn="l"/>
            <a:r>
              <a:rPr sz="2000" dirty="0">
                <a:latin typeface="Calibri Light" panose="020F0302020204030204" pitchFamily="34" charset="0"/>
                <a:ea typeface="+mj-ea"/>
              </a:rPr>
              <a:t>Repay the loan to the bank on time</a:t>
            </a:r>
          </a:p>
        </p:txBody>
      </p:sp>
      <p:sp>
        <p:nvSpPr>
          <p:cNvPr id="230" name="Shape 230"/>
          <p:cNvSpPr/>
          <p:nvPr/>
        </p:nvSpPr>
        <p:spPr>
          <a:xfrm>
            <a:off x="3297436" y="4048474"/>
            <a:ext cx="2311445" cy="2644364"/>
          </a:xfrm>
          <a:prstGeom prst="roundRect">
            <a:avLst>
              <a:gd name="adj" fmla="val 12824"/>
            </a:avLst>
          </a:prstGeom>
          <a:solidFill>
            <a:srgbClr val="133735"/>
          </a:solidFill>
          <a:ln w="12700">
            <a:miter lim="400000"/>
          </a:ln>
          <a:effectLst>
            <a:outerShdw blurRad="38100" dist="23000" dir="5400000" rotWithShape="0">
              <a:srgbClr val="000000">
                <a:alpha val="35000"/>
              </a:srgbClr>
            </a:outerShdw>
          </a:effectLst>
        </p:spPr>
        <p:txBody>
          <a:bodyPr lIns="45718" tIns="45718" rIns="45718" bIns="45718" anchor="ctr"/>
          <a:lstStyle/>
          <a:p>
            <a:pPr defTabSz="914400">
              <a:defRPr>
                <a:solidFill>
                  <a:srgbClr val="000000"/>
                </a:solidFill>
                <a:latin typeface="+mn-lt"/>
                <a:ea typeface="+mn-ea"/>
                <a:cs typeface="+mn-cs"/>
                <a:sym typeface="Calibri"/>
              </a:defRPr>
            </a:pPr>
            <a:endParaRPr sz="2000">
              <a:latin typeface="Calibri Light" panose="020F0302020204030204" pitchFamily="34" charset="0"/>
            </a:endParaRPr>
          </a:p>
        </p:txBody>
      </p:sp>
      <p:sp>
        <p:nvSpPr>
          <p:cNvPr id="231" name="Shape 231"/>
          <p:cNvSpPr/>
          <p:nvPr/>
        </p:nvSpPr>
        <p:spPr>
          <a:xfrm>
            <a:off x="6455855" y="4048474"/>
            <a:ext cx="2267628" cy="1803921"/>
          </a:xfrm>
          <a:prstGeom prst="roundRect">
            <a:avLst>
              <a:gd name="adj" fmla="val 15574"/>
            </a:avLst>
          </a:prstGeom>
          <a:solidFill>
            <a:srgbClr val="133735"/>
          </a:solidFill>
          <a:ln w="12700">
            <a:miter lim="400000"/>
          </a:ln>
          <a:effectLst>
            <a:outerShdw blurRad="38100" dist="23000" dir="5400000" rotWithShape="0">
              <a:srgbClr val="000000">
                <a:alpha val="35000"/>
              </a:srgbClr>
            </a:outerShdw>
          </a:effectLst>
        </p:spPr>
        <p:txBody>
          <a:bodyPr lIns="45718" tIns="45718" rIns="45718" bIns="45718" anchor="ctr"/>
          <a:lstStyle/>
          <a:p>
            <a:pPr defTabSz="914400">
              <a:defRPr>
                <a:solidFill>
                  <a:srgbClr val="000000"/>
                </a:solidFill>
                <a:latin typeface="+mn-lt"/>
                <a:ea typeface="+mn-ea"/>
                <a:cs typeface="+mn-cs"/>
                <a:sym typeface="Calibri"/>
              </a:defRPr>
            </a:pPr>
            <a:endParaRPr sz="2000">
              <a:latin typeface="Calibri Light" panose="020F0302020204030204" pitchFamily="34" charset="0"/>
            </a:endParaRPr>
          </a:p>
        </p:txBody>
      </p:sp>
      <p:sp>
        <p:nvSpPr>
          <p:cNvPr id="232" name="Shape 232"/>
          <p:cNvSpPr/>
          <p:nvPr/>
        </p:nvSpPr>
        <p:spPr>
          <a:xfrm>
            <a:off x="6455855" y="1784982"/>
            <a:ext cx="2267628" cy="1288065"/>
          </a:xfrm>
          <a:prstGeom prst="roundRect">
            <a:avLst>
              <a:gd name="adj" fmla="val 14100"/>
            </a:avLst>
          </a:prstGeom>
          <a:solidFill>
            <a:srgbClr val="133735"/>
          </a:solidFill>
          <a:ln w="12700">
            <a:miter lim="400000"/>
          </a:ln>
          <a:effectLst>
            <a:outerShdw blurRad="38100" dist="23000" dir="5400000" rotWithShape="0">
              <a:srgbClr val="000000">
                <a:alpha val="35000"/>
              </a:srgbClr>
            </a:outerShdw>
          </a:effectLst>
        </p:spPr>
        <p:txBody>
          <a:bodyPr lIns="45718" tIns="45718" rIns="45718" bIns="45718" anchor="ctr"/>
          <a:lstStyle/>
          <a:p>
            <a:pPr defTabSz="914400">
              <a:defRPr>
                <a:solidFill>
                  <a:srgbClr val="000000"/>
                </a:solidFill>
                <a:latin typeface="+mn-lt"/>
                <a:ea typeface="+mn-ea"/>
                <a:cs typeface="+mn-cs"/>
                <a:sym typeface="Calibri"/>
              </a:defRPr>
            </a:pPr>
            <a:endParaRPr sz="2000">
              <a:latin typeface="Calibri Light" panose="020F0302020204030204" pitchFamily="34" charset="0"/>
            </a:endParaRPr>
          </a:p>
        </p:txBody>
      </p:sp>
      <p:sp>
        <p:nvSpPr>
          <p:cNvPr id="233" name="Shape 233"/>
          <p:cNvSpPr/>
          <p:nvPr/>
        </p:nvSpPr>
        <p:spPr>
          <a:xfrm>
            <a:off x="3297434" y="1784982"/>
            <a:ext cx="2311447" cy="1930295"/>
          </a:xfrm>
          <a:prstGeom prst="roundRect">
            <a:avLst>
              <a:gd name="adj" fmla="val 13027"/>
            </a:avLst>
          </a:prstGeom>
          <a:solidFill>
            <a:srgbClr val="133735"/>
          </a:solidFill>
          <a:ln w="12700">
            <a:miter lim="400000"/>
          </a:ln>
          <a:effectLst>
            <a:outerShdw blurRad="38100" dist="23000" dir="5400000" rotWithShape="0">
              <a:srgbClr val="000000">
                <a:alpha val="35000"/>
              </a:srgbClr>
            </a:outerShdw>
          </a:effectLst>
        </p:spPr>
        <p:txBody>
          <a:bodyPr lIns="45718" tIns="45718" rIns="45718" bIns="45718" anchor="ctr"/>
          <a:lstStyle/>
          <a:p>
            <a:pPr defTabSz="914400">
              <a:defRPr>
                <a:solidFill>
                  <a:srgbClr val="000000"/>
                </a:solidFill>
                <a:latin typeface="+mn-lt"/>
                <a:ea typeface="+mn-ea"/>
                <a:cs typeface="+mn-cs"/>
                <a:sym typeface="Calibri"/>
              </a:defRPr>
            </a:pPr>
            <a:endParaRPr sz="2000">
              <a:latin typeface="Calibri Light" panose="020F0302020204030204" pitchFamily="34" charset="0"/>
            </a:endParaRPr>
          </a:p>
        </p:txBody>
      </p:sp>
      <p:sp>
        <p:nvSpPr>
          <p:cNvPr id="236" name="Shape 236"/>
          <p:cNvSpPr>
            <a:spLocks noGrp="1"/>
          </p:cNvSpPr>
          <p:nvPr>
            <p:ph type="body" sz="quarter" idx="13"/>
          </p:nvPr>
        </p:nvSpPr>
        <p:spPr>
          <a:xfrm>
            <a:off x="732442" y="692151"/>
            <a:ext cx="7682294" cy="1087958"/>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2: Steps to get a mortgage </a:t>
            </a:r>
            <a:r>
              <a:rPr lang="en-US" altLang="zh-HK" dirty="0" smtClean="0"/>
              <a:t>loan)</a:t>
            </a:r>
            <a:endParaRPr lang="en-US" altLang="zh-HK" dirty="0"/>
          </a:p>
        </p:txBody>
      </p:sp>
      <p:sp>
        <p:nvSpPr>
          <p:cNvPr id="235" name="Shape 235"/>
          <p:cNvSpPr>
            <a:spLocks noGrp="1"/>
          </p:cNvSpPr>
          <p:nvPr>
            <p:ph type="sldNum" sz="quarter" idx="2"/>
          </p:nvPr>
        </p:nvSpPr>
        <p:spPr>
          <a:xfrm>
            <a:off x="8151948" y="6158640"/>
            <a:ext cx="259686" cy="307777"/>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sz="2000">
                <a:latin typeface="Calibri Light" panose="020F0302020204030204" pitchFamily="34" charset="0"/>
              </a:rPr>
              <a:t>17</a:t>
            </a:fld>
            <a:endParaRPr sz="2000">
              <a:latin typeface="Calibri Light" panose="020F0302020204030204" pitchFamily="34" charset="0"/>
            </a:endParaRPr>
          </a:p>
        </p:txBody>
      </p:sp>
      <p:sp>
        <p:nvSpPr>
          <p:cNvPr id="237" name="Shape 237"/>
          <p:cNvSpPr/>
          <p:nvPr/>
        </p:nvSpPr>
        <p:spPr>
          <a:xfrm>
            <a:off x="6575142" y="4037548"/>
            <a:ext cx="2148341" cy="1661937"/>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chor="ctr">
            <a:spAutoFit/>
          </a:bodyPr>
          <a:lstStyle>
            <a:lvl1pPr algn="ctr">
              <a:defRPr sz="1900">
                <a:latin typeface="Calibri Light"/>
                <a:ea typeface="Calibri Light"/>
                <a:cs typeface="Calibri Light"/>
                <a:sym typeface="Calibri Light"/>
              </a:defRPr>
            </a:lvl1pPr>
          </a:lstStyle>
          <a:p>
            <a:pPr algn="l"/>
            <a:r>
              <a:rPr sz="2000" dirty="0">
                <a:latin typeface="Calibri Light" panose="020F0302020204030204" pitchFamily="34" charset="0"/>
                <a:ea typeface="+mj-ea"/>
              </a:rPr>
              <a:t>The bank provides an interest and repayment schedule for the mortgage</a:t>
            </a:r>
          </a:p>
        </p:txBody>
      </p:sp>
      <p:sp>
        <p:nvSpPr>
          <p:cNvPr id="238" name="Shape 238"/>
          <p:cNvSpPr/>
          <p:nvPr/>
        </p:nvSpPr>
        <p:spPr>
          <a:xfrm>
            <a:off x="3465701" y="1750817"/>
            <a:ext cx="1792904" cy="1969713"/>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chor="ctr">
            <a:spAutoFit/>
          </a:bodyPr>
          <a:lstStyle>
            <a:lvl1pPr algn="ctr">
              <a:defRPr sz="1900">
                <a:latin typeface="Calibri Light"/>
                <a:ea typeface="Calibri Light"/>
                <a:cs typeface="Calibri Light"/>
                <a:sym typeface="Calibri Light"/>
              </a:defRPr>
            </a:lvl1pPr>
          </a:lstStyle>
          <a:p>
            <a:pPr algn="l"/>
            <a:r>
              <a:rPr sz="2000" dirty="0">
                <a:latin typeface="Calibri Light" panose="020F0302020204030204" pitchFamily="34" charset="0"/>
                <a:ea typeface="+mj-ea"/>
              </a:rPr>
              <a:t>Prepare relevant documents to apply for the mortgage loan from the bank</a:t>
            </a:r>
          </a:p>
        </p:txBody>
      </p:sp>
      <p:sp>
        <p:nvSpPr>
          <p:cNvPr id="239" name="Shape 239"/>
          <p:cNvSpPr/>
          <p:nvPr/>
        </p:nvSpPr>
        <p:spPr>
          <a:xfrm>
            <a:off x="6533346" y="1784982"/>
            <a:ext cx="1772470" cy="1000217"/>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chor="ctr">
            <a:spAutoFit/>
          </a:bodyPr>
          <a:lstStyle/>
          <a:p>
            <a:pPr>
              <a:defRPr sz="1900">
                <a:latin typeface="Calibri Light"/>
                <a:ea typeface="Calibri Light"/>
                <a:cs typeface="Calibri Light"/>
                <a:sym typeface="Calibri Light"/>
              </a:defRPr>
            </a:pPr>
            <a:r>
              <a:rPr dirty="0" smtClean="0"/>
              <a:t>The </a:t>
            </a:r>
            <a:r>
              <a:rPr dirty="0"/>
              <a:t>bank approves the application</a:t>
            </a:r>
          </a:p>
        </p:txBody>
      </p:sp>
      <p:sp>
        <p:nvSpPr>
          <p:cNvPr id="240" name="Shape 240"/>
          <p:cNvSpPr/>
          <p:nvPr/>
        </p:nvSpPr>
        <p:spPr>
          <a:xfrm>
            <a:off x="3426739" y="4048474"/>
            <a:ext cx="2357183" cy="2644364"/>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chor="ctr"/>
          <a:lstStyle>
            <a:lvl1pPr algn="ctr">
              <a:defRPr sz="1900">
                <a:latin typeface="Calibri Light"/>
                <a:ea typeface="Calibri Light"/>
                <a:cs typeface="Calibri Light"/>
                <a:sym typeface="Calibri Light"/>
              </a:defRPr>
            </a:lvl1pPr>
          </a:lstStyle>
          <a:p>
            <a:pPr algn="l"/>
            <a:r>
              <a:rPr sz="2000" dirty="0">
                <a:latin typeface="Calibri Light" panose="020F0302020204030204" pitchFamily="34" charset="0"/>
                <a:ea typeface="+mj-ea"/>
              </a:rPr>
              <a:t>The mortgage loan amount and information will be handed over to the bank's solicitor to complete the property purchase transaction</a:t>
            </a:r>
          </a:p>
        </p:txBody>
      </p:sp>
      <p:sp>
        <p:nvSpPr>
          <p:cNvPr id="241" name="Shape 241"/>
          <p:cNvSpPr/>
          <p:nvPr/>
        </p:nvSpPr>
        <p:spPr>
          <a:xfrm>
            <a:off x="377302" y="1784982"/>
            <a:ext cx="2037166" cy="2307444"/>
          </a:xfrm>
          <a:prstGeom prst="roundRect">
            <a:avLst>
              <a:gd name="adj" fmla="val 13027"/>
            </a:avLst>
          </a:prstGeom>
          <a:solidFill>
            <a:srgbClr val="133735"/>
          </a:solidFill>
          <a:ln w="12700">
            <a:miter lim="400000"/>
          </a:ln>
          <a:effectLst>
            <a:outerShdw blurRad="38100" dist="23000" dir="5400000" rotWithShape="0">
              <a:srgbClr val="000000">
                <a:alpha val="35000"/>
              </a:srgbClr>
            </a:outerShdw>
          </a:effectLst>
        </p:spPr>
        <p:txBody>
          <a:bodyPr lIns="45718" tIns="45718" rIns="45718" bIns="45718" anchor="ctr"/>
          <a:lstStyle/>
          <a:p>
            <a:pPr defTabSz="914400">
              <a:defRPr>
                <a:solidFill>
                  <a:srgbClr val="000000"/>
                </a:solidFill>
                <a:latin typeface="+mn-lt"/>
                <a:ea typeface="+mn-ea"/>
                <a:cs typeface="+mn-cs"/>
                <a:sym typeface="Calibri"/>
              </a:defRPr>
            </a:pPr>
            <a:endParaRPr sz="2000">
              <a:latin typeface="Calibri Light" panose="020F0302020204030204" pitchFamily="34" charset="0"/>
            </a:endParaRPr>
          </a:p>
        </p:txBody>
      </p:sp>
      <p:sp>
        <p:nvSpPr>
          <p:cNvPr id="242" name="Shape 242"/>
          <p:cNvSpPr/>
          <p:nvPr/>
        </p:nvSpPr>
        <p:spPr>
          <a:xfrm>
            <a:off x="554299" y="1463207"/>
            <a:ext cx="1860170" cy="2585267"/>
          </a:xfrm>
          <a:prstGeom prst="rect">
            <a:avLst/>
          </a:prstGeom>
          <a:ln w="12700">
            <a:miter lim="400000"/>
          </a:ln>
          <a:extLst>
            <a:ext uri="{C572A759-6A51-4108-AA02-DFA0A04FC94B}">
              <ma14:wrappingTextBoxFlag xmlns:ma14="http://schemas.microsoft.com/office/mac/drawingml/2011/main" xmlns="" val="1"/>
            </a:ext>
          </a:extLst>
        </p:spPr>
        <p:txBody>
          <a:bodyPr wrap="square" lIns="60932" tIns="60932" rIns="60932" bIns="60932" anchor="ctr">
            <a:spAutoFit/>
          </a:bodyPr>
          <a:lstStyle>
            <a:lvl1pPr algn="ctr">
              <a:defRPr sz="1900">
                <a:latin typeface="Calibri Light"/>
                <a:ea typeface="Calibri Light"/>
                <a:cs typeface="Calibri Light"/>
                <a:sym typeface="Calibri Light"/>
              </a:defRPr>
            </a:lvl1pPr>
          </a:lstStyle>
          <a:p>
            <a:pPr algn="l"/>
            <a:r>
              <a:rPr sz="2000" dirty="0">
                <a:latin typeface="Calibri Light" panose="020F0302020204030204" pitchFamily="34" charset="0"/>
                <a:ea typeface="+mj-ea"/>
              </a:rPr>
              <a:t>Calculate the </a:t>
            </a:r>
            <a:r>
              <a:rPr lang="en-US" sz="2000" dirty="0" smtClean="0">
                <a:latin typeface="Calibri Light" panose="020F0302020204030204" pitchFamily="34" charset="0"/>
                <a:ea typeface="+mj-ea"/>
              </a:rPr>
              <a:t>M</a:t>
            </a:r>
            <a:r>
              <a:rPr sz="2000" dirty="0" smtClean="0">
                <a:latin typeface="Calibri Light" panose="020F0302020204030204" pitchFamily="34" charset="0"/>
                <a:ea typeface="+mj-ea"/>
              </a:rPr>
              <a:t>aximum </a:t>
            </a:r>
            <a:r>
              <a:rPr sz="2000" dirty="0">
                <a:latin typeface="Calibri Light" panose="020F0302020204030204" pitchFamily="34" charset="0"/>
                <a:ea typeface="+mj-ea"/>
              </a:rPr>
              <a:t>mortgage loan amount based on the household income and savings</a:t>
            </a:r>
          </a:p>
        </p:txBody>
      </p:sp>
      <p:sp>
        <p:nvSpPr>
          <p:cNvPr id="243" name="Shape 243"/>
          <p:cNvSpPr/>
          <p:nvPr/>
        </p:nvSpPr>
        <p:spPr>
          <a:xfrm>
            <a:off x="2529767" y="2678841"/>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000">
              <a:latin typeface="Calibri Light" panose="020F0302020204030204" pitchFamily="34" charset="0"/>
            </a:endParaRPr>
          </a:p>
        </p:txBody>
      </p:sp>
      <p:sp>
        <p:nvSpPr>
          <p:cNvPr id="244" name="Shape 244"/>
          <p:cNvSpPr/>
          <p:nvPr/>
        </p:nvSpPr>
        <p:spPr>
          <a:xfrm>
            <a:off x="5743839" y="2646783"/>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000">
              <a:latin typeface="Calibri Light" panose="020F0302020204030204" pitchFamily="34" charset="0"/>
            </a:endParaRPr>
          </a:p>
        </p:txBody>
      </p:sp>
      <p:sp>
        <p:nvSpPr>
          <p:cNvPr id="245" name="Shape 245"/>
          <p:cNvSpPr/>
          <p:nvPr/>
        </p:nvSpPr>
        <p:spPr>
          <a:xfrm rot="5400000">
            <a:off x="7288658" y="3388720"/>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000">
              <a:latin typeface="Calibri Light" panose="020F0302020204030204" pitchFamily="34" charset="0"/>
            </a:endParaRPr>
          </a:p>
        </p:txBody>
      </p:sp>
      <p:sp>
        <p:nvSpPr>
          <p:cNvPr id="246" name="Shape 246"/>
          <p:cNvSpPr/>
          <p:nvPr/>
        </p:nvSpPr>
        <p:spPr>
          <a:xfrm rot="10800000">
            <a:off x="5743839" y="4939459"/>
            <a:ext cx="576064"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000">
              <a:latin typeface="Calibri Light" panose="020F0302020204030204" pitchFamily="34" charset="0"/>
            </a:endParaRPr>
          </a:p>
        </p:txBody>
      </p:sp>
      <p:sp>
        <p:nvSpPr>
          <p:cNvPr id="247" name="Shape 247"/>
          <p:cNvSpPr/>
          <p:nvPr/>
        </p:nvSpPr>
        <p:spPr>
          <a:xfrm rot="10800000">
            <a:off x="2503811" y="4939461"/>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000">
              <a:latin typeface="Calibri Light" panose="020F0302020204030204" pitchFamily="34" charset="0"/>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500"/>
                                        <p:tgtEl>
                                          <p:spTgt spid="2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1"/>
                                        </p:tgtEl>
                                        <p:attrNameLst>
                                          <p:attrName>style.visibility</p:attrName>
                                        </p:attrNameLst>
                                      </p:cBhvr>
                                      <p:to>
                                        <p:strVal val="visible"/>
                                      </p:to>
                                    </p:set>
                                    <p:animEffect transition="in" filter="fade">
                                      <p:cBhvr>
                                        <p:cTn id="10" dur="500"/>
                                        <p:tgtEl>
                                          <p:spTgt spid="24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6" nodeType="clickEffect">
                                  <p:stCondLst>
                                    <p:cond delay="0"/>
                                  </p:stCondLst>
                                  <p:childTnLst>
                                    <p:set>
                                      <p:cBhvr>
                                        <p:cTn id="14" dur="1" fill="hold">
                                          <p:stCondLst>
                                            <p:cond delay="0"/>
                                          </p:stCondLst>
                                        </p:cTn>
                                        <p:tgtEl>
                                          <p:spTgt spid="243"/>
                                        </p:tgtEl>
                                        <p:attrNameLst>
                                          <p:attrName>style.visibility</p:attrName>
                                        </p:attrNameLst>
                                      </p:cBhvr>
                                      <p:to>
                                        <p:strVal val="visible"/>
                                      </p:to>
                                    </p:set>
                                    <p:animEffect transition="in" filter="fade">
                                      <p:cBhvr>
                                        <p:cTn id="15" dur="500"/>
                                        <p:tgtEl>
                                          <p:spTgt spid="24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2" nodeType="clickEffect">
                                  <p:stCondLst>
                                    <p:cond delay="0"/>
                                  </p:stCondLst>
                                  <p:childTnLst>
                                    <p:set>
                                      <p:cBhvr>
                                        <p:cTn id="19" dur="1" fill="hold">
                                          <p:stCondLst>
                                            <p:cond delay="0"/>
                                          </p:stCondLst>
                                        </p:cTn>
                                        <p:tgtEl>
                                          <p:spTgt spid="238"/>
                                        </p:tgtEl>
                                        <p:attrNameLst>
                                          <p:attrName>style.visibility</p:attrName>
                                        </p:attrNameLst>
                                      </p:cBhvr>
                                      <p:to>
                                        <p:strVal val="visible"/>
                                      </p:to>
                                    </p:set>
                                    <p:animEffect transition="in" filter="fade">
                                      <p:cBhvr>
                                        <p:cTn id="20" dur="500"/>
                                        <p:tgtEl>
                                          <p:spTgt spid="23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3"/>
                                        </p:tgtEl>
                                        <p:attrNameLst>
                                          <p:attrName>style.visibility</p:attrName>
                                        </p:attrNameLst>
                                      </p:cBhvr>
                                      <p:to>
                                        <p:strVal val="visible"/>
                                      </p:to>
                                    </p:set>
                                    <p:animEffect transition="in" filter="fade">
                                      <p:cBhvr>
                                        <p:cTn id="23" dur="500"/>
                                        <p:tgtEl>
                                          <p:spTgt spid="23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7" nodeType="clickEffect">
                                  <p:stCondLst>
                                    <p:cond delay="0"/>
                                  </p:stCondLst>
                                  <p:childTnLst>
                                    <p:set>
                                      <p:cBhvr>
                                        <p:cTn id="27" dur="1" fill="hold">
                                          <p:stCondLst>
                                            <p:cond delay="0"/>
                                          </p:stCondLst>
                                        </p:cTn>
                                        <p:tgtEl>
                                          <p:spTgt spid="244"/>
                                        </p:tgtEl>
                                        <p:attrNameLst>
                                          <p:attrName>style.visibility</p:attrName>
                                        </p:attrNameLst>
                                      </p:cBhvr>
                                      <p:to>
                                        <p:strVal val="visible"/>
                                      </p:to>
                                    </p:set>
                                    <p:animEffect transition="in" filter="fade">
                                      <p:cBhvr>
                                        <p:cTn id="28" dur="500"/>
                                        <p:tgtEl>
                                          <p:spTgt spid="24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3" nodeType="clickEffect">
                                  <p:stCondLst>
                                    <p:cond delay="0"/>
                                  </p:stCondLst>
                                  <p:childTnLst>
                                    <p:set>
                                      <p:cBhvr>
                                        <p:cTn id="32" dur="1" fill="hold">
                                          <p:stCondLst>
                                            <p:cond delay="0"/>
                                          </p:stCondLst>
                                        </p:cTn>
                                        <p:tgtEl>
                                          <p:spTgt spid="239"/>
                                        </p:tgtEl>
                                        <p:attrNameLst>
                                          <p:attrName>style.visibility</p:attrName>
                                        </p:attrNameLst>
                                      </p:cBhvr>
                                      <p:to>
                                        <p:strVal val="visible"/>
                                      </p:to>
                                    </p:set>
                                    <p:animEffect transition="in" filter="fade">
                                      <p:cBhvr>
                                        <p:cTn id="33" dur="500"/>
                                        <p:tgtEl>
                                          <p:spTgt spid="23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2"/>
                                        </p:tgtEl>
                                        <p:attrNameLst>
                                          <p:attrName>style.visibility</p:attrName>
                                        </p:attrNameLst>
                                      </p:cBhvr>
                                      <p:to>
                                        <p:strVal val="visible"/>
                                      </p:to>
                                    </p:set>
                                    <p:animEffect transition="in" filter="fade">
                                      <p:cBhvr>
                                        <p:cTn id="36" dur="500"/>
                                        <p:tgtEl>
                                          <p:spTgt spid="2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8" nodeType="clickEffect">
                                  <p:stCondLst>
                                    <p:cond delay="0"/>
                                  </p:stCondLst>
                                  <p:childTnLst>
                                    <p:set>
                                      <p:cBhvr>
                                        <p:cTn id="40" dur="1" fill="hold">
                                          <p:stCondLst>
                                            <p:cond delay="0"/>
                                          </p:stCondLst>
                                        </p:cTn>
                                        <p:tgtEl>
                                          <p:spTgt spid="245"/>
                                        </p:tgtEl>
                                        <p:attrNameLst>
                                          <p:attrName>style.visibility</p:attrName>
                                        </p:attrNameLst>
                                      </p:cBhvr>
                                      <p:to>
                                        <p:strVal val="visible"/>
                                      </p:to>
                                    </p:set>
                                    <p:animEffect transition="in" filter="fade">
                                      <p:cBhvr>
                                        <p:cTn id="41" dur="500"/>
                                        <p:tgtEl>
                                          <p:spTgt spid="24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4" nodeType="clickEffect">
                                  <p:stCondLst>
                                    <p:cond delay="0"/>
                                  </p:stCondLst>
                                  <p:childTnLst>
                                    <p:set>
                                      <p:cBhvr>
                                        <p:cTn id="45" dur="1" fill="hold">
                                          <p:stCondLst>
                                            <p:cond delay="0"/>
                                          </p:stCondLst>
                                        </p:cTn>
                                        <p:tgtEl>
                                          <p:spTgt spid="237"/>
                                        </p:tgtEl>
                                        <p:attrNameLst>
                                          <p:attrName>style.visibility</p:attrName>
                                        </p:attrNameLst>
                                      </p:cBhvr>
                                      <p:to>
                                        <p:strVal val="visible"/>
                                      </p:to>
                                    </p:set>
                                    <p:animEffect transition="in" filter="fade">
                                      <p:cBhvr>
                                        <p:cTn id="46" dur="500"/>
                                        <p:tgtEl>
                                          <p:spTgt spid="2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1"/>
                                        </p:tgtEl>
                                        <p:attrNameLst>
                                          <p:attrName>style.visibility</p:attrName>
                                        </p:attrNameLst>
                                      </p:cBhvr>
                                      <p:to>
                                        <p:strVal val="visible"/>
                                      </p:to>
                                    </p:set>
                                    <p:animEffect transition="in" filter="fade">
                                      <p:cBhvr>
                                        <p:cTn id="49" dur="500"/>
                                        <p:tgtEl>
                                          <p:spTgt spid="231"/>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9" nodeType="clickEffect">
                                  <p:stCondLst>
                                    <p:cond delay="0"/>
                                  </p:stCondLst>
                                  <p:childTnLst>
                                    <p:set>
                                      <p:cBhvr>
                                        <p:cTn id="53" dur="1" fill="hold">
                                          <p:stCondLst>
                                            <p:cond delay="0"/>
                                          </p:stCondLst>
                                        </p:cTn>
                                        <p:tgtEl>
                                          <p:spTgt spid="246"/>
                                        </p:tgtEl>
                                        <p:attrNameLst>
                                          <p:attrName>style.visibility</p:attrName>
                                        </p:attrNameLst>
                                      </p:cBhvr>
                                      <p:to>
                                        <p:strVal val="visible"/>
                                      </p:to>
                                    </p:set>
                                    <p:animEffect transition="in" filter="fade">
                                      <p:cBhvr>
                                        <p:cTn id="54" dur="500"/>
                                        <p:tgtEl>
                                          <p:spTgt spid="24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5" nodeType="clickEffect">
                                  <p:stCondLst>
                                    <p:cond delay="0"/>
                                  </p:stCondLst>
                                  <p:childTnLst>
                                    <p:set>
                                      <p:cBhvr>
                                        <p:cTn id="58" dur="1" fill="hold">
                                          <p:stCondLst>
                                            <p:cond delay="0"/>
                                          </p:stCondLst>
                                        </p:cTn>
                                        <p:tgtEl>
                                          <p:spTgt spid="240"/>
                                        </p:tgtEl>
                                        <p:attrNameLst>
                                          <p:attrName>style.visibility</p:attrName>
                                        </p:attrNameLst>
                                      </p:cBhvr>
                                      <p:to>
                                        <p:strVal val="visible"/>
                                      </p:to>
                                    </p:set>
                                    <p:animEffect transition="in" filter="fade">
                                      <p:cBhvr>
                                        <p:cTn id="59" dur="500"/>
                                        <p:tgtEl>
                                          <p:spTgt spid="24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30"/>
                                        </p:tgtEl>
                                        <p:attrNameLst>
                                          <p:attrName>style.visibility</p:attrName>
                                        </p:attrNameLst>
                                      </p:cBhvr>
                                      <p:to>
                                        <p:strVal val="visible"/>
                                      </p:to>
                                    </p:set>
                                    <p:animEffect transition="in" filter="fade">
                                      <p:cBhvr>
                                        <p:cTn id="62" dur="500"/>
                                        <p:tgtEl>
                                          <p:spTgt spid="23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10" nodeType="clickEffect">
                                  <p:stCondLst>
                                    <p:cond delay="0"/>
                                  </p:stCondLst>
                                  <p:childTnLst>
                                    <p:set>
                                      <p:cBhvr>
                                        <p:cTn id="66" dur="1" fill="hold">
                                          <p:stCondLst>
                                            <p:cond delay="0"/>
                                          </p:stCondLst>
                                        </p:cTn>
                                        <p:tgtEl>
                                          <p:spTgt spid="247"/>
                                        </p:tgtEl>
                                        <p:attrNameLst>
                                          <p:attrName>style.visibility</p:attrName>
                                        </p:attrNameLst>
                                      </p:cBhvr>
                                      <p:to>
                                        <p:strVal val="visible"/>
                                      </p:to>
                                    </p:set>
                                    <p:animEffect transition="in" filter="fade">
                                      <p:cBhvr>
                                        <p:cTn id="67" dur="500"/>
                                        <p:tgtEl>
                                          <p:spTgt spid="24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29"/>
                                        </p:tgtEl>
                                        <p:attrNameLst>
                                          <p:attrName>style.visibility</p:attrName>
                                        </p:attrNameLst>
                                      </p:cBhvr>
                                      <p:to>
                                        <p:strVal val="visible"/>
                                      </p:to>
                                    </p:set>
                                    <p:animEffect transition="in" filter="fade">
                                      <p:cBhvr>
                                        <p:cTn id="72"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0" grpId="0" animBg="1"/>
      <p:bldP spid="231" grpId="0" animBg="1"/>
      <p:bldP spid="232" grpId="0" animBg="1"/>
      <p:bldP spid="233" grpId="0" animBg="1"/>
      <p:bldP spid="237" grpId="4" animBg="1" advAuto="0"/>
      <p:bldP spid="238" grpId="2" animBg="1" advAuto="0"/>
      <p:bldP spid="239" grpId="3" animBg="1" advAuto="0"/>
      <p:bldP spid="240" grpId="5" animBg="1" advAuto="0"/>
      <p:bldP spid="241" grpId="0" animBg="1"/>
      <p:bldP spid="242" grpId="1" animBg="1" advAuto="0"/>
      <p:bldP spid="243" grpId="6" animBg="1" advAuto="0"/>
      <p:bldP spid="244" grpId="7" animBg="1" advAuto="0"/>
      <p:bldP spid="245" grpId="8" animBg="1" advAuto="0"/>
      <p:bldP spid="246" grpId="9" animBg="1" advAuto="0"/>
      <p:bldP spid="247" grpId="1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Shape 251"/>
          <p:cNvSpPr>
            <a:spLocks noGrp="1"/>
          </p:cNvSpPr>
          <p:nvPr>
            <p:ph type="body" sz="quarter" idx="13"/>
          </p:nvPr>
        </p:nvSpPr>
        <p:spPr>
          <a:xfrm>
            <a:off x="732442" y="692151"/>
            <a:ext cx="7682294" cy="1096103"/>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2: Steps to get a mortgage </a:t>
            </a:r>
            <a:r>
              <a:rPr lang="en-US" altLang="zh-HK" dirty="0" smtClean="0"/>
              <a:t>loan)</a:t>
            </a:r>
            <a:endParaRPr lang="en-US" altLang="zh-HK" dirty="0"/>
          </a:p>
        </p:txBody>
      </p:sp>
      <p:sp>
        <p:nvSpPr>
          <p:cNvPr id="250" name="Shape 250"/>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pic>
        <p:nvPicPr>
          <p:cNvPr id="252" name="image9.jpeg"/>
          <p:cNvPicPr>
            <a:picLocks noChangeAspect="1"/>
          </p:cNvPicPr>
          <p:nvPr/>
        </p:nvPicPr>
        <p:blipFill>
          <a:blip r:embed="rId2">
            <a:extLst/>
          </a:blip>
          <a:stretch>
            <a:fillRect/>
          </a:stretch>
        </p:blipFill>
        <p:spPr>
          <a:xfrm>
            <a:off x="732442" y="1769355"/>
            <a:ext cx="3753294" cy="2606046"/>
          </a:xfrm>
          <a:prstGeom prst="rect">
            <a:avLst/>
          </a:prstGeom>
          <a:ln w="12700">
            <a:miter lim="400000"/>
          </a:ln>
        </p:spPr>
      </p:pic>
      <p:grpSp>
        <p:nvGrpSpPr>
          <p:cNvPr id="255" name="Group 255"/>
          <p:cNvGrpSpPr/>
          <p:nvPr/>
        </p:nvGrpSpPr>
        <p:grpSpPr>
          <a:xfrm>
            <a:off x="4100260" y="1562671"/>
            <a:ext cx="4292982" cy="1679654"/>
            <a:chOff x="0" y="-225583"/>
            <a:chExt cx="4433686" cy="1679652"/>
          </a:xfrm>
        </p:grpSpPr>
        <p:sp>
          <p:nvSpPr>
            <p:cNvPr id="253" name="Shape 253"/>
            <p:cNvSpPr/>
            <p:nvPr/>
          </p:nvSpPr>
          <p:spPr>
            <a:xfrm>
              <a:off x="0" y="0"/>
              <a:ext cx="4407971" cy="1247736"/>
            </a:xfrm>
            <a:custGeom>
              <a:avLst/>
              <a:gdLst/>
              <a:ahLst/>
              <a:cxnLst>
                <a:cxn ang="0">
                  <a:pos x="wd2" y="hd2"/>
                </a:cxn>
                <a:cxn ang="5400000">
                  <a:pos x="wd2" y="hd2"/>
                </a:cxn>
                <a:cxn ang="10800000">
                  <a:pos x="wd2" y="hd2"/>
                </a:cxn>
                <a:cxn ang="16200000">
                  <a:pos x="wd2" y="hd2"/>
                </a:cxn>
              </a:cxnLst>
              <a:rect l="0" t="0" r="r" b="b"/>
              <a:pathLst>
                <a:path w="21600" h="21600" extrusionOk="0">
                  <a:moveTo>
                    <a:pt x="2891" y="3600"/>
                  </a:moveTo>
                  <a:cubicBezTo>
                    <a:pt x="2891" y="1612"/>
                    <a:pt x="3347" y="0"/>
                    <a:pt x="3910" y="0"/>
                  </a:cubicBezTo>
                  <a:lnTo>
                    <a:pt x="6009" y="0"/>
                  </a:lnTo>
                  <a:lnTo>
                    <a:pt x="20581" y="0"/>
                  </a:lnTo>
                  <a:cubicBezTo>
                    <a:pt x="21144" y="0"/>
                    <a:pt x="21600" y="1612"/>
                    <a:pt x="21600" y="3600"/>
                  </a:cubicBezTo>
                  <a:lnTo>
                    <a:pt x="21600" y="18000"/>
                  </a:lnTo>
                  <a:cubicBezTo>
                    <a:pt x="21600" y="19988"/>
                    <a:pt x="21144" y="21600"/>
                    <a:pt x="20581" y="21600"/>
                  </a:cubicBezTo>
                  <a:lnTo>
                    <a:pt x="3910" y="21600"/>
                  </a:lnTo>
                  <a:cubicBezTo>
                    <a:pt x="3347" y="21600"/>
                    <a:pt x="2891" y="19988"/>
                    <a:pt x="2891" y="18000"/>
                  </a:cubicBezTo>
                  <a:lnTo>
                    <a:pt x="2891" y="18000"/>
                  </a:lnTo>
                  <a:lnTo>
                    <a:pt x="0" y="21513"/>
                  </a:lnTo>
                  <a:lnTo>
                    <a:pt x="2891"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defTabSz="914400">
                <a:defRPr>
                  <a:latin typeface="Arial"/>
                  <a:ea typeface="Arial"/>
                  <a:cs typeface="Arial"/>
                  <a:sym typeface="Arial"/>
                </a:defRPr>
              </a:pPr>
              <a:endParaRPr sz="2000" dirty="0"/>
            </a:p>
          </p:txBody>
        </p:sp>
        <p:sp>
          <p:nvSpPr>
            <p:cNvPr id="254" name="Shape 254"/>
            <p:cNvSpPr/>
            <p:nvPr/>
          </p:nvSpPr>
          <p:spPr>
            <a:xfrm>
              <a:off x="737461" y="-225583"/>
              <a:ext cx="3696225" cy="16796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defRPr sz="2100">
                  <a:latin typeface="+mn-lt"/>
                  <a:ea typeface="+mn-ea"/>
                  <a:cs typeface="+mn-cs"/>
                  <a:sym typeface="Calibri"/>
                </a:defRPr>
              </a:lvl1pPr>
            </a:lstStyle>
            <a:p>
              <a:r>
                <a:rPr dirty="0">
                  <a:latin typeface="+mj-lt"/>
                </a:rPr>
                <a:t>What will happen if I do not repay the mortgage loan to the bank on time?</a:t>
              </a:r>
            </a:p>
          </p:txBody>
        </p:sp>
      </p:gr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p:cNvSpPr>
          <p:nvPr>
            <p:ph type="body" idx="1"/>
          </p:nvPr>
        </p:nvSpPr>
        <p:spPr>
          <a:xfrm>
            <a:off x="735469" y="1751797"/>
            <a:ext cx="7542258" cy="3633889"/>
          </a:xfrm>
          <a:prstGeom prst="rect">
            <a:avLst/>
          </a:prstGeom>
        </p:spPr>
        <p:txBody>
          <a:bodyPr/>
          <a:lstStyle/>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The </a:t>
            </a:r>
            <a:r>
              <a:rPr dirty="0"/>
              <a:t>bank has the right to recover the mortgage loan amount. If you cannot repay the loan, the bank can confiscate the property and sell it by public auction to repay the loan. </a:t>
            </a:r>
          </a:p>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a:t>This may affect your credit scores, and the interest rates for future loans may be higher (for example, repayment amount increases from $12,000 to $15,000 per month). This may increase the financial pressure of the household and may even reduce the chances of getting a mortgage loan in future.</a:t>
            </a:r>
          </a:p>
        </p:txBody>
      </p:sp>
      <p:sp>
        <p:nvSpPr>
          <p:cNvPr id="259" name="Shape 259"/>
          <p:cNvSpPr>
            <a:spLocks noGrp="1"/>
          </p:cNvSpPr>
          <p:nvPr>
            <p:ph type="body" sz="quarter" idx="13"/>
          </p:nvPr>
        </p:nvSpPr>
        <p:spPr>
          <a:xfrm>
            <a:off x="732442" y="692151"/>
            <a:ext cx="7682294" cy="1040396"/>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2: Steps to get a mortgage </a:t>
            </a:r>
            <a:r>
              <a:rPr lang="en-US" altLang="zh-HK" dirty="0" smtClean="0"/>
              <a:t>loan)</a:t>
            </a:r>
            <a:endParaRPr lang="en-US" altLang="zh-HK" dirty="0"/>
          </a:p>
        </p:txBody>
      </p:sp>
      <p:sp>
        <p:nvSpPr>
          <p:cNvPr id="258" name="Shape 258"/>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57">
                                            <p:txEl>
                                              <p:pRg st="0" end="0"/>
                                            </p:txEl>
                                          </p:spTgt>
                                        </p:tgtEl>
                                        <p:attrNameLst>
                                          <p:attrName>style.visibility</p:attrName>
                                        </p:attrNameLst>
                                      </p:cBhvr>
                                      <p:to>
                                        <p:strVal val="visible"/>
                                      </p:to>
                                    </p:set>
                                    <p:animEffect transition="in" filter="fade">
                                      <p:cBhvr>
                                        <p:cTn id="7" dur="500"/>
                                        <p:tgtEl>
                                          <p:spTgt spid="2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57">
                                            <p:txEl>
                                              <p:pRg st="1" end="1"/>
                                            </p:txEl>
                                          </p:spTgt>
                                        </p:tgtEl>
                                        <p:attrNameLst>
                                          <p:attrName>style.visibility</p:attrName>
                                        </p:attrNameLst>
                                      </p:cBhvr>
                                      <p:to>
                                        <p:strVal val="visible"/>
                                      </p:to>
                                    </p:set>
                                    <p:animEffect transition="in" filter="fade">
                                      <p:cBhvr>
                                        <p:cTn id="12" dur="500"/>
                                        <p:tgtEl>
                                          <p:spTgt spid="2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 grpId="1" uiExpand="1" build="p" bldLvl="5"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732367" y="1350116"/>
            <a:ext cx="7679267" cy="4348304"/>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dirty="0" err="1"/>
              <a:t>organisation</a:t>
            </a:r>
            <a:r>
              <a:rPr dirty="0"/>
              <a:t> dedicated to improving financial literacy in Hong Kong.  The IFEC manages an independent and impartial financial education platform, The Chin Family, which provides free information, resources and </a:t>
            </a:r>
            <a:r>
              <a:rPr dirty="0" err="1"/>
              <a:t>programmes</a:t>
            </a:r>
            <a:r>
              <a:rPr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Learn </a:t>
            </a:r>
            <a:r>
              <a:rPr dirty="0"/>
              <a:t>more about the IFEC at </a:t>
            </a:r>
            <a:r>
              <a:rPr u="sng" dirty="0">
                <a:solidFill>
                  <a:srgbClr val="0000FF"/>
                </a:solidFill>
                <a:uFill>
                  <a:solidFill>
                    <a:srgbClr val="0000FF"/>
                  </a:solidFill>
                </a:uFill>
                <a:hlinkClick r:id="rId2"/>
              </a:rPr>
              <a:t>www.ifec.org.hk</a:t>
            </a:r>
            <a:r>
              <a:rPr dirty="0"/>
              <a:t>. </a:t>
            </a:r>
          </a:p>
        </p:txBody>
      </p:sp>
      <p:sp>
        <p:nvSpPr>
          <p:cNvPr id="132" name="Shape 132"/>
          <p:cNvSpPr>
            <a:spLocks noGrp="1"/>
          </p:cNvSpPr>
          <p:nvPr>
            <p:ph type="body" sz="quarter" idx="13"/>
          </p:nvPr>
        </p:nvSpPr>
        <p:spPr>
          <a:xfrm>
            <a:off x="732368" y="692154"/>
            <a:ext cx="7683866" cy="657966"/>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Investor and Financial Education Council</a:t>
            </a:r>
          </a:p>
        </p:txBody>
      </p:sp>
      <p:sp>
        <p:nvSpPr>
          <p:cNvPr id="133" name="Shape 133"/>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pic>
        <p:nvPicPr>
          <p:cNvPr id="134" name="image8.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p:cNvSpPr>
          <p:nvPr>
            <p:ph type="body" sz="quarter" idx="13"/>
          </p:nvPr>
        </p:nvSpPr>
        <p:spPr>
          <a:xfrm>
            <a:off x="732442" y="692151"/>
            <a:ext cx="7682294" cy="1048846"/>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3: Steps to purchase travel </a:t>
            </a:r>
            <a:r>
              <a:rPr lang="en-US" altLang="zh-HK" dirty="0" smtClean="0"/>
              <a:t>insurance)</a:t>
            </a:r>
            <a:endParaRPr lang="en-US" altLang="zh-HK" dirty="0"/>
          </a:p>
        </p:txBody>
      </p:sp>
      <p:sp>
        <p:nvSpPr>
          <p:cNvPr id="262" name="Shape 262"/>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264" name="Shape 264"/>
          <p:cNvSpPr/>
          <p:nvPr/>
        </p:nvSpPr>
        <p:spPr>
          <a:xfrm>
            <a:off x="423022" y="1772845"/>
            <a:ext cx="2191051" cy="1874465"/>
          </a:xfrm>
          <a:prstGeom prst="roundRect">
            <a:avLst>
              <a:gd name="adj" fmla="val 1202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Compare insurance schemes offered by different companies</a:t>
            </a:r>
          </a:p>
        </p:txBody>
      </p:sp>
      <p:sp>
        <p:nvSpPr>
          <p:cNvPr id="265" name="Shape 265"/>
          <p:cNvSpPr/>
          <p:nvPr/>
        </p:nvSpPr>
        <p:spPr>
          <a:xfrm>
            <a:off x="423021" y="3865996"/>
            <a:ext cx="2191051" cy="1874465"/>
          </a:xfrm>
          <a:prstGeom prst="roundRect">
            <a:avLst>
              <a:gd name="adj" fmla="val 1202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Provide supporting documents when making a claim for a loss</a:t>
            </a:r>
          </a:p>
        </p:txBody>
      </p:sp>
      <p:sp>
        <p:nvSpPr>
          <p:cNvPr id="266" name="Shape 266"/>
          <p:cNvSpPr/>
          <p:nvPr/>
        </p:nvSpPr>
        <p:spPr>
          <a:xfrm>
            <a:off x="3399549" y="3861135"/>
            <a:ext cx="2155906" cy="1874465"/>
          </a:xfrm>
          <a:prstGeom prst="roundRect">
            <a:avLst>
              <a:gd name="adj" fmla="val 1202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Take the travel insurance policy documents with you when travelling</a:t>
            </a:r>
          </a:p>
        </p:txBody>
      </p:sp>
      <p:sp>
        <p:nvSpPr>
          <p:cNvPr id="267" name="Shape 267"/>
          <p:cNvSpPr/>
          <p:nvPr/>
        </p:nvSpPr>
        <p:spPr>
          <a:xfrm>
            <a:off x="6377708" y="4240646"/>
            <a:ext cx="2131929" cy="1125165"/>
          </a:xfrm>
          <a:prstGeom prst="roundRect">
            <a:avLst>
              <a:gd name="adj" fmla="val 1732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Pay the insurance premium</a:t>
            </a:r>
          </a:p>
        </p:txBody>
      </p:sp>
      <p:sp>
        <p:nvSpPr>
          <p:cNvPr id="268" name="Shape 268"/>
          <p:cNvSpPr/>
          <p:nvPr/>
        </p:nvSpPr>
        <p:spPr>
          <a:xfrm>
            <a:off x="6377708" y="1772845"/>
            <a:ext cx="2131929" cy="1423694"/>
          </a:xfrm>
          <a:prstGeom prst="roundRect">
            <a:avLst>
              <a:gd name="adj" fmla="val 15828"/>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Read the terms and conditions. Pay attention to exclusions</a:t>
            </a:r>
          </a:p>
        </p:txBody>
      </p:sp>
      <p:sp>
        <p:nvSpPr>
          <p:cNvPr id="269" name="Shape 269"/>
          <p:cNvSpPr/>
          <p:nvPr/>
        </p:nvSpPr>
        <p:spPr>
          <a:xfrm>
            <a:off x="3364404" y="1772845"/>
            <a:ext cx="2191051" cy="1874466"/>
          </a:xfrm>
          <a:prstGeom prst="roundRect">
            <a:avLst>
              <a:gd name="adj" fmla="val 1202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t>Fill in the application form, including the destination and period of travel</a:t>
            </a:r>
          </a:p>
        </p:txBody>
      </p:sp>
      <p:sp>
        <p:nvSpPr>
          <p:cNvPr id="270" name="Shape 270"/>
          <p:cNvSpPr/>
          <p:nvPr/>
        </p:nvSpPr>
        <p:spPr>
          <a:xfrm>
            <a:off x="2681910" y="2431588"/>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71" name="Shape 271"/>
          <p:cNvSpPr/>
          <p:nvPr/>
        </p:nvSpPr>
        <p:spPr>
          <a:xfrm>
            <a:off x="5659254" y="2436449"/>
            <a:ext cx="576065"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72" name="Shape 272"/>
          <p:cNvSpPr/>
          <p:nvPr/>
        </p:nvSpPr>
        <p:spPr>
          <a:xfrm rot="5400000">
            <a:off x="7261135" y="3588445"/>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73" name="Shape 273"/>
          <p:cNvSpPr/>
          <p:nvPr/>
        </p:nvSpPr>
        <p:spPr>
          <a:xfrm rot="10800000">
            <a:off x="5659254" y="4618346"/>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
        <p:nvSpPr>
          <p:cNvPr id="274" name="Shape 274"/>
          <p:cNvSpPr/>
          <p:nvPr/>
        </p:nvSpPr>
        <p:spPr>
          <a:xfrm rot="10800000">
            <a:off x="2671562" y="4593807"/>
            <a:ext cx="602021" cy="360041"/>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4"/>
                                        </p:tgtEl>
                                        <p:attrNameLst>
                                          <p:attrName>style.visibility</p:attrName>
                                        </p:attrNameLst>
                                      </p:cBhvr>
                                      <p:to>
                                        <p:strVal val="visible"/>
                                      </p:to>
                                    </p:set>
                                    <p:animEffect transition="in" filter="fade">
                                      <p:cBhvr>
                                        <p:cTn id="7" dur="500"/>
                                        <p:tgtEl>
                                          <p:spTgt spid="26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70"/>
                                        </p:tgtEl>
                                        <p:attrNameLst>
                                          <p:attrName>style.visibility</p:attrName>
                                        </p:attrNameLst>
                                      </p:cBhvr>
                                      <p:to>
                                        <p:strVal val="visible"/>
                                      </p:to>
                                    </p:set>
                                    <p:animEffect transition="in" filter="fade">
                                      <p:cBhvr>
                                        <p:cTn id="12" dur="500"/>
                                        <p:tgtEl>
                                          <p:spTgt spid="2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9"/>
                                        </p:tgtEl>
                                        <p:attrNameLst>
                                          <p:attrName>style.visibility</p:attrName>
                                        </p:attrNameLst>
                                      </p:cBhvr>
                                      <p:to>
                                        <p:strVal val="visible"/>
                                      </p:to>
                                    </p:set>
                                    <p:animEffect transition="in" filter="fade">
                                      <p:cBhvr>
                                        <p:cTn id="17" dur="500"/>
                                        <p:tgtEl>
                                          <p:spTgt spid="26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2" nodeType="clickEffect">
                                  <p:stCondLst>
                                    <p:cond delay="0"/>
                                  </p:stCondLst>
                                  <p:childTnLst>
                                    <p:set>
                                      <p:cBhvr>
                                        <p:cTn id="21" dur="1" fill="hold">
                                          <p:stCondLst>
                                            <p:cond delay="0"/>
                                          </p:stCondLst>
                                        </p:cTn>
                                        <p:tgtEl>
                                          <p:spTgt spid="271"/>
                                        </p:tgtEl>
                                        <p:attrNameLst>
                                          <p:attrName>style.visibility</p:attrName>
                                        </p:attrNameLst>
                                      </p:cBhvr>
                                      <p:to>
                                        <p:strVal val="visible"/>
                                      </p:to>
                                    </p:set>
                                    <p:animEffect transition="in" filter="fade">
                                      <p:cBhvr>
                                        <p:cTn id="22" dur="500"/>
                                        <p:tgtEl>
                                          <p:spTgt spid="27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8"/>
                                        </p:tgtEl>
                                        <p:attrNameLst>
                                          <p:attrName>style.visibility</p:attrName>
                                        </p:attrNameLst>
                                      </p:cBhvr>
                                      <p:to>
                                        <p:strVal val="visible"/>
                                      </p:to>
                                    </p:set>
                                    <p:animEffect transition="in" filter="fade">
                                      <p:cBhvr>
                                        <p:cTn id="27" dur="500"/>
                                        <p:tgtEl>
                                          <p:spTgt spid="26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3" nodeType="clickEffect">
                                  <p:stCondLst>
                                    <p:cond delay="0"/>
                                  </p:stCondLst>
                                  <p:childTnLst>
                                    <p:set>
                                      <p:cBhvr>
                                        <p:cTn id="31" dur="1" fill="hold">
                                          <p:stCondLst>
                                            <p:cond delay="0"/>
                                          </p:stCondLst>
                                        </p:cTn>
                                        <p:tgtEl>
                                          <p:spTgt spid="272"/>
                                        </p:tgtEl>
                                        <p:attrNameLst>
                                          <p:attrName>style.visibility</p:attrName>
                                        </p:attrNameLst>
                                      </p:cBhvr>
                                      <p:to>
                                        <p:strVal val="visible"/>
                                      </p:to>
                                    </p:set>
                                    <p:animEffect transition="in" filter="fade">
                                      <p:cBhvr>
                                        <p:cTn id="32" dur="500"/>
                                        <p:tgtEl>
                                          <p:spTgt spid="27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7"/>
                                        </p:tgtEl>
                                        <p:attrNameLst>
                                          <p:attrName>style.visibility</p:attrName>
                                        </p:attrNameLst>
                                      </p:cBhvr>
                                      <p:to>
                                        <p:strVal val="visible"/>
                                      </p:to>
                                    </p:set>
                                    <p:animEffect transition="in" filter="fade">
                                      <p:cBhvr>
                                        <p:cTn id="37" dur="500"/>
                                        <p:tgtEl>
                                          <p:spTgt spid="26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4" nodeType="clickEffect">
                                  <p:stCondLst>
                                    <p:cond delay="0"/>
                                  </p:stCondLst>
                                  <p:childTnLst>
                                    <p:set>
                                      <p:cBhvr>
                                        <p:cTn id="41" dur="1" fill="hold">
                                          <p:stCondLst>
                                            <p:cond delay="0"/>
                                          </p:stCondLst>
                                        </p:cTn>
                                        <p:tgtEl>
                                          <p:spTgt spid="273"/>
                                        </p:tgtEl>
                                        <p:attrNameLst>
                                          <p:attrName>style.visibility</p:attrName>
                                        </p:attrNameLst>
                                      </p:cBhvr>
                                      <p:to>
                                        <p:strVal val="visible"/>
                                      </p:to>
                                    </p:set>
                                    <p:animEffect transition="in" filter="fade">
                                      <p:cBhvr>
                                        <p:cTn id="42" dur="500"/>
                                        <p:tgtEl>
                                          <p:spTgt spid="27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66"/>
                                        </p:tgtEl>
                                        <p:attrNameLst>
                                          <p:attrName>style.visibility</p:attrName>
                                        </p:attrNameLst>
                                      </p:cBhvr>
                                      <p:to>
                                        <p:strVal val="visible"/>
                                      </p:to>
                                    </p:set>
                                    <p:animEffect transition="in" filter="fade">
                                      <p:cBhvr>
                                        <p:cTn id="47" dur="500"/>
                                        <p:tgtEl>
                                          <p:spTgt spid="26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5" nodeType="clickEffect">
                                  <p:stCondLst>
                                    <p:cond delay="0"/>
                                  </p:stCondLst>
                                  <p:childTnLst>
                                    <p:set>
                                      <p:cBhvr>
                                        <p:cTn id="51" dur="1" fill="hold">
                                          <p:stCondLst>
                                            <p:cond delay="0"/>
                                          </p:stCondLst>
                                        </p:cTn>
                                        <p:tgtEl>
                                          <p:spTgt spid="274"/>
                                        </p:tgtEl>
                                        <p:attrNameLst>
                                          <p:attrName>style.visibility</p:attrName>
                                        </p:attrNameLst>
                                      </p:cBhvr>
                                      <p:to>
                                        <p:strVal val="visible"/>
                                      </p:to>
                                    </p:set>
                                    <p:animEffect transition="in" filter="fade">
                                      <p:cBhvr>
                                        <p:cTn id="52" dur="500"/>
                                        <p:tgtEl>
                                          <p:spTgt spid="27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65"/>
                                        </p:tgtEl>
                                        <p:attrNameLst>
                                          <p:attrName>style.visibility</p:attrName>
                                        </p:attrNameLst>
                                      </p:cBhvr>
                                      <p:to>
                                        <p:strVal val="visible"/>
                                      </p:to>
                                    </p:set>
                                    <p:animEffect transition="in" filter="fade">
                                      <p:cBhvr>
                                        <p:cTn id="57" dur="500"/>
                                        <p:tgtEl>
                                          <p:spTgt spid="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animBg="1"/>
      <p:bldP spid="265" grpId="0" animBg="1"/>
      <p:bldP spid="266" grpId="0" animBg="1"/>
      <p:bldP spid="267" grpId="0" animBg="1"/>
      <p:bldP spid="268" grpId="0" animBg="1"/>
      <p:bldP spid="269" grpId="0" animBg="1"/>
      <p:bldP spid="270" grpId="1" animBg="1" advAuto="0"/>
      <p:bldP spid="271" grpId="2" animBg="1" advAuto="0"/>
      <p:bldP spid="272" grpId="3" animBg="1" advAuto="0"/>
      <p:bldP spid="273" grpId="4" animBg="1" advAuto="0"/>
      <p:bldP spid="274" grpId="5"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hape 278"/>
          <p:cNvSpPr>
            <a:spLocks noGrp="1"/>
          </p:cNvSpPr>
          <p:nvPr>
            <p:ph type="body" sz="quarter" idx="13"/>
          </p:nvPr>
        </p:nvSpPr>
        <p:spPr>
          <a:xfrm>
            <a:off x="732442" y="692151"/>
            <a:ext cx="7682294" cy="1145580"/>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3: Steps to purchase travel </a:t>
            </a:r>
            <a:r>
              <a:rPr lang="en-US" altLang="zh-HK" dirty="0" smtClean="0"/>
              <a:t>insurance)</a:t>
            </a:r>
            <a:endParaRPr lang="en-US" altLang="zh-HK" dirty="0"/>
          </a:p>
        </p:txBody>
      </p:sp>
      <p:sp>
        <p:nvSpPr>
          <p:cNvPr id="277" name="Shape 277"/>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pic>
        <p:nvPicPr>
          <p:cNvPr id="279" name="image10.jpeg"/>
          <p:cNvPicPr>
            <a:picLocks noChangeAspect="1"/>
          </p:cNvPicPr>
          <p:nvPr/>
        </p:nvPicPr>
        <p:blipFill>
          <a:blip r:embed="rId2">
            <a:extLst/>
          </a:blip>
          <a:stretch>
            <a:fillRect/>
          </a:stretch>
        </p:blipFill>
        <p:spPr>
          <a:xfrm>
            <a:off x="904893" y="1801091"/>
            <a:ext cx="2347433" cy="3288145"/>
          </a:xfrm>
          <a:prstGeom prst="rect">
            <a:avLst/>
          </a:prstGeom>
          <a:ln w="12700">
            <a:miter lim="400000"/>
          </a:ln>
        </p:spPr>
      </p:pic>
      <p:grpSp>
        <p:nvGrpSpPr>
          <p:cNvPr id="282" name="Group 282"/>
          <p:cNvGrpSpPr/>
          <p:nvPr/>
        </p:nvGrpSpPr>
        <p:grpSpPr>
          <a:xfrm>
            <a:off x="3373258" y="2218857"/>
            <a:ext cx="5106756" cy="1470030"/>
            <a:chOff x="-138545" y="-12391"/>
            <a:chExt cx="5106754" cy="1222859"/>
          </a:xfrm>
        </p:grpSpPr>
        <p:sp>
          <p:nvSpPr>
            <p:cNvPr id="280" name="Shape 280"/>
            <p:cNvSpPr/>
            <p:nvPr/>
          </p:nvSpPr>
          <p:spPr>
            <a:xfrm>
              <a:off x="-138545" y="-12391"/>
              <a:ext cx="5027904" cy="1222859"/>
            </a:xfrm>
            <a:custGeom>
              <a:avLst/>
              <a:gdLst/>
              <a:ahLst/>
              <a:cxnLst>
                <a:cxn ang="0">
                  <a:pos x="wd2" y="hd2"/>
                </a:cxn>
                <a:cxn ang="5400000">
                  <a:pos x="wd2" y="hd2"/>
                </a:cxn>
                <a:cxn ang="10800000">
                  <a:pos x="wd2" y="hd2"/>
                </a:cxn>
                <a:cxn ang="16200000">
                  <a:pos x="wd2" y="hd2"/>
                </a:cxn>
              </a:cxnLst>
              <a:rect l="0" t="0" r="r" b="b"/>
              <a:pathLst>
                <a:path w="21600" h="21600" extrusionOk="0">
                  <a:moveTo>
                    <a:pt x="2891" y="3600"/>
                  </a:moveTo>
                  <a:cubicBezTo>
                    <a:pt x="2891" y="1612"/>
                    <a:pt x="3283" y="0"/>
                    <a:pt x="3766" y="0"/>
                  </a:cubicBezTo>
                  <a:lnTo>
                    <a:pt x="6009" y="0"/>
                  </a:lnTo>
                  <a:lnTo>
                    <a:pt x="20724" y="0"/>
                  </a:lnTo>
                  <a:cubicBezTo>
                    <a:pt x="21208" y="0"/>
                    <a:pt x="21600" y="1612"/>
                    <a:pt x="21600" y="3600"/>
                  </a:cubicBezTo>
                  <a:lnTo>
                    <a:pt x="21600" y="18000"/>
                  </a:lnTo>
                  <a:cubicBezTo>
                    <a:pt x="21600" y="19988"/>
                    <a:pt x="21208" y="21600"/>
                    <a:pt x="20724" y="21600"/>
                  </a:cubicBezTo>
                  <a:lnTo>
                    <a:pt x="3766" y="21600"/>
                  </a:lnTo>
                  <a:cubicBezTo>
                    <a:pt x="3283" y="21600"/>
                    <a:pt x="2891" y="19988"/>
                    <a:pt x="2891" y="18000"/>
                  </a:cubicBezTo>
                  <a:lnTo>
                    <a:pt x="2891" y="18000"/>
                  </a:lnTo>
                  <a:lnTo>
                    <a:pt x="0" y="21513"/>
                  </a:lnTo>
                  <a:lnTo>
                    <a:pt x="2891"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281" name="Shape 281"/>
            <p:cNvSpPr/>
            <p:nvPr/>
          </p:nvSpPr>
          <p:spPr>
            <a:xfrm>
              <a:off x="732588" y="56992"/>
              <a:ext cx="4235621" cy="10608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lstStyle>
            <a:p>
              <a:pPr>
                <a:defRPr>
                  <a:latin typeface="Arial"/>
                  <a:ea typeface="Arial"/>
                  <a:cs typeface="Arial"/>
                  <a:sym typeface="Arial"/>
                </a:defRPr>
              </a:pPr>
              <a:r>
                <a:rPr sz="2100" dirty="0">
                  <a:latin typeface="+mj-lt"/>
                  <a:ea typeface="+mj-ea"/>
                  <a:cs typeface="+mj-cs"/>
                  <a:sym typeface="Helvetica"/>
                </a:rPr>
                <a:t>In addition to travel insurance, what are the other common types of insurance?</a:t>
              </a:r>
            </a:p>
          </p:txBody>
        </p:sp>
      </p:gr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p:cNvSpPr>
          <p:nvPr>
            <p:ph type="body" idx="1"/>
          </p:nvPr>
        </p:nvSpPr>
        <p:spPr>
          <a:xfrm>
            <a:off x="735468" y="1761423"/>
            <a:ext cx="7679267" cy="4610223"/>
          </a:xfrm>
          <a:prstGeom prst="rect">
            <a:avLst/>
          </a:prstGeom>
        </p:spPr>
        <p:txBody>
          <a:bodyPr/>
          <a:lstStyle/>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Life insurance can provide financial protection for family members or dependents after a person’s death. For example, the amount of compensation can be used to repay mortgage loans.</a:t>
            </a:r>
          </a:p>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Medical insurance can reduce the financial burden of medical expense, such as outpatient consultation fee at a private clinic and expenses incurred in private hospitals.  </a:t>
            </a:r>
          </a:p>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Car insurance can protect insured vehicles against losses caused by accidents, fires, thefts and malicious acts.</a:t>
            </a:r>
          </a:p>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Home insurance can provide protection against losses or damages to household property due to fires or water leakages.</a:t>
            </a:r>
            <a:endParaRPr dirty="0"/>
          </a:p>
        </p:txBody>
      </p:sp>
      <p:sp>
        <p:nvSpPr>
          <p:cNvPr id="286" name="Shape 286"/>
          <p:cNvSpPr>
            <a:spLocks noGrp="1"/>
          </p:cNvSpPr>
          <p:nvPr>
            <p:ph type="body" sz="quarter" idx="13"/>
          </p:nvPr>
        </p:nvSpPr>
        <p:spPr>
          <a:xfrm>
            <a:off x="732442" y="692151"/>
            <a:ext cx="7682294" cy="1040396"/>
          </a:xfrm>
          <a:prstGeom prst="rect">
            <a:avLst/>
          </a:prstGeom>
          <a:extLst>
            <a:ext uri="{C572A759-6A51-4108-AA02-DFA0A04FC94B}">
              <ma14:wrappingTextBoxFlag xmlns:ma14="http://schemas.microsoft.com/office/mac/drawingml/2011/main" xmlns="" val="1"/>
            </a:ext>
          </a:extLst>
        </p:spPr>
        <p:txBody>
          <a:bodyPr>
            <a:norm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3: Steps to purchase travel </a:t>
            </a:r>
            <a:r>
              <a:rPr lang="en-US" altLang="zh-HK" dirty="0" smtClean="0"/>
              <a:t>insurance)</a:t>
            </a:r>
            <a:endParaRPr lang="en-US" altLang="zh-HK" dirty="0"/>
          </a:p>
        </p:txBody>
      </p:sp>
      <p:sp>
        <p:nvSpPr>
          <p:cNvPr id="285" name="Shape 285"/>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84">
                                            <p:txEl>
                                              <p:pRg st="0" end="0"/>
                                            </p:txEl>
                                          </p:spTgt>
                                        </p:tgtEl>
                                        <p:attrNameLst>
                                          <p:attrName>style.visibility</p:attrName>
                                        </p:attrNameLst>
                                      </p:cBhvr>
                                      <p:to>
                                        <p:strVal val="visible"/>
                                      </p:to>
                                    </p:set>
                                    <p:animEffect transition="in" filter="fade">
                                      <p:cBhvr>
                                        <p:cTn id="7" dur="500"/>
                                        <p:tgtEl>
                                          <p:spTgt spid="2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84">
                                            <p:txEl>
                                              <p:pRg st="1" end="1"/>
                                            </p:txEl>
                                          </p:spTgt>
                                        </p:tgtEl>
                                        <p:attrNameLst>
                                          <p:attrName>style.visibility</p:attrName>
                                        </p:attrNameLst>
                                      </p:cBhvr>
                                      <p:to>
                                        <p:strVal val="visible"/>
                                      </p:to>
                                    </p:set>
                                    <p:animEffect transition="in" filter="fade">
                                      <p:cBhvr>
                                        <p:cTn id="12" dur="500"/>
                                        <p:tgtEl>
                                          <p:spTgt spid="28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284">
                                            <p:txEl>
                                              <p:pRg st="2" end="2"/>
                                            </p:txEl>
                                          </p:spTgt>
                                        </p:tgtEl>
                                        <p:attrNameLst>
                                          <p:attrName>style.visibility</p:attrName>
                                        </p:attrNameLst>
                                      </p:cBhvr>
                                      <p:to>
                                        <p:strVal val="visible"/>
                                      </p:to>
                                    </p:set>
                                    <p:animEffect transition="in" filter="fade">
                                      <p:cBhvr>
                                        <p:cTn id="17" dur="500"/>
                                        <p:tgtEl>
                                          <p:spTgt spid="28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284">
                                            <p:txEl>
                                              <p:pRg st="3" end="3"/>
                                            </p:txEl>
                                          </p:spTgt>
                                        </p:tgtEl>
                                        <p:attrNameLst>
                                          <p:attrName>style.visibility</p:attrName>
                                        </p:attrNameLst>
                                      </p:cBhvr>
                                      <p:to>
                                        <p:strVal val="visible"/>
                                      </p:to>
                                    </p:set>
                                    <p:animEffect transition="in" filter="fade">
                                      <p:cBhvr>
                                        <p:cTn id="22" dur="500"/>
                                        <p:tgtEl>
                                          <p:spTgt spid="28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1" uiExpand="1"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p:cNvSpPr>
          <p:nvPr>
            <p:ph type="body" sz="quarter" idx="13"/>
          </p:nvPr>
        </p:nvSpPr>
        <p:spPr>
          <a:xfrm>
            <a:off x="732441" y="692150"/>
            <a:ext cx="8113175" cy="1001895"/>
          </a:xfrm>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4: Steps for stock trading through </a:t>
            </a:r>
            <a:r>
              <a:rPr lang="en-US" altLang="zh-HK" dirty="0" smtClean="0"/>
              <a:t>banks)</a:t>
            </a:r>
            <a:endParaRPr lang="en-US" altLang="zh-HK" dirty="0"/>
          </a:p>
        </p:txBody>
      </p:sp>
      <p:sp>
        <p:nvSpPr>
          <p:cNvPr id="289" name="Shape 289"/>
          <p:cNvSpPr>
            <a:spLocks noGrp="1"/>
          </p:cNvSpPr>
          <p:nvPr>
            <p:ph type="sldNum" sz="quarter" idx="2"/>
          </p:nvPr>
        </p:nvSpPr>
        <p:spPr>
          <a:xfrm>
            <a:off x="8139124" y="6143252"/>
            <a:ext cx="272510" cy="323165"/>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sz="2100">
                <a:latin typeface="Calibri Light" panose="020F0302020204030204" pitchFamily="34" charset="0"/>
              </a:rPr>
              <a:t>23</a:t>
            </a:fld>
            <a:endParaRPr sz="2100">
              <a:latin typeface="Calibri Light" panose="020F0302020204030204" pitchFamily="34" charset="0"/>
            </a:endParaRPr>
          </a:p>
        </p:txBody>
      </p:sp>
      <p:sp>
        <p:nvSpPr>
          <p:cNvPr id="291" name="Shape 291"/>
          <p:cNvSpPr/>
          <p:nvPr/>
        </p:nvSpPr>
        <p:spPr>
          <a:xfrm>
            <a:off x="340161" y="1876928"/>
            <a:ext cx="2520934" cy="1849320"/>
          </a:xfrm>
          <a:prstGeom prst="roundRect">
            <a:avLst>
              <a:gd name="adj" fmla="val 12678"/>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latin typeface="Calibri Light" panose="020F0302020204030204" pitchFamily="34" charset="0"/>
              </a:rPr>
              <a:t>Compare the services of different banks, as well as the commissions and handling fees</a:t>
            </a:r>
          </a:p>
        </p:txBody>
      </p:sp>
      <p:sp>
        <p:nvSpPr>
          <p:cNvPr id="292" name="Shape 292"/>
          <p:cNvSpPr/>
          <p:nvPr/>
        </p:nvSpPr>
        <p:spPr>
          <a:xfrm>
            <a:off x="340161" y="4284844"/>
            <a:ext cx="2507403" cy="1807947"/>
          </a:xfrm>
          <a:prstGeom prst="roundRect">
            <a:avLst>
              <a:gd name="adj" fmla="val 12678"/>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latin typeface="Calibri Light" panose="020F0302020204030204" pitchFamily="34" charset="0"/>
              </a:rPr>
              <a:t>Can receive dividends from the shares or sell the shares through the investment account</a:t>
            </a:r>
          </a:p>
        </p:txBody>
      </p:sp>
      <p:sp>
        <p:nvSpPr>
          <p:cNvPr id="293" name="Shape 293"/>
          <p:cNvSpPr/>
          <p:nvPr/>
        </p:nvSpPr>
        <p:spPr>
          <a:xfrm>
            <a:off x="3347484" y="4284844"/>
            <a:ext cx="2514304" cy="1807948"/>
          </a:xfrm>
          <a:prstGeom prst="roundRect">
            <a:avLst>
              <a:gd name="adj" fmla="val 10642"/>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latin typeface="Calibri Light" panose="020F0302020204030204" pitchFamily="34" charset="0"/>
              </a:rPr>
              <a:t>Check the monthly statement to ensure the transaction details and charges are correct</a:t>
            </a:r>
          </a:p>
        </p:txBody>
      </p:sp>
      <p:sp>
        <p:nvSpPr>
          <p:cNvPr id="294" name="Shape 294"/>
          <p:cNvSpPr/>
          <p:nvPr/>
        </p:nvSpPr>
        <p:spPr>
          <a:xfrm>
            <a:off x="6362299" y="4284844"/>
            <a:ext cx="2435193" cy="1807948"/>
          </a:xfrm>
          <a:prstGeom prst="roundRect">
            <a:avLst>
              <a:gd name="adj" fmla="val 11650"/>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latin typeface="Calibri Light" panose="020F0302020204030204" pitchFamily="34" charset="0"/>
              </a:rPr>
              <a:t>Purchase the shares of the listed company through the investment account</a:t>
            </a:r>
          </a:p>
        </p:txBody>
      </p:sp>
      <p:sp>
        <p:nvSpPr>
          <p:cNvPr id="295" name="Shape 295"/>
          <p:cNvSpPr/>
          <p:nvPr/>
        </p:nvSpPr>
        <p:spPr>
          <a:xfrm>
            <a:off x="6044667" y="1876928"/>
            <a:ext cx="2752825" cy="1849320"/>
          </a:xfrm>
          <a:prstGeom prst="roundRect">
            <a:avLst>
              <a:gd name="adj" fmla="val 9513"/>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err="1">
                <a:latin typeface="Calibri Light" panose="020F0302020204030204" pitchFamily="34" charset="0"/>
              </a:rPr>
              <a:t>Analyse</a:t>
            </a:r>
            <a:r>
              <a:rPr dirty="0">
                <a:latin typeface="Calibri Light" panose="020F0302020204030204" pitchFamily="34" charset="0"/>
              </a:rPr>
              <a:t> the information of listed companies and choose the company shares that is suitable for you</a:t>
            </a:r>
          </a:p>
        </p:txBody>
      </p:sp>
      <p:sp>
        <p:nvSpPr>
          <p:cNvPr id="296" name="Shape 296"/>
          <p:cNvSpPr/>
          <p:nvPr/>
        </p:nvSpPr>
        <p:spPr>
          <a:xfrm>
            <a:off x="3677736" y="1876928"/>
            <a:ext cx="1617981" cy="1849320"/>
          </a:xfrm>
          <a:prstGeom prst="roundRect">
            <a:avLst>
              <a:gd name="adj" fmla="val 14265"/>
            </a:avLst>
          </a:prstGeom>
          <a:solidFill>
            <a:srgbClr val="133735"/>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 val="1"/>
            </a:ext>
          </a:extLst>
        </p:spPr>
        <p:txBody>
          <a:bodyPr lIns="45718" tIns="45718" rIns="45718" bIns="45718" anchor="ctr"/>
          <a:lstStyle>
            <a:lvl1pPr algn="ctr">
              <a:defRPr sz="2100">
                <a:latin typeface="Calibri Light"/>
                <a:ea typeface="Calibri Light"/>
                <a:cs typeface="Calibri Light"/>
                <a:sym typeface="Calibri Light"/>
              </a:defRPr>
            </a:lvl1pPr>
          </a:lstStyle>
          <a:p>
            <a:pPr algn="l"/>
            <a:r>
              <a:rPr dirty="0">
                <a:latin typeface="Calibri Light" panose="020F0302020204030204" pitchFamily="34" charset="0"/>
              </a:rPr>
              <a:t>Open an investment account with the </a:t>
            </a:r>
            <a:r>
              <a:rPr dirty="0" smtClean="0">
                <a:latin typeface="Calibri Light" panose="020F0302020204030204" pitchFamily="34" charset="0"/>
              </a:rPr>
              <a:t>bank</a:t>
            </a:r>
            <a:endParaRPr lang="en-US" dirty="0" smtClean="0">
              <a:latin typeface="Calibri Light" panose="020F0302020204030204" pitchFamily="34" charset="0"/>
            </a:endParaRPr>
          </a:p>
          <a:p>
            <a:pPr algn="l"/>
            <a:endParaRPr dirty="0">
              <a:latin typeface="Calibri Light" panose="020F0302020204030204" pitchFamily="34" charset="0"/>
            </a:endParaRPr>
          </a:p>
        </p:txBody>
      </p:sp>
      <p:sp>
        <p:nvSpPr>
          <p:cNvPr id="297" name="Shape 297"/>
          <p:cNvSpPr/>
          <p:nvPr/>
        </p:nvSpPr>
        <p:spPr>
          <a:xfrm>
            <a:off x="3053596" y="2625547"/>
            <a:ext cx="472276" cy="360039"/>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100">
              <a:latin typeface="Calibri Light" panose="020F0302020204030204" pitchFamily="34" charset="0"/>
            </a:endParaRPr>
          </a:p>
        </p:txBody>
      </p:sp>
      <p:sp>
        <p:nvSpPr>
          <p:cNvPr id="16" name="Shape 297"/>
          <p:cNvSpPr/>
          <p:nvPr/>
        </p:nvSpPr>
        <p:spPr>
          <a:xfrm>
            <a:off x="5448232" y="2625443"/>
            <a:ext cx="472276" cy="360039"/>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100">
              <a:latin typeface="Calibri Light" panose="020F0302020204030204" pitchFamily="34" charset="0"/>
            </a:endParaRPr>
          </a:p>
        </p:txBody>
      </p:sp>
      <p:sp>
        <p:nvSpPr>
          <p:cNvPr id="18" name="Shape 297"/>
          <p:cNvSpPr/>
          <p:nvPr/>
        </p:nvSpPr>
        <p:spPr>
          <a:xfrm rot="5400000">
            <a:off x="7295469" y="3834979"/>
            <a:ext cx="472276" cy="360039"/>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100">
              <a:latin typeface="Calibri Light" panose="020F0302020204030204" pitchFamily="34" charset="0"/>
            </a:endParaRPr>
          </a:p>
        </p:txBody>
      </p:sp>
      <p:sp>
        <p:nvSpPr>
          <p:cNvPr id="19" name="Shape 297"/>
          <p:cNvSpPr/>
          <p:nvPr/>
        </p:nvSpPr>
        <p:spPr>
          <a:xfrm rot="10800000">
            <a:off x="5920508" y="4965423"/>
            <a:ext cx="390259" cy="360039"/>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100">
              <a:latin typeface="Calibri Light" panose="020F0302020204030204" pitchFamily="34" charset="0"/>
            </a:endParaRPr>
          </a:p>
        </p:txBody>
      </p:sp>
      <p:sp>
        <p:nvSpPr>
          <p:cNvPr id="20" name="Shape 297"/>
          <p:cNvSpPr/>
          <p:nvPr/>
        </p:nvSpPr>
        <p:spPr>
          <a:xfrm rot="10800000">
            <a:off x="2851468" y="4965420"/>
            <a:ext cx="438265" cy="360039"/>
          </a:xfrm>
          <a:prstGeom prst="rightArrow">
            <a:avLst>
              <a:gd name="adj1" fmla="val 50000"/>
              <a:gd name="adj2" fmla="val 50000"/>
            </a:avLst>
          </a:prstGeom>
          <a:solidFill>
            <a:srgbClr val="003C4B"/>
          </a:solidFill>
          <a:ln w="12700">
            <a:solidFill>
              <a:srgbClr val="002C37"/>
            </a:solidFill>
            <a:miter/>
          </a:ln>
        </p:spPr>
        <p:txBody>
          <a:bodyPr lIns="45718" tIns="45718" rIns="45718" bIns="45718" anchor="ctr"/>
          <a:lstStyle/>
          <a:p>
            <a:pPr algn="ctr" defTabSz="914400">
              <a:defRPr>
                <a:latin typeface="Arial"/>
                <a:ea typeface="Arial"/>
                <a:cs typeface="Arial"/>
                <a:sym typeface="Arial"/>
              </a:defRPr>
            </a:pPr>
            <a:endParaRPr sz="2100">
              <a:latin typeface="Calibri Light" panose="020F0302020204030204" pitchFamily="34" charset="0"/>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1"/>
                                        </p:tgtEl>
                                        <p:attrNameLst>
                                          <p:attrName>style.visibility</p:attrName>
                                        </p:attrNameLst>
                                      </p:cBhvr>
                                      <p:to>
                                        <p:strVal val="visible"/>
                                      </p:to>
                                    </p:set>
                                    <p:animEffect transition="in" filter="fade">
                                      <p:cBhvr>
                                        <p:cTn id="7" dur="500"/>
                                        <p:tgtEl>
                                          <p:spTgt spid="29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297"/>
                                        </p:tgtEl>
                                        <p:attrNameLst>
                                          <p:attrName>style.visibility</p:attrName>
                                        </p:attrNameLst>
                                      </p:cBhvr>
                                      <p:to>
                                        <p:strVal val="visible"/>
                                      </p:to>
                                    </p:set>
                                    <p:animEffect transition="in" filter="fade">
                                      <p:cBhvr>
                                        <p:cTn id="12" dur="500"/>
                                        <p:tgtEl>
                                          <p:spTgt spid="2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6"/>
                                        </p:tgtEl>
                                        <p:attrNameLst>
                                          <p:attrName>style.visibility</p:attrName>
                                        </p:attrNameLst>
                                      </p:cBhvr>
                                      <p:to>
                                        <p:strVal val="visible"/>
                                      </p:to>
                                    </p:set>
                                    <p:animEffect transition="in" filter="fade">
                                      <p:cBhvr>
                                        <p:cTn id="17" dur="500"/>
                                        <p:tgtEl>
                                          <p:spTgt spid="29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95"/>
                                        </p:tgtEl>
                                        <p:attrNameLst>
                                          <p:attrName>style.visibility</p:attrName>
                                        </p:attrNameLst>
                                      </p:cBhvr>
                                      <p:to>
                                        <p:strVal val="visible"/>
                                      </p:to>
                                    </p:set>
                                    <p:animEffect transition="in" filter="fade">
                                      <p:cBhvr>
                                        <p:cTn id="27" dur="500"/>
                                        <p:tgtEl>
                                          <p:spTgt spid="29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94"/>
                                        </p:tgtEl>
                                        <p:attrNameLst>
                                          <p:attrName>style.visibility</p:attrName>
                                        </p:attrNameLst>
                                      </p:cBhvr>
                                      <p:to>
                                        <p:strVal val="visible"/>
                                      </p:to>
                                    </p:set>
                                    <p:animEffect transition="in" filter="fade">
                                      <p:cBhvr>
                                        <p:cTn id="37" dur="500"/>
                                        <p:tgtEl>
                                          <p:spTgt spid="29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93"/>
                                        </p:tgtEl>
                                        <p:attrNameLst>
                                          <p:attrName>style.visibility</p:attrName>
                                        </p:attrNameLst>
                                      </p:cBhvr>
                                      <p:to>
                                        <p:strVal val="visible"/>
                                      </p:to>
                                    </p:set>
                                    <p:animEffect transition="in" filter="fade">
                                      <p:cBhvr>
                                        <p:cTn id="47" dur="500"/>
                                        <p:tgtEl>
                                          <p:spTgt spid="29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92"/>
                                        </p:tgtEl>
                                        <p:attrNameLst>
                                          <p:attrName>style.visibility</p:attrName>
                                        </p:attrNameLst>
                                      </p:cBhvr>
                                      <p:to>
                                        <p:strVal val="visible"/>
                                      </p:to>
                                    </p:set>
                                    <p:animEffect transition="in" filter="fade">
                                      <p:cBhvr>
                                        <p:cTn id="57" dur="500"/>
                                        <p:tgtEl>
                                          <p:spTgt spid="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 grpId="0" animBg="1"/>
      <p:bldP spid="292" grpId="0" animBg="1"/>
      <p:bldP spid="293" grpId="0" animBg="1"/>
      <p:bldP spid="294" grpId="0" animBg="1"/>
      <p:bldP spid="295" grpId="0" animBg="1"/>
      <p:bldP spid="296" grpId="0" animBg="1"/>
      <p:bldP spid="297" grpId="1" animBg="1" advAuto="0"/>
      <p:bldP spid="16" grpId="0" animBg="1" advAuto="0"/>
      <p:bldP spid="18" grpId="0" animBg="1" advAuto="0"/>
      <p:bldP spid="19" grpId="0" animBg="1" advAuto="0"/>
      <p:bldP spid="20" grpId="0"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p:cNvSpPr>
          <p:nvPr>
            <p:ph type="body" sz="quarter" idx="13"/>
          </p:nvPr>
        </p:nvSpPr>
        <p:spPr>
          <a:xfrm>
            <a:off x="732440" y="692151"/>
            <a:ext cx="8180553" cy="1123818"/>
          </a:xfrm>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4: Steps for stock trading through </a:t>
            </a:r>
            <a:r>
              <a:rPr lang="en-US" altLang="zh-HK" dirty="0" smtClean="0"/>
              <a:t>banks)</a:t>
            </a:r>
            <a:endParaRPr lang="en-US" altLang="zh-HK" dirty="0"/>
          </a:p>
        </p:txBody>
      </p:sp>
      <p:sp>
        <p:nvSpPr>
          <p:cNvPr id="304" name="Shape 304"/>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pic>
        <p:nvPicPr>
          <p:cNvPr id="306" name="image11.jpeg"/>
          <p:cNvPicPr>
            <a:picLocks noChangeAspect="1"/>
          </p:cNvPicPr>
          <p:nvPr/>
        </p:nvPicPr>
        <p:blipFill>
          <a:blip r:embed="rId2">
            <a:extLst/>
          </a:blip>
          <a:stretch>
            <a:fillRect/>
          </a:stretch>
        </p:blipFill>
        <p:spPr>
          <a:xfrm>
            <a:off x="732364" y="1815969"/>
            <a:ext cx="2730900" cy="3358020"/>
          </a:xfrm>
          <a:prstGeom prst="rect">
            <a:avLst/>
          </a:prstGeom>
          <a:ln w="12700">
            <a:miter lim="400000"/>
          </a:ln>
        </p:spPr>
      </p:pic>
      <p:grpSp>
        <p:nvGrpSpPr>
          <p:cNvPr id="309" name="Group 309"/>
          <p:cNvGrpSpPr/>
          <p:nvPr/>
        </p:nvGrpSpPr>
        <p:grpSpPr>
          <a:xfrm>
            <a:off x="3029872" y="1902555"/>
            <a:ext cx="5264560" cy="1074198"/>
            <a:chOff x="0" y="0"/>
            <a:chExt cx="5264558" cy="1280416"/>
          </a:xfrm>
        </p:grpSpPr>
        <p:sp>
          <p:nvSpPr>
            <p:cNvPr id="307" name="Shape 307"/>
            <p:cNvSpPr/>
            <p:nvPr/>
          </p:nvSpPr>
          <p:spPr>
            <a:xfrm>
              <a:off x="0" y="0"/>
              <a:ext cx="5264559" cy="1280417"/>
            </a:xfrm>
            <a:custGeom>
              <a:avLst/>
              <a:gdLst/>
              <a:ahLst/>
              <a:cxnLst>
                <a:cxn ang="0">
                  <a:pos x="wd2" y="hd2"/>
                </a:cxn>
                <a:cxn ang="5400000">
                  <a:pos x="wd2" y="hd2"/>
                </a:cxn>
                <a:cxn ang="10800000">
                  <a:pos x="wd2" y="hd2"/>
                </a:cxn>
                <a:cxn ang="16200000">
                  <a:pos x="wd2" y="hd2"/>
                </a:cxn>
              </a:cxnLst>
              <a:rect l="0" t="0" r="r" b="b"/>
              <a:pathLst>
                <a:path w="21600" h="21600" extrusionOk="0">
                  <a:moveTo>
                    <a:pt x="2891" y="3600"/>
                  </a:moveTo>
                  <a:cubicBezTo>
                    <a:pt x="2891" y="1612"/>
                    <a:pt x="3283" y="0"/>
                    <a:pt x="3766" y="0"/>
                  </a:cubicBezTo>
                  <a:lnTo>
                    <a:pt x="6009" y="0"/>
                  </a:lnTo>
                  <a:lnTo>
                    <a:pt x="20724" y="0"/>
                  </a:lnTo>
                  <a:cubicBezTo>
                    <a:pt x="21208" y="0"/>
                    <a:pt x="21600" y="1612"/>
                    <a:pt x="21600" y="3600"/>
                  </a:cubicBezTo>
                  <a:lnTo>
                    <a:pt x="21600" y="18000"/>
                  </a:lnTo>
                  <a:cubicBezTo>
                    <a:pt x="21600" y="19988"/>
                    <a:pt x="21208" y="21600"/>
                    <a:pt x="20724" y="21600"/>
                  </a:cubicBezTo>
                  <a:lnTo>
                    <a:pt x="3766" y="21600"/>
                  </a:lnTo>
                  <a:cubicBezTo>
                    <a:pt x="3283" y="21600"/>
                    <a:pt x="2891" y="19988"/>
                    <a:pt x="2891" y="18000"/>
                  </a:cubicBezTo>
                  <a:lnTo>
                    <a:pt x="2891" y="18000"/>
                  </a:lnTo>
                  <a:lnTo>
                    <a:pt x="0" y="21513"/>
                  </a:lnTo>
                  <a:lnTo>
                    <a:pt x="2891"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308" name="Shape 308"/>
            <p:cNvSpPr/>
            <p:nvPr/>
          </p:nvSpPr>
          <p:spPr>
            <a:xfrm>
              <a:off x="767070" y="206221"/>
              <a:ext cx="4434984" cy="86797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lstStyle>
            <a:p>
              <a:pPr>
                <a:defRPr>
                  <a:latin typeface="Arial"/>
                  <a:ea typeface="Arial"/>
                  <a:cs typeface="Arial"/>
                  <a:sym typeface="Arial"/>
                </a:defRPr>
              </a:pPr>
              <a:r>
                <a:rPr sz="2100" dirty="0">
                  <a:latin typeface="+mj-ea"/>
                  <a:sym typeface="Helvetica"/>
                </a:rPr>
                <a:t>In addition to shares, what investment products can be bought through banks?</a:t>
              </a:r>
            </a:p>
          </p:txBody>
        </p:sp>
      </p:gr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hape 311"/>
          <p:cNvSpPr>
            <a:spLocks noGrp="1"/>
          </p:cNvSpPr>
          <p:nvPr>
            <p:ph type="body" idx="1"/>
          </p:nvPr>
        </p:nvSpPr>
        <p:spPr>
          <a:xfrm>
            <a:off x="732367" y="1722921"/>
            <a:ext cx="7679267" cy="3100873"/>
          </a:xfrm>
          <a:prstGeom prst="rect">
            <a:avLst/>
          </a:prstGeom>
        </p:spPr>
        <p:txBody>
          <a:bodyPr>
            <a:normAutofit/>
          </a:bodyPr>
          <a:lstStyle/>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smtClean="0"/>
              <a:t>In </a:t>
            </a:r>
            <a:r>
              <a:rPr dirty="0"/>
              <a:t>addition to shares, investors can also purchase bonds through banks (such as Hong Kong Government’s inflation-linked bonds), funds, precious metals (such as 999 Gold, Canadian maple leaf gold coins) and foreign currency deposits (such as RMB time deposits</a:t>
            </a:r>
            <a:r>
              <a:rPr dirty="0" smtClean="0"/>
              <a:t>). </a:t>
            </a:r>
            <a:endParaRPr dirty="0"/>
          </a:p>
          <a:p>
            <a:pPr marL="342000" indent="-342000" defTabSz="719965">
              <a:lnSpc>
                <a:spcPts val="2600"/>
              </a:lnSpc>
              <a:spcBef>
                <a:spcPts val="0"/>
              </a:spcBef>
              <a:spcAft>
                <a:spcPts val="600"/>
              </a:spcAft>
              <a:buSzTx/>
              <a:defRPr sz="2100">
                <a:solidFill>
                  <a:srgbClr val="00C1D5"/>
                </a:solidFill>
                <a:latin typeface="Calibri Light"/>
                <a:ea typeface="Calibri Light"/>
                <a:cs typeface="Calibri Light"/>
                <a:sym typeface="Calibri Light"/>
              </a:defRPr>
            </a:pPr>
            <a:r>
              <a:rPr dirty="0"/>
              <a:t>However, before investing in various investment products, banks will ask the customer to fill out an investment risk profiling questionnaire to assess the customer’s Risk Tolerance Profile.</a:t>
            </a:r>
          </a:p>
        </p:txBody>
      </p:sp>
      <p:sp>
        <p:nvSpPr>
          <p:cNvPr id="313" name="Shape 313"/>
          <p:cNvSpPr>
            <a:spLocks noGrp="1"/>
          </p:cNvSpPr>
          <p:nvPr>
            <p:ph type="body" sz="quarter" idx="13"/>
          </p:nvPr>
        </p:nvSpPr>
        <p:spPr>
          <a:xfrm>
            <a:off x="732442" y="692151"/>
            <a:ext cx="8170926" cy="1050022"/>
          </a:xfrm>
          <a:prstGeom prst="rect">
            <a:avLst/>
          </a:prstGeom>
          <a:extLst>
            <a:ext uri="{C572A759-6A51-4108-AA02-DFA0A04FC94B}">
              <ma14:wrappingTextBoxFlag xmlns:ma14="http://schemas.microsoft.com/office/mac/drawingml/2011/main" xmlns="" val="1"/>
            </a:ext>
          </a:extLst>
        </p:spPr>
        <p:txBody>
          <a:bodyPr>
            <a:noAutofit/>
          </a:bodyPr>
          <a:lstStyle>
            <a:lvl1pPr marL="0" indent="0">
              <a:lnSpc>
                <a:spcPts val="3400"/>
              </a:lnSpc>
              <a:buSzTx/>
              <a:buNone/>
              <a:defRPr sz="3300"/>
            </a:lvl1pPr>
          </a:lstStyle>
          <a:p>
            <a:r>
              <a:rPr dirty="0"/>
              <a:t>Activity 2: Speedy </a:t>
            </a:r>
            <a:r>
              <a:rPr dirty="0" smtClean="0"/>
              <a:t>sorting</a:t>
            </a:r>
            <a:endParaRPr lang="en-US" dirty="0" smtClean="0"/>
          </a:p>
          <a:p>
            <a:r>
              <a:rPr lang="en-US" dirty="0" smtClean="0"/>
              <a:t>(</a:t>
            </a:r>
            <a:r>
              <a:rPr lang="en-US" altLang="zh-HK" dirty="0"/>
              <a:t>Case 4: Steps for stock trading through </a:t>
            </a:r>
            <a:r>
              <a:rPr lang="en-US" altLang="zh-HK" dirty="0" smtClean="0"/>
              <a:t>banks)</a:t>
            </a:r>
            <a:endParaRPr lang="en-US" altLang="zh-HK" dirty="0"/>
          </a:p>
        </p:txBody>
      </p:sp>
      <p:sp>
        <p:nvSpPr>
          <p:cNvPr id="312" name="Shape 312"/>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11">
                                            <p:txEl>
                                              <p:pRg st="0" end="0"/>
                                            </p:txEl>
                                          </p:spTgt>
                                        </p:tgtEl>
                                        <p:attrNameLst>
                                          <p:attrName>style.visibility</p:attrName>
                                        </p:attrNameLst>
                                      </p:cBhvr>
                                      <p:to>
                                        <p:strVal val="visible"/>
                                      </p:to>
                                    </p:set>
                                    <p:animEffect transition="in" filter="fade">
                                      <p:cBhvr>
                                        <p:cTn id="7" dur="500"/>
                                        <p:tgtEl>
                                          <p:spTgt spid="3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11">
                                            <p:txEl>
                                              <p:pRg st="1" end="1"/>
                                            </p:txEl>
                                          </p:spTgt>
                                        </p:tgtEl>
                                        <p:attrNameLst>
                                          <p:attrName>style.visibility</p:attrName>
                                        </p:attrNameLst>
                                      </p:cBhvr>
                                      <p:to>
                                        <p:strVal val="visible"/>
                                      </p:to>
                                    </p:set>
                                    <p:animEffect transition="in" filter="fade">
                                      <p:cBhvr>
                                        <p:cTn id="12" dur="500"/>
                                        <p:tgtEl>
                                          <p:spTgt spid="3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 grpId="1" uiExpand="1"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image12.jpeg"/>
          <p:cNvPicPr>
            <a:picLocks noChangeAspect="1"/>
          </p:cNvPicPr>
          <p:nvPr/>
        </p:nvPicPr>
        <p:blipFill>
          <a:blip r:embed="rId2">
            <a:extLst/>
          </a:blip>
          <a:stretch>
            <a:fillRect/>
          </a:stretch>
        </p:blipFill>
        <p:spPr>
          <a:xfrm>
            <a:off x="4681270" y="1293413"/>
            <a:ext cx="3761119" cy="2906904"/>
          </a:xfrm>
          <a:prstGeom prst="rect">
            <a:avLst/>
          </a:prstGeom>
          <a:ln w="12700">
            <a:miter lim="400000"/>
          </a:ln>
        </p:spPr>
      </p:pic>
      <p:sp>
        <p:nvSpPr>
          <p:cNvPr id="316" name="Shape 316"/>
          <p:cNvSpPr>
            <a:spLocks noGrp="1"/>
          </p:cNvSpPr>
          <p:nvPr>
            <p:ph type="body" idx="1"/>
          </p:nvPr>
        </p:nvSpPr>
        <p:spPr>
          <a:xfrm>
            <a:off x="732367" y="1350000"/>
            <a:ext cx="3948903" cy="3613503"/>
          </a:xfrm>
          <a:prstGeom prst="rect">
            <a:avLst/>
          </a:prstGeom>
        </p:spPr>
        <p:txBody>
          <a:bodyPr>
            <a:noAutofit/>
          </a:bodyPr>
          <a:lstStyle/>
          <a:p>
            <a:pPr marL="0" indent="0" defTabSz="683966">
              <a:lnSpc>
                <a:spcPts val="2600"/>
              </a:lnSpc>
              <a:spcBef>
                <a:spcPts val="0"/>
              </a:spcBef>
              <a:spcAft>
                <a:spcPts val="600"/>
              </a:spcAft>
              <a:buSzTx/>
              <a:buNone/>
              <a:defRPr sz="1900">
                <a:solidFill>
                  <a:schemeClr val="accent1"/>
                </a:solidFill>
                <a:latin typeface="Calibri Light"/>
                <a:ea typeface="Calibri Light"/>
                <a:cs typeface="Calibri Light"/>
                <a:sym typeface="Calibri Light"/>
              </a:defRPr>
            </a:pPr>
            <a:r>
              <a:rPr sz="2100" dirty="0"/>
              <a:t>Various services provided by banks:</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Hong Kong dollars can be exchanged into other currencies for travelling and personal investment purpose.</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You can open savings accounts and time deposit accounts to earn interest income.</a:t>
            </a:r>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sz="2100" dirty="0"/>
              <a:t>You can open investment accounts to trade stocks for long-term investment.</a:t>
            </a:r>
          </a:p>
        </p:txBody>
      </p:sp>
      <p:sp>
        <p:nvSpPr>
          <p:cNvPr id="317" name="Shape 317"/>
          <p:cNvSpPr>
            <a:spLocks noGrp="1"/>
          </p:cNvSpPr>
          <p:nvPr>
            <p:ph type="body" sz="quarter" idx="13"/>
          </p:nvPr>
        </p:nvSpPr>
        <p:spPr>
          <a:xfrm>
            <a:off x="732368" y="692154"/>
            <a:ext cx="7683866" cy="60126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Summary </a:t>
            </a:r>
          </a:p>
        </p:txBody>
      </p:sp>
      <p:sp>
        <p:nvSpPr>
          <p:cNvPr id="318" name="Shape 318"/>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16">
                                            <p:txEl>
                                              <p:pRg st="0" end="0"/>
                                            </p:txEl>
                                          </p:spTgt>
                                        </p:tgtEl>
                                        <p:attrNameLst>
                                          <p:attrName>style.visibility</p:attrName>
                                        </p:attrNameLst>
                                      </p:cBhvr>
                                      <p:to>
                                        <p:strVal val="visible"/>
                                      </p:to>
                                    </p:set>
                                    <p:animEffect transition="in" filter="fade">
                                      <p:cBhvr>
                                        <p:cTn id="7" dur="500"/>
                                        <p:tgtEl>
                                          <p:spTgt spid="3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16">
                                            <p:txEl>
                                              <p:pRg st="1" end="1"/>
                                            </p:txEl>
                                          </p:spTgt>
                                        </p:tgtEl>
                                        <p:attrNameLst>
                                          <p:attrName>style.visibility</p:attrName>
                                        </p:attrNameLst>
                                      </p:cBhvr>
                                      <p:to>
                                        <p:strVal val="visible"/>
                                      </p:to>
                                    </p:set>
                                    <p:animEffect transition="in" filter="fade">
                                      <p:cBhvr>
                                        <p:cTn id="12" dur="500"/>
                                        <p:tgtEl>
                                          <p:spTgt spid="3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316">
                                            <p:txEl>
                                              <p:pRg st="2" end="2"/>
                                            </p:txEl>
                                          </p:spTgt>
                                        </p:tgtEl>
                                        <p:attrNameLst>
                                          <p:attrName>style.visibility</p:attrName>
                                        </p:attrNameLst>
                                      </p:cBhvr>
                                      <p:to>
                                        <p:strVal val="visible"/>
                                      </p:to>
                                    </p:set>
                                    <p:animEffect transition="in" filter="fade">
                                      <p:cBhvr>
                                        <p:cTn id="17" dur="500"/>
                                        <p:tgtEl>
                                          <p:spTgt spid="3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316">
                                            <p:txEl>
                                              <p:pRg st="3" end="3"/>
                                            </p:txEl>
                                          </p:spTgt>
                                        </p:tgtEl>
                                        <p:attrNameLst>
                                          <p:attrName>style.visibility</p:attrName>
                                        </p:attrNameLst>
                                      </p:cBhvr>
                                      <p:to>
                                        <p:strVal val="visible"/>
                                      </p:to>
                                    </p:set>
                                    <p:animEffect transition="in" filter="fade">
                                      <p:cBhvr>
                                        <p:cTn id="22" dur="500"/>
                                        <p:tgtEl>
                                          <p:spTgt spid="31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 grpId="1" uiExpand="1" build="p" bldLvl="5"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p:cNvSpPr>
          <p:nvPr>
            <p:ph type="body" idx="1"/>
          </p:nvPr>
        </p:nvSpPr>
        <p:spPr>
          <a:xfrm>
            <a:off x="732368" y="692154"/>
            <a:ext cx="7683866" cy="580058"/>
          </a:xfrm>
          <a:prstGeom prst="rect">
            <a:avLst/>
          </a:prstGeom>
        </p:spPr>
        <p:txBody>
          <a:bodyPr/>
          <a:lstStyle>
            <a:lvl1pPr marL="0" indent="0">
              <a:lnSpc>
                <a:spcPts val="3400"/>
              </a:lnSpc>
              <a:buSzTx/>
              <a:buNone/>
              <a:defRPr sz="3300"/>
            </a:lvl1pPr>
          </a:lstStyle>
          <a:p>
            <a:r>
              <a:rPr b="1" dirty="0"/>
              <a:t>Summary </a:t>
            </a:r>
          </a:p>
        </p:txBody>
      </p:sp>
      <p:sp>
        <p:nvSpPr>
          <p:cNvPr id="321" name="Shape 321"/>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322" name="Shape 322"/>
          <p:cNvSpPr/>
          <p:nvPr/>
        </p:nvSpPr>
        <p:spPr>
          <a:xfrm>
            <a:off x="730800" y="1350000"/>
            <a:ext cx="3948903" cy="38434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342000" indent="-342000" defTabSz="719965">
              <a:lnSpc>
                <a:spcPts val="2600"/>
              </a:lnSpc>
              <a:spcAft>
                <a:spcPts val="600"/>
              </a:spcAft>
              <a:buSzPct val="100000"/>
              <a:buFont typeface="Arial"/>
              <a:buChar char="•"/>
              <a:defRPr sz="2100">
                <a:solidFill>
                  <a:schemeClr val="accent1"/>
                </a:solidFill>
                <a:latin typeface="Calibri Light"/>
                <a:ea typeface="Calibri Light"/>
                <a:cs typeface="Calibri Light"/>
                <a:sym typeface="Calibri Light"/>
              </a:defRPr>
            </a:pPr>
            <a:r>
              <a:rPr dirty="0"/>
              <a:t>You can purchase various types </a:t>
            </a:r>
            <a:r>
              <a:rPr lang="en-US" dirty="0" smtClean="0"/>
              <a:t> </a:t>
            </a:r>
            <a:r>
              <a:rPr dirty="0" smtClean="0"/>
              <a:t>of </a:t>
            </a:r>
            <a:r>
              <a:rPr dirty="0"/>
              <a:t>insurance plans, such as travel insurance, life insurance, medical insurance, home insurance and car insurance. Insurance can reduce financial losses in the event of accidents or illnesses.</a:t>
            </a:r>
          </a:p>
          <a:p>
            <a:pPr marL="342000" indent="-342000" defTabSz="719965">
              <a:lnSpc>
                <a:spcPts val="2600"/>
              </a:lnSpc>
              <a:spcAft>
                <a:spcPts val="600"/>
              </a:spcAft>
              <a:buSzPct val="100000"/>
              <a:buFont typeface="Arial"/>
              <a:buChar char="•"/>
              <a:defRPr sz="2100">
                <a:solidFill>
                  <a:schemeClr val="accent1"/>
                </a:solidFill>
                <a:latin typeface="Calibri Light"/>
                <a:ea typeface="Calibri Light"/>
                <a:cs typeface="Calibri Light"/>
                <a:sym typeface="Calibri Light"/>
              </a:defRPr>
            </a:pPr>
            <a:r>
              <a:rPr dirty="0"/>
              <a:t>Banks provide a variety of personal credit services such as credit cards, personal loans, tax loans and mortgage loans.</a:t>
            </a:r>
          </a:p>
        </p:txBody>
      </p:sp>
      <p:pic>
        <p:nvPicPr>
          <p:cNvPr id="8" name="image12.jpeg"/>
          <p:cNvPicPr>
            <a:picLocks noChangeAspect="1"/>
          </p:cNvPicPr>
          <p:nvPr/>
        </p:nvPicPr>
        <p:blipFill>
          <a:blip r:embed="rId2">
            <a:extLst/>
          </a:blip>
          <a:stretch>
            <a:fillRect/>
          </a:stretch>
        </p:blipFill>
        <p:spPr>
          <a:xfrm>
            <a:off x="4681270" y="1293413"/>
            <a:ext cx="3761119" cy="2906904"/>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22">
                                            <p:txEl>
                                              <p:pRg st="0" end="0"/>
                                            </p:txEl>
                                          </p:spTgt>
                                        </p:tgtEl>
                                        <p:attrNameLst>
                                          <p:attrName>style.visibility</p:attrName>
                                        </p:attrNameLst>
                                      </p:cBhvr>
                                      <p:to>
                                        <p:strVal val="visible"/>
                                      </p:to>
                                    </p:set>
                                    <p:animEffect transition="in" filter="fade">
                                      <p:cBhvr>
                                        <p:cTn id="7" dur="500"/>
                                        <p:tgtEl>
                                          <p:spTgt spid="3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322">
                                            <p:txEl>
                                              <p:pRg st="1" end="1"/>
                                            </p:txEl>
                                          </p:spTgt>
                                        </p:tgtEl>
                                        <p:attrNameLst>
                                          <p:attrName>style.visibility</p:attrName>
                                        </p:attrNameLst>
                                      </p:cBhvr>
                                      <p:to>
                                        <p:strVal val="visible"/>
                                      </p:to>
                                    </p:set>
                                    <p:animEffect transition="in" filter="fade">
                                      <p:cBhvr>
                                        <p:cTn id="12" dur="500"/>
                                        <p:tgtEl>
                                          <p:spTgt spid="3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2" grpId="1" uiExpand="1" build="p" bldLvl="5"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hape 325"/>
          <p:cNvSpPr>
            <a:spLocks noGrp="1"/>
          </p:cNvSpPr>
          <p:nvPr>
            <p:ph type="body" idx="1"/>
          </p:nvPr>
        </p:nvSpPr>
        <p:spPr>
          <a:xfrm>
            <a:off x="736968" y="1350000"/>
            <a:ext cx="7679267" cy="3613503"/>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smtClean="0"/>
              <a:t>Compare </a:t>
            </a:r>
            <a:r>
              <a:rPr dirty="0"/>
              <a:t>the minimum amount required to open a children's savings account and the handling fees with different banks. </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Students can go to a nearby bank or search for information online</a:t>
            </a:r>
            <a:r>
              <a:rPr dirty="0" smtClean="0"/>
              <a:t>.</a:t>
            </a:r>
            <a:endParaRPr dirty="0"/>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Which bank would you </a:t>
            </a:r>
            <a:r>
              <a:rPr dirty="0" smtClean="0"/>
              <a:t>choose</a:t>
            </a:r>
            <a:r>
              <a:rPr lang="en-US" dirty="0" smtClean="0"/>
              <a:t>?  W</a:t>
            </a:r>
            <a:r>
              <a:rPr dirty="0" smtClean="0"/>
              <a:t>hy</a:t>
            </a:r>
            <a:r>
              <a:rPr dirty="0"/>
              <a:t>?</a:t>
            </a:r>
          </a:p>
        </p:txBody>
      </p:sp>
      <p:sp>
        <p:nvSpPr>
          <p:cNvPr id="326" name="Shape 326"/>
          <p:cNvSpPr>
            <a:spLocks noGrp="1"/>
          </p:cNvSpPr>
          <p:nvPr>
            <p:ph type="body" sz="quarter" idx="13"/>
          </p:nvPr>
        </p:nvSpPr>
        <p:spPr>
          <a:xfrm>
            <a:off x="732368" y="692154"/>
            <a:ext cx="7683866" cy="580058"/>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Extension activity </a:t>
            </a:r>
          </a:p>
        </p:txBody>
      </p:sp>
      <p:sp>
        <p:nvSpPr>
          <p:cNvPr id="327" name="Shape 327"/>
          <p:cNvSpPr>
            <a:spLocks noGrp="1"/>
          </p:cNvSpPr>
          <p:nvPr>
            <p:ph type="sldNum" sz="quarter" idx="2"/>
          </p:nvPr>
        </p:nvSpPr>
        <p:spPr>
          <a:xfrm>
            <a:off x="8252411" y="6314016"/>
            <a:ext cx="159223"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5">
                                            <p:txEl>
                                              <p:pRg st="0" end="0"/>
                                            </p:txEl>
                                          </p:spTgt>
                                        </p:tgtEl>
                                        <p:attrNameLst>
                                          <p:attrName>style.visibility</p:attrName>
                                        </p:attrNameLst>
                                      </p:cBhvr>
                                      <p:to>
                                        <p:strVal val="visible"/>
                                      </p:to>
                                    </p:set>
                                    <p:animEffect transition="in" filter="fade">
                                      <p:cBhvr>
                                        <p:cTn id="7" dur="500"/>
                                        <p:tgtEl>
                                          <p:spTgt spid="3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5">
                                            <p:txEl>
                                              <p:pRg st="1" end="1"/>
                                            </p:txEl>
                                          </p:spTgt>
                                        </p:tgtEl>
                                        <p:attrNameLst>
                                          <p:attrName>style.visibility</p:attrName>
                                        </p:attrNameLst>
                                      </p:cBhvr>
                                      <p:to>
                                        <p:strVal val="visible"/>
                                      </p:to>
                                    </p:set>
                                    <p:animEffect transition="in" filter="fade">
                                      <p:cBhvr>
                                        <p:cTn id="12" dur="500"/>
                                        <p:tgtEl>
                                          <p:spTgt spid="3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5">
                                            <p:txEl>
                                              <p:pRg st="2" end="2"/>
                                            </p:txEl>
                                          </p:spTgt>
                                        </p:tgtEl>
                                        <p:attrNameLst>
                                          <p:attrName>style.visibility</p:attrName>
                                        </p:attrNameLst>
                                      </p:cBhvr>
                                      <p:to>
                                        <p:strVal val="visible"/>
                                      </p:to>
                                    </p:set>
                                    <p:animEffect transition="in" filter="fade">
                                      <p:cBhvr>
                                        <p:cTn id="17" dur="500"/>
                                        <p:tgtEl>
                                          <p:spTgt spid="3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4194228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732367" y="1309566"/>
            <a:ext cx="7679267" cy="3613500"/>
          </a:xfrm>
          <a:prstGeom prst="rect">
            <a:avLst/>
          </a:prstGeom>
        </p:spPr>
        <p:txBody>
          <a:bodyPr/>
          <a:lstStyle>
            <a:lvl1pPr marL="0" indent="0"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marL="342900" indent="-342900">
              <a:buFont typeface="Arial" panose="020B0604020202020204" pitchFamily="34" charset="0"/>
              <a:buChar char="•"/>
            </a:pPr>
            <a:r>
              <a:rPr dirty="0"/>
              <a:t>Do you know what services are provided by banks</a:t>
            </a:r>
            <a:r>
              <a:rPr dirty="0" smtClean="0"/>
              <a:t>?</a:t>
            </a:r>
            <a:endParaRPr dirty="0"/>
          </a:p>
        </p:txBody>
      </p:sp>
      <p:sp>
        <p:nvSpPr>
          <p:cNvPr id="137" name="Shape 137"/>
          <p:cNvSpPr>
            <a:spLocks noGrp="1"/>
          </p:cNvSpPr>
          <p:nvPr>
            <p:ph type="body" sz="quarter" idx="13"/>
          </p:nvPr>
        </p:nvSpPr>
        <p:spPr>
          <a:xfrm>
            <a:off x="732368" y="692154"/>
            <a:ext cx="7683866" cy="548254"/>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Discussion </a:t>
            </a:r>
          </a:p>
        </p:txBody>
      </p:sp>
      <p:sp>
        <p:nvSpPr>
          <p:cNvPr id="138" name="Shape 138"/>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pic>
        <p:nvPicPr>
          <p:cNvPr id="139" name="image1.jpeg"/>
          <p:cNvPicPr>
            <a:picLocks noChangeAspect="1"/>
          </p:cNvPicPr>
          <p:nvPr/>
        </p:nvPicPr>
        <p:blipFill>
          <a:blip r:embed="rId2">
            <a:extLst/>
          </a:blip>
          <a:stretch>
            <a:fillRect/>
          </a:stretch>
        </p:blipFill>
        <p:spPr>
          <a:xfrm>
            <a:off x="1042641" y="1786241"/>
            <a:ext cx="7011467" cy="4059582"/>
          </a:xfrm>
          <a:prstGeom prst="rect">
            <a:avLst/>
          </a:prstGeom>
          <a:ln w="12700">
            <a:miter lim="400000"/>
          </a:ln>
        </p:spPr>
      </p:pic>
      <p:grpSp>
        <p:nvGrpSpPr>
          <p:cNvPr id="145" name="Group 145"/>
          <p:cNvGrpSpPr/>
          <p:nvPr/>
        </p:nvGrpSpPr>
        <p:grpSpPr>
          <a:xfrm>
            <a:off x="2087418" y="359998"/>
            <a:ext cx="6617262" cy="2447856"/>
            <a:chOff x="212034" y="-1725238"/>
            <a:chExt cx="6617261" cy="2447855"/>
          </a:xfrm>
        </p:grpSpPr>
        <p:sp>
          <p:nvSpPr>
            <p:cNvPr id="140" name="Shape 140"/>
            <p:cNvSpPr/>
            <p:nvPr/>
          </p:nvSpPr>
          <p:spPr>
            <a:xfrm>
              <a:off x="212034" y="103780"/>
              <a:ext cx="4941051" cy="618837"/>
            </a:xfrm>
            <a:prstGeom prst="ellipse">
              <a:avLst/>
            </a:prstGeom>
            <a:noFill/>
            <a:ln w="25400" cap="flat">
              <a:solidFill>
                <a:srgbClr val="395E89"/>
              </a:solidFill>
              <a:prstDash val="solid"/>
              <a:round/>
            </a:ln>
            <a:effectLst/>
          </p:spPr>
          <p:txBody>
            <a:bodyPr wrap="square" lIns="45718" tIns="45718" rIns="45718" bIns="45718" numCol="1" anchor="ctr">
              <a:noAutofit/>
            </a:bodyPr>
            <a:lstStyle/>
            <a:p>
              <a:pPr algn="ctr">
                <a:defRPr sz="2400">
                  <a:solidFill>
                    <a:schemeClr val="accent1"/>
                  </a:solidFill>
                  <a:latin typeface="+mn-lt"/>
                  <a:ea typeface="+mn-ea"/>
                  <a:cs typeface="+mn-cs"/>
                  <a:sym typeface="Calibri"/>
                </a:defRPr>
              </a:pPr>
              <a:endParaRPr/>
            </a:p>
          </p:txBody>
        </p:sp>
        <p:sp>
          <p:nvSpPr>
            <p:cNvPr id="141" name="Shape 141"/>
            <p:cNvSpPr/>
            <p:nvPr/>
          </p:nvSpPr>
          <p:spPr>
            <a:xfrm flipV="1">
              <a:off x="4081667" y="-933238"/>
              <a:ext cx="1175268" cy="1101674"/>
            </a:xfrm>
            <a:prstGeom prst="line">
              <a:avLst/>
            </a:prstGeom>
            <a:noFill/>
            <a:ln w="38100" cap="flat">
              <a:solidFill>
                <a:srgbClr val="4A7DBA"/>
              </a:solidFill>
              <a:prstDash val="solid"/>
              <a:round/>
            </a:ln>
            <a:effectLst/>
          </p:spPr>
          <p:txBody>
            <a:bodyPr wrap="square" lIns="45718" tIns="45718" rIns="45718" bIns="45718" numCol="1" anchor="t">
              <a:noAutofit/>
            </a:bodyPr>
            <a:lstStyle/>
            <a:p>
              <a:pPr>
                <a:defRPr>
                  <a:solidFill>
                    <a:srgbClr val="645F9B"/>
                  </a:solidFill>
                </a:defRPr>
              </a:pPr>
              <a:endParaRPr/>
            </a:p>
          </p:txBody>
        </p:sp>
        <p:grpSp>
          <p:nvGrpSpPr>
            <p:cNvPr id="144" name="Group 144"/>
            <p:cNvGrpSpPr/>
            <p:nvPr/>
          </p:nvGrpSpPr>
          <p:grpSpPr>
            <a:xfrm>
              <a:off x="1261711" y="-1725238"/>
              <a:ext cx="5567584" cy="792000"/>
              <a:chOff x="-2995028" y="-4278962"/>
              <a:chExt cx="5567583" cy="791999"/>
            </a:xfrm>
          </p:grpSpPr>
          <p:sp>
            <p:nvSpPr>
              <p:cNvPr id="142" name="Shape 142"/>
              <p:cNvSpPr/>
              <p:nvPr/>
            </p:nvSpPr>
            <p:spPr>
              <a:xfrm>
                <a:off x="-2995028" y="-4278962"/>
                <a:ext cx="5502902" cy="791999"/>
              </a:xfrm>
              <a:prstGeom prst="rect">
                <a:avLst/>
              </a:prstGeom>
              <a:noFill/>
              <a:ln w="28575" cap="flat">
                <a:solidFill>
                  <a:srgbClr val="0070C0"/>
                </a:solidFill>
                <a:prstDash val="solid"/>
                <a:round/>
              </a:ln>
              <a:effectLst/>
            </p:spPr>
            <p:txBody>
              <a:bodyPr wrap="square" lIns="45718" tIns="45718" rIns="45718" bIns="45718" numCol="1" anchor="t">
                <a:noAutofit/>
              </a:bodyPr>
              <a:lstStyle/>
              <a:p>
                <a:pPr algn="ctr">
                  <a:lnSpc>
                    <a:spcPct val="90000"/>
                  </a:lnSpc>
                  <a:defRPr sz="1400">
                    <a:solidFill>
                      <a:schemeClr val="accent1"/>
                    </a:solidFill>
                    <a:latin typeface="Calibri Light"/>
                    <a:ea typeface="Calibri Light"/>
                    <a:cs typeface="Calibri Light"/>
                    <a:sym typeface="Calibri Light"/>
                  </a:defRPr>
                </a:pPr>
                <a:endParaRPr/>
              </a:p>
            </p:txBody>
          </p:sp>
          <p:sp>
            <p:nvSpPr>
              <p:cNvPr id="143" name="Shape 143"/>
              <p:cNvSpPr/>
              <p:nvPr/>
            </p:nvSpPr>
            <p:spPr>
              <a:xfrm>
                <a:off x="-2892124" y="-4204809"/>
                <a:ext cx="5464679" cy="6740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t">
                <a:spAutoFit/>
              </a:bodyPr>
              <a:lstStyle>
                <a:lvl1pPr algn="ctr">
                  <a:lnSpc>
                    <a:spcPct val="90000"/>
                  </a:lnSpc>
                  <a:defRPr sz="2100">
                    <a:solidFill>
                      <a:schemeClr val="accent1"/>
                    </a:solidFill>
                    <a:latin typeface="Calibri Light"/>
                    <a:ea typeface="Calibri Light"/>
                    <a:cs typeface="Calibri Light"/>
                    <a:sym typeface="Calibri Light"/>
                  </a:defRPr>
                </a:lvl1pPr>
              </a:lstStyle>
              <a:p>
                <a:pPr algn="l"/>
                <a:r>
                  <a:rPr dirty="0">
                    <a:solidFill>
                      <a:srgbClr val="00B0F0"/>
                    </a:solidFill>
                  </a:rPr>
                  <a:t>Credit </a:t>
                </a:r>
                <a:r>
                  <a:rPr dirty="0" smtClean="0">
                    <a:solidFill>
                      <a:srgbClr val="00B0F0"/>
                    </a:solidFill>
                  </a:rPr>
                  <a:t>card services, Savings, Loans, Investments, </a:t>
                </a:r>
                <a:r>
                  <a:rPr dirty="0">
                    <a:solidFill>
                      <a:srgbClr val="00B0F0"/>
                    </a:solidFill>
                  </a:rPr>
                  <a:t>Insurance, Mandatory Provident Fund</a:t>
                </a:r>
              </a:p>
            </p:txBody>
          </p:sp>
        </p:grpSp>
      </p:gr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body" sz="quarter" idx="1"/>
          </p:nvPr>
        </p:nvSpPr>
        <p:spPr>
          <a:prstGeom prst="rect">
            <a:avLst/>
          </a:prstGeom>
        </p:spPr>
        <p:txBody>
          <a:bodyPr>
            <a:normAutofit/>
          </a:bodyPr>
          <a:lstStyle>
            <a:lvl1pPr defTabSz="850369">
              <a:defRPr sz="4900"/>
            </a:lvl1pPr>
          </a:lstStyle>
          <a:p>
            <a:r>
              <a:rPr sz="3880" dirty="0"/>
              <a:t>Activity 1</a:t>
            </a:r>
          </a:p>
        </p:txBody>
      </p:sp>
      <p:sp>
        <p:nvSpPr>
          <p:cNvPr id="149" name="Shape 149"/>
          <p:cNvSpPr>
            <a:spLocks noGrp="1"/>
          </p:cNvSpPr>
          <p:nvPr>
            <p:ph type="body" sz="quarter" idx="13"/>
          </p:nvPr>
        </p:nvSpPr>
        <p:spPr>
          <a:xfrm>
            <a:off x="1799658" y="3620904"/>
            <a:ext cx="6143733"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Financial services institutions in Hong Kong</a:t>
            </a:r>
          </a:p>
        </p:txBody>
      </p:sp>
      <p:sp>
        <p:nvSpPr>
          <p:cNvPr id="147" name="Shape 147"/>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4</a:t>
            </a:fld>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p:cNvSpPr>
          <p:nvPr>
            <p:ph type="body" idx="1"/>
          </p:nvPr>
        </p:nvSpPr>
        <p:spPr>
          <a:xfrm>
            <a:off x="732367" y="1664472"/>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Banks provide a variety of services.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Write down how banks can help in each of the following cases.</a:t>
            </a:r>
          </a:p>
        </p:txBody>
      </p:sp>
      <p:sp>
        <p:nvSpPr>
          <p:cNvPr id="153" name="Shape 153"/>
          <p:cNvSpPr>
            <a:spLocks noGrp="1"/>
          </p:cNvSpPr>
          <p:nvPr>
            <p:ph type="body" sz="quarter" idx="13"/>
          </p:nvPr>
        </p:nvSpPr>
        <p:spPr>
          <a:xfrm>
            <a:off x="732442" y="692153"/>
            <a:ext cx="7682294" cy="97232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1: Financial services institutions in Hong Kong</a:t>
            </a:r>
          </a:p>
        </p:txBody>
      </p:sp>
      <p:sp>
        <p:nvSpPr>
          <p:cNvPr id="152" name="Shape 152"/>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1">
                                            <p:txEl>
                                              <p:pRg st="0" end="0"/>
                                            </p:txEl>
                                          </p:spTgt>
                                        </p:tgtEl>
                                        <p:attrNameLst>
                                          <p:attrName>style.visibility</p:attrName>
                                        </p:attrNameLst>
                                      </p:cBhvr>
                                      <p:to>
                                        <p:strVal val="visible"/>
                                      </p:to>
                                    </p:set>
                                    <p:animEffect transition="in" filter="fade">
                                      <p:cBhvr>
                                        <p:cTn id="7" dur="500"/>
                                        <p:tgtEl>
                                          <p:spTgt spid="1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1">
                                            <p:txEl>
                                              <p:pRg st="1" end="1"/>
                                            </p:txEl>
                                          </p:spTgt>
                                        </p:tgtEl>
                                        <p:attrNameLst>
                                          <p:attrName>style.visibility</p:attrName>
                                        </p:attrNameLst>
                                      </p:cBhvr>
                                      <p:to>
                                        <p:strVal val="visible"/>
                                      </p:to>
                                    </p:set>
                                    <p:animEffect transition="in" filter="fade">
                                      <p:cBhvr>
                                        <p:cTn id="12" dur="500"/>
                                        <p:tgtEl>
                                          <p:spTgt spid="1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p:cNvSpPr>
          <p:nvPr>
            <p:ph type="body" idx="1"/>
          </p:nvPr>
        </p:nvSpPr>
        <p:spPr>
          <a:xfrm>
            <a:off x="732367" y="2248540"/>
            <a:ext cx="7992662" cy="4193487"/>
          </a:xfrm>
          <a:prstGeom prst="rect">
            <a:avLst/>
          </a:prstGeom>
        </p:spPr>
        <p:txBody>
          <a:bodyPr>
            <a:noAutofit/>
          </a:bodyPr>
          <a:lstStyle/>
          <a:p>
            <a:pPr marL="342882" indent="-37888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endParaRPr dirty="0"/>
          </a:p>
          <a:p>
            <a:pPr marL="342882" indent="-37888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endParaRPr dirty="0"/>
          </a:p>
          <a:p>
            <a:pPr marL="342882" indent="-37888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endParaRPr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How </a:t>
            </a:r>
            <a:r>
              <a:rPr dirty="0"/>
              <a:t>can banks help her? What are the conditions for using the services?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Banks provide foreign currency exchange services. She can exchange Hong Kong dollar to Japanese Yen. </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lang="en-US" dirty="0" smtClean="0"/>
              <a:t>Please</a:t>
            </a:r>
            <a:r>
              <a:rPr dirty="0" smtClean="0"/>
              <a:t> </a:t>
            </a:r>
            <a:r>
              <a:rPr dirty="0"/>
              <a:t>note that exchange rates fluctuate from time to time and the buying/selling rates are different. </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To use foreign currency exchange services, you need to open a bank account.</a:t>
            </a:r>
          </a:p>
        </p:txBody>
      </p:sp>
      <p:sp>
        <p:nvSpPr>
          <p:cNvPr id="157" name="Shape 157"/>
          <p:cNvSpPr>
            <a:spLocks noGrp="1"/>
          </p:cNvSpPr>
          <p:nvPr>
            <p:ph type="body" sz="quarter" idx="13"/>
          </p:nvPr>
        </p:nvSpPr>
        <p:spPr>
          <a:xfrm>
            <a:off x="732442" y="692151"/>
            <a:ext cx="7682294" cy="1251669"/>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1: Financial services institutions in Hong Kong</a:t>
            </a:r>
          </a:p>
        </p:txBody>
      </p:sp>
      <p:sp>
        <p:nvSpPr>
          <p:cNvPr id="156" name="Shape 156"/>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pic>
        <p:nvPicPr>
          <p:cNvPr id="158" name="image2.jpeg"/>
          <p:cNvPicPr>
            <a:picLocks noChangeAspect="1"/>
          </p:cNvPicPr>
          <p:nvPr/>
        </p:nvPicPr>
        <p:blipFill>
          <a:blip r:embed="rId2">
            <a:extLst/>
          </a:blip>
          <a:stretch>
            <a:fillRect/>
          </a:stretch>
        </p:blipFill>
        <p:spPr>
          <a:xfrm>
            <a:off x="738921" y="1631186"/>
            <a:ext cx="2877157" cy="1755512"/>
          </a:xfrm>
          <a:prstGeom prst="rect">
            <a:avLst/>
          </a:prstGeom>
          <a:ln w="12700">
            <a:miter lim="400000"/>
          </a:ln>
        </p:spPr>
      </p:pic>
      <p:grpSp>
        <p:nvGrpSpPr>
          <p:cNvPr id="161" name="Group 161"/>
          <p:cNvGrpSpPr/>
          <p:nvPr/>
        </p:nvGrpSpPr>
        <p:grpSpPr>
          <a:xfrm>
            <a:off x="3709185" y="1640812"/>
            <a:ext cx="4909969" cy="1126308"/>
            <a:chOff x="-72" y="1"/>
            <a:chExt cx="4669932" cy="791221"/>
          </a:xfrm>
        </p:grpSpPr>
        <p:sp>
          <p:nvSpPr>
            <p:cNvPr id="159" name="Shape 159"/>
            <p:cNvSpPr/>
            <p:nvPr/>
          </p:nvSpPr>
          <p:spPr>
            <a:xfrm>
              <a:off x="-72" y="1"/>
              <a:ext cx="4371857" cy="791221"/>
            </a:xfrm>
            <a:custGeom>
              <a:avLst/>
              <a:gdLst/>
              <a:ahLst/>
              <a:cxnLst>
                <a:cxn ang="0">
                  <a:pos x="wd2" y="hd2"/>
                </a:cxn>
                <a:cxn ang="5400000">
                  <a:pos x="wd2" y="hd2"/>
                </a:cxn>
                <a:cxn ang="10800000">
                  <a:pos x="wd2" y="hd2"/>
                </a:cxn>
                <a:cxn ang="16200000">
                  <a:pos x="wd2" y="hd2"/>
                </a:cxn>
              </a:cxnLst>
              <a:rect l="0" t="0" r="r" b="b"/>
              <a:pathLst>
                <a:path w="21600" h="21600" extrusionOk="0">
                  <a:moveTo>
                    <a:pt x="2891" y="3600"/>
                  </a:moveTo>
                  <a:cubicBezTo>
                    <a:pt x="2891" y="1612"/>
                    <a:pt x="3302" y="0"/>
                    <a:pt x="3810" y="0"/>
                  </a:cubicBezTo>
                  <a:lnTo>
                    <a:pt x="6009" y="0"/>
                  </a:lnTo>
                  <a:lnTo>
                    <a:pt x="20681" y="0"/>
                  </a:lnTo>
                  <a:cubicBezTo>
                    <a:pt x="21188" y="0"/>
                    <a:pt x="21600" y="1612"/>
                    <a:pt x="21600" y="3600"/>
                  </a:cubicBezTo>
                  <a:lnTo>
                    <a:pt x="21600" y="18000"/>
                  </a:lnTo>
                  <a:cubicBezTo>
                    <a:pt x="21600" y="19988"/>
                    <a:pt x="21188" y="21600"/>
                    <a:pt x="20681" y="21600"/>
                  </a:cubicBezTo>
                  <a:lnTo>
                    <a:pt x="3810" y="21600"/>
                  </a:lnTo>
                  <a:cubicBezTo>
                    <a:pt x="3302" y="21600"/>
                    <a:pt x="2891" y="19988"/>
                    <a:pt x="2891" y="18000"/>
                  </a:cubicBezTo>
                  <a:lnTo>
                    <a:pt x="2891" y="18000"/>
                  </a:lnTo>
                  <a:lnTo>
                    <a:pt x="0" y="21513"/>
                  </a:lnTo>
                  <a:lnTo>
                    <a:pt x="2891" y="12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algn="ctr" defTabSz="914400">
                <a:defRPr>
                  <a:latin typeface="Arial"/>
                  <a:ea typeface="Arial"/>
                  <a:cs typeface="Arial"/>
                  <a:sym typeface="Arial"/>
                </a:defRPr>
              </a:pPr>
              <a:endParaRPr/>
            </a:p>
          </p:txBody>
        </p:sp>
        <p:sp>
          <p:nvSpPr>
            <p:cNvPr id="160" name="Shape 160"/>
            <p:cNvSpPr/>
            <p:nvPr/>
          </p:nvSpPr>
          <p:spPr>
            <a:xfrm>
              <a:off x="681074" y="111236"/>
              <a:ext cx="3988786" cy="51890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defTabSz="914400">
                <a:defRPr sz="2100">
                  <a:latin typeface="+mn-lt"/>
                  <a:ea typeface="+mn-ea"/>
                  <a:cs typeface="+mn-cs"/>
                  <a:sym typeface="Calibri"/>
                </a:defRPr>
              </a:lvl1pPr>
            </a:lstStyle>
            <a:p>
              <a:pPr algn="l"/>
              <a:r>
                <a:rPr dirty="0" smtClean="0">
                  <a:latin typeface="+mj-lt"/>
                </a:rPr>
                <a:t>I </a:t>
              </a:r>
              <a:r>
                <a:rPr dirty="0">
                  <a:latin typeface="+mj-lt"/>
                </a:rPr>
                <a:t>will travel to Japan next </a:t>
              </a:r>
              <a:r>
                <a:rPr dirty="0" smtClean="0">
                  <a:latin typeface="+mj-lt"/>
                </a:rPr>
                <a:t>week,</a:t>
              </a:r>
              <a:endParaRPr lang="en-US" dirty="0" smtClean="0">
                <a:latin typeface="+mj-lt"/>
              </a:endParaRPr>
            </a:p>
            <a:p>
              <a:pPr algn="l"/>
              <a:r>
                <a:rPr dirty="0" smtClean="0">
                  <a:latin typeface="+mj-lt"/>
                </a:rPr>
                <a:t>but </a:t>
              </a:r>
              <a:r>
                <a:rPr dirty="0">
                  <a:latin typeface="+mj-lt"/>
                </a:rPr>
                <a:t>I don't have any Japanese Yen.</a:t>
              </a:r>
            </a:p>
          </p:txBody>
        </p:sp>
      </p:gr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5">
                                            <p:txEl>
                                              <p:pRg st="3" end="3"/>
                                            </p:txEl>
                                          </p:spTgt>
                                        </p:tgtEl>
                                        <p:attrNameLst>
                                          <p:attrName>style.visibility</p:attrName>
                                        </p:attrNameLst>
                                      </p:cBhvr>
                                      <p:to>
                                        <p:strVal val="visible"/>
                                      </p:to>
                                    </p:set>
                                    <p:animEffect transition="in" filter="fade">
                                      <p:cBhvr>
                                        <p:cTn id="7" dur="500"/>
                                        <p:tgtEl>
                                          <p:spTgt spid="15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5">
                                            <p:txEl>
                                              <p:pRg st="4" end="4"/>
                                            </p:txEl>
                                          </p:spTgt>
                                        </p:tgtEl>
                                        <p:attrNameLst>
                                          <p:attrName>style.visibility</p:attrName>
                                        </p:attrNameLst>
                                      </p:cBhvr>
                                      <p:to>
                                        <p:strVal val="visible"/>
                                      </p:to>
                                    </p:set>
                                    <p:animEffect transition="in" filter="fade">
                                      <p:cBhvr>
                                        <p:cTn id="12" dur="500"/>
                                        <p:tgtEl>
                                          <p:spTgt spid="155">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5">
                                            <p:txEl>
                                              <p:pRg st="5" end="5"/>
                                            </p:txEl>
                                          </p:spTgt>
                                        </p:tgtEl>
                                        <p:attrNameLst>
                                          <p:attrName>style.visibility</p:attrName>
                                        </p:attrNameLst>
                                      </p:cBhvr>
                                      <p:to>
                                        <p:strVal val="visible"/>
                                      </p:to>
                                    </p:set>
                                    <p:animEffect transition="in" filter="fade">
                                      <p:cBhvr>
                                        <p:cTn id="17" dur="500"/>
                                        <p:tgtEl>
                                          <p:spTgt spid="155">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5">
                                            <p:txEl>
                                              <p:pRg st="6" end="6"/>
                                            </p:txEl>
                                          </p:spTgt>
                                        </p:tgtEl>
                                        <p:attrNameLst>
                                          <p:attrName>style.visibility</p:attrName>
                                        </p:attrNameLst>
                                      </p:cBhvr>
                                      <p:to>
                                        <p:strVal val="visible"/>
                                      </p:to>
                                    </p:set>
                                    <p:animEffect transition="in" filter="fade">
                                      <p:cBhvr>
                                        <p:cTn id="22" dur="500"/>
                                        <p:tgtEl>
                                          <p:spTgt spid="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Shape 164"/>
          <p:cNvSpPr>
            <a:spLocks noGrp="1"/>
          </p:cNvSpPr>
          <p:nvPr>
            <p:ph type="body" idx="1"/>
          </p:nvPr>
        </p:nvSpPr>
        <p:spPr>
          <a:xfrm>
            <a:off x="732442" y="692152"/>
            <a:ext cx="7682294" cy="1194157"/>
          </a:xfrm>
          <a:prstGeom prst="rect">
            <a:avLst/>
          </a:prstGeom>
        </p:spPr>
        <p:txBody>
          <a:bodyPr/>
          <a:lstStyle>
            <a:lvl1pPr marL="0" indent="0">
              <a:lnSpc>
                <a:spcPts val="3400"/>
              </a:lnSpc>
              <a:buSzTx/>
              <a:buNone/>
              <a:defRPr sz="3300"/>
            </a:lvl1pPr>
          </a:lstStyle>
          <a:p>
            <a:r>
              <a:rPr b="1" dirty="0"/>
              <a:t>Activity 1: Financial services institutions in Hong Kong</a:t>
            </a:r>
          </a:p>
        </p:txBody>
      </p:sp>
      <p:sp>
        <p:nvSpPr>
          <p:cNvPr id="163" name="Shape 163"/>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pic>
        <p:nvPicPr>
          <p:cNvPr id="165" name="image3.jpeg"/>
          <p:cNvPicPr>
            <a:picLocks noChangeAspect="1"/>
          </p:cNvPicPr>
          <p:nvPr/>
        </p:nvPicPr>
        <p:blipFill>
          <a:blip r:embed="rId2">
            <a:extLst/>
          </a:blip>
          <a:stretch>
            <a:fillRect/>
          </a:stretch>
        </p:blipFill>
        <p:spPr>
          <a:xfrm>
            <a:off x="732367" y="2973297"/>
            <a:ext cx="2699911" cy="3057374"/>
          </a:xfrm>
          <a:prstGeom prst="rect">
            <a:avLst/>
          </a:prstGeom>
          <a:ln w="12700">
            <a:miter lim="400000"/>
          </a:ln>
        </p:spPr>
      </p:pic>
      <p:sp>
        <p:nvSpPr>
          <p:cNvPr id="166" name="Shape 166"/>
          <p:cNvSpPr/>
          <p:nvPr/>
        </p:nvSpPr>
        <p:spPr>
          <a:xfrm>
            <a:off x="3809071" y="1579198"/>
            <a:ext cx="5128452" cy="383661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Autofit/>
          </a:bodyPr>
          <a:lstStyle/>
          <a:p>
            <a:pPr>
              <a:lnSpc>
                <a:spcPts val="2600"/>
              </a:lnSpc>
              <a:spcAft>
                <a:spcPts val="600"/>
              </a:spcAft>
              <a:defRPr sz="2100">
                <a:solidFill>
                  <a:schemeClr val="accent1"/>
                </a:solidFill>
                <a:latin typeface="Calibri Light"/>
                <a:ea typeface="Calibri Light"/>
                <a:cs typeface="Calibri Light"/>
                <a:sym typeface="Calibri Light"/>
              </a:defRPr>
            </a:pPr>
            <a:r>
              <a:rPr sz="2100" dirty="0"/>
              <a:t>How can banks help him? What are the conditions for using the services?</a:t>
            </a:r>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a:t>He can apply for a mortgage loan to buy the property. </a:t>
            </a:r>
            <a:endParaRPr lang="en-US" sz="2100" dirty="0" smtClean="0"/>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smtClean="0"/>
              <a:t>Applying </a:t>
            </a:r>
            <a:r>
              <a:rPr sz="2100" dirty="0"/>
              <a:t>for mortgage loans means using your purchased property as collateral to borrow money to buy a property. </a:t>
            </a:r>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a:t>You need to fulfill the relevant income and assets requirements before a mortgage loan can be approved. For details, please refer to </a:t>
            </a:r>
            <a:r>
              <a:rPr sz="2100" dirty="0">
                <a:hlinkClick r:id="rId3"/>
              </a:rPr>
              <a:t>the Hong Kong Monetary Authority website</a:t>
            </a:r>
            <a:r>
              <a:rPr sz="2100" dirty="0"/>
              <a:t>.</a:t>
            </a:r>
          </a:p>
        </p:txBody>
      </p:sp>
      <p:grpSp>
        <p:nvGrpSpPr>
          <p:cNvPr id="3" name="群組 2"/>
          <p:cNvGrpSpPr/>
          <p:nvPr/>
        </p:nvGrpSpPr>
        <p:grpSpPr>
          <a:xfrm>
            <a:off x="629265" y="1535385"/>
            <a:ext cx="3179806" cy="1945285"/>
            <a:chOff x="629265" y="1535385"/>
            <a:chExt cx="3179806" cy="1945285"/>
          </a:xfrm>
        </p:grpSpPr>
        <p:sp>
          <p:nvSpPr>
            <p:cNvPr id="167" name="Shape 167"/>
            <p:cNvSpPr/>
            <p:nvPr/>
          </p:nvSpPr>
          <p:spPr>
            <a:xfrm>
              <a:off x="629265" y="1579198"/>
              <a:ext cx="3106993" cy="1901472"/>
            </a:xfrm>
            <a:custGeom>
              <a:avLst/>
              <a:gdLst>
                <a:gd name="connsiteX0" fmla="*/ 0 w 3327289"/>
                <a:gd name="connsiteY0" fmla="*/ 223534 h 1341178"/>
                <a:gd name="connsiteX1" fmla="*/ 223534 w 3327289"/>
                <a:gd name="connsiteY1" fmla="*/ 0 h 1341178"/>
                <a:gd name="connsiteX2" fmla="*/ 554548 w 3327289"/>
                <a:gd name="connsiteY2" fmla="*/ 0 h 1341178"/>
                <a:gd name="connsiteX3" fmla="*/ 554548 w 3327289"/>
                <a:gd name="connsiteY3" fmla="*/ 0 h 1341178"/>
                <a:gd name="connsiteX4" fmla="*/ 1386370 w 3327289"/>
                <a:gd name="connsiteY4" fmla="*/ 0 h 1341178"/>
                <a:gd name="connsiteX5" fmla="*/ 3103755 w 3327289"/>
                <a:gd name="connsiteY5" fmla="*/ 0 h 1341178"/>
                <a:gd name="connsiteX6" fmla="*/ 3327289 w 3327289"/>
                <a:gd name="connsiteY6" fmla="*/ 223534 h 1341178"/>
                <a:gd name="connsiteX7" fmla="*/ 3327289 w 3327289"/>
                <a:gd name="connsiteY7" fmla="*/ 782354 h 1341178"/>
                <a:gd name="connsiteX8" fmla="*/ 3327289 w 3327289"/>
                <a:gd name="connsiteY8" fmla="*/ 782354 h 1341178"/>
                <a:gd name="connsiteX9" fmla="*/ 3327289 w 3327289"/>
                <a:gd name="connsiteY9" fmla="*/ 1117648 h 1341178"/>
                <a:gd name="connsiteX10" fmla="*/ 3327289 w 3327289"/>
                <a:gd name="connsiteY10" fmla="*/ 1117644 h 1341178"/>
                <a:gd name="connsiteX11" fmla="*/ 3103755 w 3327289"/>
                <a:gd name="connsiteY11" fmla="*/ 1341178 h 1341178"/>
                <a:gd name="connsiteX12" fmla="*/ 1386370 w 3327289"/>
                <a:gd name="connsiteY12" fmla="*/ 1341178 h 1341178"/>
                <a:gd name="connsiteX13" fmla="*/ 1566920 w 3327289"/>
                <a:gd name="connsiteY13" fmla="*/ 1881807 h 1341178"/>
                <a:gd name="connsiteX14" fmla="*/ 554548 w 3327289"/>
                <a:gd name="connsiteY14" fmla="*/ 1341178 h 1341178"/>
                <a:gd name="connsiteX15" fmla="*/ 223534 w 3327289"/>
                <a:gd name="connsiteY15" fmla="*/ 1341178 h 1341178"/>
                <a:gd name="connsiteX16" fmla="*/ 0 w 3327289"/>
                <a:gd name="connsiteY16" fmla="*/ 1117644 h 1341178"/>
                <a:gd name="connsiteX17" fmla="*/ 0 w 3327289"/>
                <a:gd name="connsiteY17" fmla="*/ 1117648 h 1341178"/>
                <a:gd name="connsiteX18" fmla="*/ 0 w 3327289"/>
                <a:gd name="connsiteY18" fmla="*/ 782354 h 1341178"/>
                <a:gd name="connsiteX19" fmla="*/ 0 w 3327289"/>
                <a:gd name="connsiteY19" fmla="*/ 782354 h 1341178"/>
                <a:gd name="connsiteX20" fmla="*/ 0 w 3327289"/>
                <a:gd name="connsiteY20" fmla="*/ 223534 h 1341178"/>
                <a:gd name="connsiteX0" fmla="*/ 0 w 3327289"/>
                <a:gd name="connsiteY0" fmla="*/ 223534 h 1881807"/>
                <a:gd name="connsiteX1" fmla="*/ 223534 w 3327289"/>
                <a:gd name="connsiteY1" fmla="*/ 0 h 1881807"/>
                <a:gd name="connsiteX2" fmla="*/ 554548 w 3327289"/>
                <a:gd name="connsiteY2" fmla="*/ 0 h 1881807"/>
                <a:gd name="connsiteX3" fmla="*/ 554548 w 3327289"/>
                <a:gd name="connsiteY3" fmla="*/ 0 h 1881807"/>
                <a:gd name="connsiteX4" fmla="*/ 1386370 w 3327289"/>
                <a:gd name="connsiteY4" fmla="*/ 0 h 1881807"/>
                <a:gd name="connsiteX5" fmla="*/ 3103755 w 3327289"/>
                <a:gd name="connsiteY5" fmla="*/ 0 h 1881807"/>
                <a:gd name="connsiteX6" fmla="*/ 3327289 w 3327289"/>
                <a:gd name="connsiteY6" fmla="*/ 223534 h 1881807"/>
                <a:gd name="connsiteX7" fmla="*/ 3327289 w 3327289"/>
                <a:gd name="connsiteY7" fmla="*/ 782354 h 1881807"/>
                <a:gd name="connsiteX8" fmla="*/ 3327289 w 3327289"/>
                <a:gd name="connsiteY8" fmla="*/ 782354 h 1881807"/>
                <a:gd name="connsiteX9" fmla="*/ 3327289 w 3327289"/>
                <a:gd name="connsiteY9" fmla="*/ 1117648 h 1881807"/>
                <a:gd name="connsiteX10" fmla="*/ 3327289 w 3327289"/>
                <a:gd name="connsiteY10" fmla="*/ 1117644 h 1881807"/>
                <a:gd name="connsiteX11" fmla="*/ 3103755 w 3327289"/>
                <a:gd name="connsiteY11" fmla="*/ 1341178 h 1881807"/>
                <a:gd name="connsiteX12" fmla="*/ 1386370 w 3327289"/>
                <a:gd name="connsiteY12" fmla="*/ 1341178 h 1881807"/>
                <a:gd name="connsiteX13" fmla="*/ 1566920 w 3327289"/>
                <a:gd name="connsiteY13" fmla="*/ 1881807 h 1881807"/>
                <a:gd name="connsiteX14" fmla="*/ 928174 w 3327289"/>
                <a:gd name="connsiteY14" fmla="*/ 1311681 h 1881807"/>
                <a:gd name="connsiteX15" fmla="*/ 223534 w 3327289"/>
                <a:gd name="connsiteY15" fmla="*/ 1341178 h 1881807"/>
                <a:gd name="connsiteX16" fmla="*/ 0 w 3327289"/>
                <a:gd name="connsiteY16" fmla="*/ 1117644 h 1881807"/>
                <a:gd name="connsiteX17" fmla="*/ 0 w 3327289"/>
                <a:gd name="connsiteY17" fmla="*/ 1117648 h 1881807"/>
                <a:gd name="connsiteX18" fmla="*/ 0 w 3327289"/>
                <a:gd name="connsiteY18" fmla="*/ 782354 h 1881807"/>
                <a:gd name="connsiteX19" fmla="*/ 0 w 3327289"/>
                <a:gd name="connsiteY19" fmla="*/ 782354 h 1881807"/>
                <a:gd name="connsiteX20" fmla="*/ 0 w 3327289"/>
                <a:gd name="connsiteY20" fmla="*/ 223534 h 1881807"/>
                <a:gd name="connsiteX0" fmla="*/ 0 w 3327289"/>
                <a:gd name="connsiteY0" fmla="*/ 223534 h 1881807"/>
                <a:gd name="connsiteX1" fmla="*/ 223534 w 3327289"/>
                <a:gd name="connsiteY1" fmla="*/ 0 h 1881807"/>
                <a:gd name="connsiteX2" fmla="*/ 554548 w 3327289"/>
                <a:gd name="connsiteY2" fmla="*/ 0 h 1881807"/>
                <a:gd name="connsiteX3" fmla="*/ 554548 w 3327289"/>
                <a:gd name="connsiteY3" fmla="*/ 0 h 1881807"/>
                <a:gd name="connsiteX4" fmla="*/ 1386370 w 3327289"/>
                <a:gd name="connsiteY4" fmla="*/ 0 h 1881807"/>
                <a:gd name="connsiteX5" fmla="*/ 3103755 w 3327289"/>
                <a:gd name="connsiteY5" fmla="*/ 0 h 1881807"/>
                <a:gd name="connsiteX6" fmla="*/ 3327289 w 3327289"/>
                <a:gd name="connsiteY6" fmla="*/ 223534 h 1881807"/>
                <a:gd name="connsiteX7" fmla="*/ 3327289 w 3327289"/>
                <a:gd name="connsiteY7" fmla="*/ 782354 h 1881807"/>
                <a:gd name="connsiteX8" fmla="*/ 3327289 w 3327289"/>
                <a:gd name="connsiteY8" fmla="*/ 782354 h 1881807"/>
                <a:gd name="connsiteX9" fmla="*/ 3327289 w 3327289"/>
                <a:gd name="connsiteY9" fmla="*/ 1117648 h 1881807"/>
                <a:gd name="connsiteX10" fmla="*/ 3327289 w 3327289"/>
                <a:gd name="connsiteY10" fmla="*/ 1117644 h 1881807"/>
                <a:gd name="connsiteX11" fmla="*/ 3103755 w 3327289"/>
                <a:gd name="connsiteY11" fmla="*/ 1341178 h 1881807"/>
                <a:gd name="connsiteX12" fmla="*/ 1386370 w 3327289"/>
                <a:gd name="connsiteY12" fmla="*/ 1341178 h 1881807"/>
                <a:gd name="connsiteX13" fmla="*/ 1566920 w 3327289"/>
                <a:gd name="connsiteY13" fmla="*/ 1881807 h 1881807"/>
                <a:gd name="connsiteX14" fmla="*/ 977335 w 3327289"/>
                <a:gd name="connsiteY14" fmla="*/ 1341178 h 1881807"/>
                <a:gd name="connsiteX15" fmla="*/ 223534 w 3327289"/>
                <a:gd name="connsiteY15" fmla="*/ 1341178 h 1881807"/>
                <a:gd name="connsiteX16" fmla="*/ 0 w 3327289"/>
                <a:gd name="connsiteY16" fmla="*/ 1117644 h 1881807"/>
                <a:gd name="connsiteX17" fmla="*/ 0 w 3327289"/>
                <a:gd name="connsiteY17" fmla="*/ 1117648 h 1881807"/>
                <a:gd name="connsiteX18" fmla="*/ 0 w 3327289"/>
                <a:gd name="connsiteY18" fmla="*/ 782354 h 1881807"/>
                <a:gd name="connsiteX19" fmla="*/ 0 w 3327289"/>
                <a:gd name="connsiteY19" fmla="*/ 782354 h 1881807"/>
                <a:gd name="connsiteX20" fmla="*/ 0 w 3327289"/>
                <a:gd name="connsiteY20" fmla="*/ 223534 h 1881807"/>
                <a:gd name="connsiteX0" fmla="*/ 0 w 3327289"/>
                <a:gd name="connsiteY0" fmla="*/ 223534 h 1881807"/>
                <a:gd name="connsiteX1" fmla="*/ 223534 w 3327289"/>
                <a:gd name="connsiteY1" fmla="*/ 0 h 1881807"/>
                <a:gd name="connsiteX2" fmla="*/ 554548 w 3327289"/>
                <a:gd name="connsiteY2" fmla="*/ 0 h 1881807"/>
                <a:gd name="connsiteX3" fmla="*/ 554548 w 3327289"/>
                <a:gd name="connsiteY3" fmla="*/ 0 h 1881807"/>
                <a:gd name="connsiteX4" fmla="*/ 1386370 w 3327289"/>
                <a:gd name="connsiteY4" fmla="*/ 0 h 1881807"/>
                <a:gd name="connsiteX5" fmla="*/ 3103755 w 3327289"/>
                <a:gd name="connsiteY5" fmla="*/ 0 h 1881807"/>
                <a:gd name="connsiteX6" fmla="*/ 3327289 w 3327289"/>
                <a:gd name="connsiteY6" fmla="*/ 223534 h 1881807"/>
                <a:gd name="connsiteX7" fmla="*/ 3327289 w 3327289"/>
                <a:gd name="connsiteY7" fmla="*/ 782354 h 1881807"/>
                <a:gd name="connsiteX8" fmla="*/ 3327289 w 3327289"/>
                <a:gd name="connsiteY8" fmla="*/ 782354 h 1881807"/>
                <a:gd name="connsiteX9" fmla="*/ 3327289 w 3327289"/>
                <a:gd name="connsiteY9" fmla="*/ 1117648 h 1881807"/>
                <a:gd name="connsiteX10" fmla="*/ 3327289 w 3327289"/>
                <a:gd name="connsiteY10" fmla="*/ 1117644 h 1881807"/>
                <a:gd name="connsiteX11" fmla="*/ 3103755 w 3327289"/>
                <a:gd name="connsiteY11" fmla="*/ 1341178 h 1881807"/>
                <a:gd name="connsiteX12" fmla="*/ 1386370 w 3327289"/>
                <a:gd name="connsiteY12" fmla="*/ 1341178 h 1881807"/>
                <a:gd name="connsiteX13" fmla="*/ 1566920 w 3327289"/>
                <a:gd name="connsiteY13" fmla="*/ 1881807 h 1881807"/>
                <a:gd name="connsiteX14" fmla="*/ 731529 w 3327289"/>
                <a:gd name="connsiteY14" fmla="*/ 1341178 h 1881807"/>
                <a:gd name="connsiteX15" fmla="*/ 223534 w 3327289"/>
                <a:gd name="connsiteY15" fmla="*/ 1341178 h 1881807"/>
                <a:gd name="connsiteX16" fmla="*/ 0 w 3327289"/>
                <a:gd name="connsiteY16" fmla="*/ 1117644 h 1881807"/>
                <a:gd name="connsiteX17" fmla="*/ 0 w 3327289"/>
                <a:gd name="connsiteY17" fmla="*/ 1117648 h 1881807"/>
                <a:gd name="connsiteX18" fmla="*/ 0 w 3327289"/>
                <a:gd name="connsiteY18" fmla="*/ 782354 h 1881807"/>
                <a:gd name="connsiteX19" fmla="*/ 0 w 3327289"/>
                <a:gd name="connsiteY19" fmla="*/ 782354 h 1881807"/>
                <a:gd name="connsiteX20" fmla="*/ 0 w 3327289"/>
                <a:gd name="connsiteY20" fmla="*/ 223534 h 1881807"/>
                <a:gd name="connsiteX0" fmla="*/ 0 w 3327289"/>
                <a:gd name="connsiteY0" fmla="*/ 223534 h 1881807"/>
                <a:gd name="connsiteX1" fmla="*/ 223534 w 3327289"/>
                <a:gd name="connsiteY1" fmla="*/ 0 h 1881807"/>
                <a:gd name="connsiteX2" fmla="*/ 554548 w 3327289"/>
                <a:gd name="connsiteY2" fmla="*/ 0 h 1881807"/>
                <a:gd name="connsiteX3" fmla="*/ 554548 w 3327289"/>
                <a:gd name="connsiteY3" fmla="*/ 0 h 1881807"/>
                <a:gd name="connsiteX4" fmla="*/ 1386370 w 3327289"/>
                <a:gd name="connsiteY4" fmla="*/ 0 h 1881807"/>
                <a:gd name="connsiteX5" fmla="*/ 3103755 w 3327289"/>
                <a:gd name="connsiteY5" fmla="*/ 0 h 1881807"/>
                <a:gd name="connsiteX6" fmla="*/ 3327289 w 3327289"/>
                <a:gd name="connsiteY6" fmla="*/ 223534 h 1881807"/>
                <a:gd name="connsiteX7" fmla="*/ 3327289 w 3327289"/>
                <a:gd name="connsiteY7" fmla="*/ 782354 h 1881807"/>
                <a:gd name="connsiteX8" fmla="*/ 3327289 w 3327289"/>
                <a:gd name="connsiteY8" fmla="*/ 782354 h 1881807"/>
                <a:gd name="connsiteX9" fmla="*/ 3327289 w 3327289"/>
                <a:gd name="connsiteY9" fmla="*/ 1117648 h 1881807"/>
                <a:gd name="connsiteX10" fmla="*/ 3327289 w 3327289"/>
                <a:gd name="connsiteY10" fmla="*/ 1117644 h 1881807"/>
                <a:gd name="connsiteX11" fmla="*/ 3103755 w 3327289"/>
                <a:gd name="connsiteY11" fmla="*/ 1341178 h 1881807"/>
                <a:gd name="connsiteX12" fmla="*/ 1101234 w 3327289"/>
                <a:gd name="connsiteY12" fmla="*/ 1341178 h 1881807"/>
                <a:gd name="connsiteX13" fmla="*/ 1566920 w 3327289"/>
                <a:gd name="connsiteY13" fmla="*/ 1881807 h 1881807"/>
                <a:gd name="connsiteX14" fmla="*/ 731529 w 3327289"/>
                <a:gd name="connsiteY14" fmla="*/ 1341178 h 1881807"/>
                <a:gd name="connsiteX15" fmla="*/ 223534 w 3327289"/>
                <a:gd name="connsiteY15" fmla="*/ 1341178 h 1881807"/>
                <a:gd name="connsiteX16" fmla="*/ 0 w 3327289"/>
                <a:gd name="connsiteY16" fmla="*/ 1117644 h 1881807"/>
                <a:gd name="connsiteX17" fmla="*/ 0 w 3327289"/>
                <a:gd name="connsiteY17" fmla="*/ 1117648 h 1881807"/>
                <a:gd name="connsiteX18" fmla="*/ 0 w 3327289"/>
                <a:gd name="connsiteY18" fmla="*/ 782354 h 1881807"/>
                <a:gd name="connsiteX19" fmla="*/ 0 w 3327289"/>
                <a:gd name="connsiteY19" fmla="*/ 782354 h 1881807"/>
                <a:gd name="connsiteX20" fmla="*/ 0 w 3327289"/>
                <a:gd name="connsiteY20" fmla="*/ 223534 h 1881807"/>
                <a:gd name="connsiteX0" fmla="*/ 0 w 3327289"/>
                <a:gd name="connsiteY0" fmla="*/ 223534 h 1901472"/>
                <a:gd name="connsiteX1" fmla="*/ 223534 w 3327289"/>
                <a:gd name="connsiteY1" fmla="*/ 0 h 1901472"/>
                <a:gd name="connsiteX2" fmla="*/ 554548 w 3327289"/>
                <a:gd name="connsiteY2" fmla="*/ 0 h 1901472"/>
                <a:gd name="connsiteX3" fmla="*/ 554548 w 3327289"/>
                <a:gd name="connsiteY3" fmla="*/ 0 h 1901472"/>
                <a:gd name="connsiteX4" fmla="*/ 1386370 w 3327289"/>
                <a:gd name="connsiteY4" fmla="*/ 0 h 1901472"/>
                <a:gd name="connsiteX5" fmla="*/ 3103755 w 3327289"/>
                <a:gd name="connsiteY5" fmla="*/ 0 h 1901472"/>
                <a:gd name="connsiteX6" fmla="*/ 3327289 w 3327289"/>
                <a:gd name="connsiteY6" fmla="*/ 223534 h 1901472"/>
                <a:gd name="connsiteX7" fmla="*/ 3327289 w 3327289"/>
                <a:gd name="connsiteY7" fmla="*/ 782354 h 1901472"/>
                <a:gd name="connsiteX8" fmla="*/ 3327289 w 3327289"/>
                <a:gd name="connsiteY8" fmla="*/ 782354 h 1901472"/>
                <a:gd name="connsiteX9" fmla="*/ 3327289 w 3327289"/>
                <a:gd name="connsiteY9" fmla="*/ 1117648 h 1901472"/>
                <a:gd name="connsiteX10" fmla="*/ 3327289 w 3327289"/>
                <a:gd name="connsiteY10" fmla="*/ 1117644 h 1901472"/>
                <a:gd name="connsiteX11" fmla="*/ 3103755 w 3327289"/>
                <a:gd name="connsiteY11" fmla="*/ 1341178 h 1901472"/>
                <a:gd name="connsiteX12" fmla="*/ 1101234 w 3327289"/>
                <a:gd name="connsiteY12" fmla="*/ 1341178 h 1901472"/>
                <a:gd name="connsiteX13" fmla="*/ 1242456 w 3327289"/>
                <a:gd name="connsiteY13" fmla="*/ 1901472 h 1901472"/>
                <a:gd name="connsiteX14" fmla="*/ 731529 w 3327289"/>
                <a:gd name="connsiteY14" fmla="*/ 1341178 h 1901472"/>
                <a:gd name="connsiteX15" fmla="*/ 223534 w 3327289"/>
                <a:gd name="connsiteY15" fmla="*/ 1341178 h 1901472"/>
                <a:gd name="connsiteX16" fmla="*/ 0 w 3327289"/>
                <a:gd name="connsiteY16" fmla="*/ 1117644 h 1901472"/>
                <a:gd name="connsiteX17" fmla="*/ 0 w 3327289"/>
                <a:gd name="connsiteY17" fmla="*/ 1117648 h 1901472"/>
                <a:gd name="connsiteX18" fmla="*/ 0 w 3327289"/>
                <a:gd name="connsiteY18" fmla="*/ 782354 h 1901472"/>
                <a:gd name="connsiteX19" fmla="*/ 0 w 3327289"/>
                <a:gd name="connsiteY19" fmla="*/ 782354 h 1901472"/>
                <a:gd name="connsiteX20" fmla="*/ 0 w 3327289"/>
                <a:gd name="connsiteY20" fmla="*/ 223534 h 1901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27289" h="1901472">
                  <a:moveTo>
                    <a:pt x="0" y="223534"/>
                  </a:moveTo>
                  <a:cubicBezTo>
                    <a:pt x="0" y="100080"/>
                    <a:pt x="100080" y="0"/>
                    <a:pt x="223534" y="0"/>
                  </a:cubicBezTo>
                  <a:lnTo>
                    <a:pt x="554548" y="0"/>
                  </a:lnTo>
                  <a:lnTo>
                    <a:pt x="554548" y="0"/>
                  </a:lnTo>
                  <a:lnTo>
                    <a:pt x="1386370" y="0"/>
                  </a:lnTo>
                  <a:lnTo>
                    <a:pt x="3103755" y="0"/>
                  </a:lnTo>
                  <a:cubicBezTo>
                    <a:pt x="3227209" y="0"/>
                    <a:pt x="3327289" y="100080"/>
                    <a:pt x="3327289" y="223534"/>
                  </a:cubicBezTo>
                  <a:lnTo>
                    <a:pt x="3327289" y="782354"/>
                  </a:lnTo>
                  <a:lnTo>
                    <a:pt x="3327289" y="782354"/>
                  </a:lnTo>
                  <a:lnTo>
                    <a:pt x="3327289" y="1117648"/>
                  </a:lnTo>
                  <a:lnTo>
                    <a:pt x="3327289" y="1117644"/>
                  </a:lnTo>
                  <a:cubicBezTo>
                    <a:pt x="3327289" y="1241098"/>
                    <a:pt x="3227209" y="1341178"/>
                    <a:pt x="3103755" y="1341178"/>
                  </a:cubicBezTo>
                  <a:lnTo>
                    <a:pt x="1101234" y="1341178"/>
                  </a:lnTo>
                  <a:lnTo>
                    <a:pt x="1242456" y="1901472"/>
                  </a:lnTo>
                  <a:lnTo>
                    <a:pt x="731529" y="1341178"/>
                  </a:lnTo>
                  <a:lnTo>
                    <a:pt x="223534" y="1341178"/>
                  </a:lnTo>
                  <a:cubicBezTo>
                    <a:pt x="100080" y="1341178"/>
                    <a:pt x="0" y="1241098"/>
                    <a:pt x="0" y="1117644"/>
                  </a:cubicBezTo>
                  <a:lnTo>
                    <a:pt x="0" y="1117648"/>
                  </a:lnTo>
                  <a:lnTo>
                    <a:pt x="0" y="782354"/>
                  </a:lnTo>
                  <a:lnTo>
                    <a:pt x="0" y="782354"/>
                  </a:lnTo>
                  <a:lnTo>
                    <a:pt x="0" y="223534"/>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algn="ctr" defTabSz="914400">
                <a:defRPr sz="2100"/>
              </a:pPr>
              <a:endParaRPr/>
            </a:p>
          </p:txBody>
        </p:sp>
        <p:sp>
          <p:nvSpPr>
            <p:cNvPr id="168" name="Shape 168"/>
            <p:cNvSpPr/>
            <p:nvPr/>
          </p:nvSpPr>
          <p:spPr>
            <a:xfrm>
              <a:off x="723124" y="1535385"/>
              <a:ext cx="3085947" cy="1384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defTabSz="914400">
                <a:defRPr sz="2100">
                  <a:latin typeface="+mn-lt"/>
                  <a:ea typeface="+mn-ea"/>
                  <a:cs typeface="+mn-cs"/>
                  <a:sym typeface="Calibri"/>
                </a:defRPr>
              </a:lvl1pPr>
            </a:lstStyle>
            <a:p>
              <a:pPr algn="l"/>
              <a:r>
                <a:rPr dirty="0">
                  <a:latin typeface="+mj-lt"/>
                </a:rPr>
                <a:t>I hope to buy a flat soon, but I only have savings of about 30% of the property price only.</a:t>
              </a:r>
            </a:p>
          </p:txBody>
        </p:sp>
      </p:gr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6">
                                            <p:txEl>
                                              <p:pRg st="0" end="0"/>
                                            </p:txEl>
                                          </p:spTgt>
                                        </p:tgtEl>
                                        <p:attrNameLst>
                                          <p:attrName>style.visibility</p:attrName>
                                        </p:attrNameLst>
                                      </p:cBhvr>
                                      <p:to>
                                        <p:strVal val="visible"/>
                                      </p:to>
                                    </p:set>
                                    <p:animEffect transition="in" filter="fade">
                                      <p:cBhvr>
                                        <p:cTn id="7" dur="500"/>
                                        <p:tgtEl>
                                          <p:spTgt spid="1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6">
                                            <p:txEl>
                                              <p:pRg st="1" end="1"/>
                                            </p:txEl>
                                          </p:spTgt>
                                        </p:tgtEl>
                                        <p:attrNameLst>
                                          <p:attrName>style.visibility</p:attrName>
                                        </p:attrNameLst>
                                      </p:cBhvr>
                                      <p:to>
                                        <p:strVal val="visible"/>
                                      </p:to>
                                    </p:set>
                                    <p:animEffect transition="in" filter="fade">
                                      <p:cBhvr>
                                        <p:cTn id="12" dur="500"/>
                                        <p:tgtEl>
                                          <p:spTgt spid="1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6">
                                            <p:txEl>
                                              <p:pRg st="2" end="2"/>
                                            </p:txEl>
                                          </p:spTgt>
                                        </p:tgtEl>
                                        <p:attrNameLst>
                                          <p:attrName>style.visibility</p:attrName>
                                        </p:attrNameLst>
                                      </p:cBhvr>
                                      <p:to>
                                        <p:strVal val="visible"/>
                                      </p:to>
                                    </p:set>
                                    <p:animEffect transition="in" filter="fade">
                                      <p:cBhvr>
                                        <p:cTn id="17" dur="500"/>
                                        <p:tgtEl>
                                          <p:spTgt spid="1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6">
                                            <p:txEl>
                                              <p:pRg st="3" end="3"/>
                                            </p:txEl>
                                          </p:spTgt>
                                        </p:tgtEl>
                                        <p:attrNameLst>
                                          <p:attrName>style.visibility</p:attrName>
                                        </p:attrNameLst>
                                      </p:cBhvr>
                                      <p:to>
                                        <p:strVal val="visible"/>
                                      </p:to>
                                    </p:set>
                                    <p:animEffect transition="in" filter="fade">
                                      <p:cBhvr>
                                        <p:cTn id="22" dur="500"/>
                                        <p:tgtEl>
                                          <p:spTgt spid="1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p:cNvSpPr>
          <p:nvPr>
            <p:ph type="body" idx="1"/>
          </p:nvPr>
        </p:nvSpPr>
        <p:spPr>
          <a:xfrm>
            <a:off x="732442" y="692151"/>
            <a:ext cx="7682294" cy="1137768"/>
          </a:xfrm>
          <a:prstGeom prst="rect">
            <a:avLst/>
          </a:prstGeom>
        </p:spPr>
        <p:txBody>
          <a:bodyPr/>
          <a:lstStyle>
            <a:lvl1pPr marL="0" indent="0">
              <a:lnSpc>
                <a:spcPts val="3400"/>
              </a:lnSpc>
              <a:buSzTx/>
              <a:buNone/>
              <a:defRPr sz="3300"/>
            </a:lvl1pPr>
          </a:lstStyle>
          <a:p>
            <a:r>
              <a:rPr b="1" dirty="0"/>
              <a:t>Activity 1: Financial services institutions in Hong Kong</a:t>
            </a:r>
          </a:p>
        </p:txBody>
      </p:sp>
      <p:sp>
        <p:nvSpPr>
          <p:cNvPr id="171" name="Shape 171"/>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pic>
        <p:nvPicPr>
          <p:cNvPr id="173" name="image4.jpeg"/>
          <p:cNvPicPr>
            <a:picLocks noChangeAspect="1"/>
          </p:cNvPicPr>
          <p:nvPr/>
        </p:nvPicPr>
        <p:blipFill>
          <a:blip r:embed="rId2">
            <a:extLst/>
          </a:blip>
          <a:stretch>
            <a:fillRect/>
          </a:stretch>
        </p:blipFill>
        <p:spPr>
          <a:xfrm>
            <a:off x="622240" y="1829917"/>
            <a:ext cx="2319541" cy="3040149"/>
          </a:xfrm>
          <a:prstGeom prst="rect">
            <a:avLst/>
          </a:prstGeom>
          <a:ln w="12700">
            <a:miter lim="400000"/>
          </a:ln>
        </p:spPr>
      </p:pic>
      <p:sp>
        <p:nvSpPr>
          <p:cNvPr id="174" name="Shape 174"/>
          <p:cNvSpPr/>
          <p:nvPr/>
        </p:nvSpPr>
        <p:spPr>
          <a:xfrm>
            <a:off x="2855154" y="2517243"/>
            <a:ext cx="5720956" cy="3265115"/>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noAutofit/>
          </a:bodyPr>
          <a:lstStyle/>
          <a:p>
            <a:pPr>
              <a:lnSpc>
                <a:spcPts val="2600"/>
              </a:lnSpc>
              <a:spcAft>
                <a:spcPts val="600"/>
              </a:spcAft>
              <a:defRPr sz="2100">
                <a:solidFill>
                  <a:schemeClr val="accent1"/>
                </a:solidFill>
                <a:latin typeface="Calibri Light"/>
                <a:ea typeface="Calibri Light"/>
                <a:cs typeface="Calibri Light"/>
                <a:sym typeface="Calibri Light"/>
              </a:defRPr>
            </a:pPr>
            <a:r>
              <a:rPr sz="2100" dirty="0"/>
              <a:t>How can banks help him? What are the conditions for using the services?</a:t>
            </a:r>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a:t>Banks provide a variety of financial services such as time deposits / wealth management / stock trading etc</a:t>
            </a:r>
            <a:r>
              <a:rPr sz="2100" dirty="0" smtClean="0"/>
              <a:t>.</a:t>
            </a:r>
            <a:endParaRPr lang="en-US" sz="2100" dirty="0" smtClean="0"/>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smtClean="0"/>
              <a:t>You </a:t>
            </a:r>
            <a:r>
              <a:rPr sz="2100" dirty="0"/>
              <a:t>can grow your wealth with interest income, stock dividends, or stock price appreciation.</a:t>
            </a:r>
          </a:p>
          <a:p>
            <a:pPr marL="342000" indent="-342000">
              <a:lnSpc>
                <a:spcPts val="2600"/>
              </a:lnSpc>
              <a:spcAft>
                <a:spcPts val="600"/>
              </a:spcAft>
              <a:buSzPct val="100000"/>
              <a:buFont typeface="Arial"/>
              <a:buChar char="•"/>
              <a:defRPr sz="2100">
                <a:solidFill>
                  <a:srgbClr val="00C1D5"/>
                </a:solidFill>
                <a:latin typeface="Calibri Light"/>
                <a:ea typeface="Calibri Light"/>
                <a:cs typeface="Calibri Light"/>
                <a:sym typeface="Calibri Light"/>
              </a:defRPr>
            </a:pPr>
            <a:r>
              <a:rPr sz="2100" dirty="0"/>
              <a:t>To use the services, you need to open an investment account at the bank.</a:t>
            </a:r>
          </a:p>
        </p:txBody>
      </p:sp>
      <p:sp>
        <p:nvSpPr>
          <p:cNvPr id="175" name="Shape 175"/>
          <p:cNvSpPr/>
          <p:nvPr/>
        </p:nvSpPr>
        <p:spPr>
          <a:xfrm>
            <a:off x="2133706" y="1623655"/>
            <a:ext cx="5348038" cy="830787"/>
          </a:xfrm>
          <a:custGeom>
            <a:avLst/>
            <a:gdLst>
              <a:gd name="connsiteX0" fmla="*/ 2858 w 20405"/>
              <a:gd name="connsiteY0" fmla="*/ 3600 h 21600"/>
              <a:gd name="connsiteX1" fmla="*/ 3774 w 20405"/>
              <a:gd name="connsiteY1" fmla="*/ 0 h 21600"/>
              <a:gd name="connsiteX2" fmla="*/ 5783 w 20405"/>
              <a:gd name="connsiteY2" fmla="*/ 0 h 21600"/>
              <a:gd name="connsiteX3" fmla="*/ 19489 w 20405"/>
              <a:gd name="connsiteY3" fmla="*/ 0 h 21600"/>
              <a:gd name="connsiteX4" fmla="*/ 20405 w 20405"/>
              <a:gd name="connsiteY4" fmla="*/ 3600 h 21600"/>
              <a:gd name="connsiteX5" fmla="*/ 20405 w 20405"/>
              <a:gd name="connsiteY5" fmla="*/ 18000 h 21600"/>
              <a:gd name="connsiteX6" fmla="*/ 19489 w 20405"/>
              <a:gd name="connsiteY6" fmla="*/ 21600 h 21600"/>
              <a:gd name="connsiteX7" fmla="*/ 3774 w 20405"/>
              <a:gd name="connsiteY7" fmla="*/ 21600 h 21600"/>
              <a:gd name="connsiteX8" fmla="*/ 2858 w 20405"/>
              <a:gd name="connsiteY8" fmla="*/ 18000 h 21600"/>
              <a:gd name="connsiteX9" fmla="*/ 2858 w 20405"/>
              <a:gd name="connsiteY9" fmla="*/ 18000 h 21600"/>
              <a:gd name="connsiteX10" fmla="*/ 0 w 20405"/>
              <a:gd name="connsiteY10" fmla="*/ 18932 h 21600"/>
              <a:gd name="connsiteX11" fmla="*/ 2858 w 20405"/>
              <a:gd name="connsiteY11" fmla="*/ 12600 h 21600"/>
              <a:gd name="connsiteX12" fmla="*/ 2858 w 20405"/>
              <a:gd name="connsiteY12" fmla="*/ 360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05" h="21600" extrusionOk="0">
                <a:moveTo>
                  <a:pt x="2858" y="3600"/>
                </a:moveTo>
                <a:cubicBezTo>
                  <a:pt x="2858" y="1612"/>
                  <a:pt x="3268" y="0"/>
                  <a:pt x="3774" y="0"/>
                </a:cubicBezTo>
                <a:lnTo>
                  <a:pt x="5783" y="0"/>
                </a:lnTo>
                <a:lnTo>
                  <a:pt x="19489" y="0"/>
                </a:lnTo>
                <a:cubicBezTo>
                  <a:pt x="19995" y="0"/>
                  <a:pt x="20405" y="1612"/>
                  <a:pt x="20405" y="3600"/>
                </a:cubicBezTo>
                <a:lnTo>
                  <a:pt x="20405" y="18000"/>
                </a:lnTo>
                <a:cubicBezTo>
                  <a:pt x="20405" y="19988"/>
                  <a:pt x="19995" y="21600"/>
                  <a:pt x="19489" y="21600"/>
                </a:cubicBezTo>
                <a:lnTo>
                  <a:pt x="3774" y="21600"/>
                </a:lnTo>
                <a:cubicBezTo>
                  <a:pt x="3268" y="21600"/>
                  <a:pt x="2858" y="19988"/>
                  <a:pt x="2858" y="18000"/>
                </a:cubicBezTo>
                <a:lnTo>
                  <a:pt x="2858" y="18000"/>
                </a:lnTo>
                <a:lnTo>
                  <a:pt x="0" y="18932"/>
                </a:lnTo>
                <a:cubicBezTo>
                  <a:pt x="1351" y="16213"/>
                  <a:pt x="1507" y="15319"/>
                  <a:pt x="2858" y="12600"/>
                </a:cubicBezTo>
                <a:lnTo>
                  <a:pt x="2858" y="3600"/>
                </a:lnTo>
                <a:close/>
              </a:path>
            </a:pathLst>
          </a:custGeom>
          <a:solidFill>
            <a:srgbClr val="003C4B"/>
          </a:solidFill>
          <a:ln w="12700" cap="flat">
            <a:solidFill>
              <a:srgbClr val="002C37"/>
            </a:solidFill>
            <a:prstDash val="solid"/>
            <a:miter lim="800000"/>
          </a:ln>
          <a:effectLst/>
        </p:spPr>
        <p:txBody>
          <a:bodyPr wrap="square" lIns="45718" tIns="45718" rIns="45718" bIns="45718" numCol="1" anchor="ctr">
            <a:noAutofit/>
          </a:bodyPr>
          <a:lstStyle/>
          <a:p>
            <a:pPr algn="ctr" defTabSz="914400">
              <a:defRPr sz="2100"/>
            </a:pPr>
            <a:endParaRPr/>
          </a:p>
        </p:txBody>
      </p:sp>
      <p:sp>
        <p:nvSpPr>
          <p:cNvPr id="176" name="Shape 176"/>
          <p:cNvSpPr/>
          <p:nvPr/>
        </p:nvSpPr>
        <p:spPr>
          <a:xfrm>
            <a:off x="3103346" y="1645801"/>
            <a:ext cx="4378398" cy="7386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defTabSz="914400">
              <a:defRPr sz="2100">
                <a:latin typeface="+mn-lt"/>
                <a:ea typeface="+mn-ea"/>
                <a:cs typeface="+mn-cs"/>
                <a:sym typeface="Calibri"/>
              </a:defRPr>
            </a:lvl1pPr>
          </a:lstStyle>
          <a:p>
            <a:pPr algn="l"/>
            <a:r>
              <a:rPr dirty="0">
                <a:latin typeface="+mj-lt"/>
              </a:rPr>
              <a:t>I already have some savings but I want my existing wealth to grow steadily.</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
                                            <p:txEl>
                                              <p:pRg st="0" end="0"/>
                                            </p:txEl>
                                          </p:spTgt>
                                        </p:tgtEl>
                                        <p:attrNameLst>
                                          <p:attrName>style.visibility</p:attrName>
                                        </p:attrNameLst>
                                      </p:cBhvr>
                                      <p:to>
                                        <p:strVal val="visible"/>
                                      </p:to>
                                    </p:set>
                                    <p:animEffect transition="in" filter="fade">
                                      <p:cBhvr>
                                        <p:cTn id="7" dur="500"/>
                                        <p:tgtEl>
                                          <p:spTgt spid="1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4">
                                            <p:txEl>
                                              <p:pRg st="1" end="1"/>
                                            </p:txEl>
                                          </p:spTgt>
                                        </p:tgtEl>
                                        <p:attrNameLst>
                                          <p:attrName>style.visibility</p:attrName>
                                        </p:attrNameLst>
                                      </p:cBhvr>
                                      <p:to>
                                        <p:strVal val="visible"/>
                                      </p:to>
                                    </p:set>
                                    <p:animEffect transition="in" filter="fade">
                                      <p:cBhvr>
                                        <p:cTn id="12" dur="500"/>
                                        <p:tgtEl>
                                          <p:spTgt spid="17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4">
                                            <p:txEl>
                                              <p:pRg st="2" end="2"/>
                                            </p:txEl>
                                          </p:spTgt>
                                        </p:tgtEl>
                                        <p:attrNameLst>
                                          <p:attrName>style.visibility</p:attrName>
                                        </p:attrNameLst>
                                      </p:cBhvr>
                                      <p:to>
                                        <p:strVal val="visible"/>
                                      </p:to>
                                    </p:set>
                                    <p:animEffect transition="in" filter="fade">
                                      <p:cBhvr>
                                        <p:cTn id="17" dur="500"/>
                                        <p:tgtEl>
                                          <p:spTgt spid="17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4">
                                            <p:txEl>
                                              <p:pRg st="3" end="3"/>
                                            </p:txEl>
                                          </p:spTgt>
                                        </p:tgtEl>
                                        <p:attrNameLst>
                                          <p:attrName>style.visibility</p:attrName>
                                        </p:attrNameLst>
                                      </p:cBhvr>
                                      <p:to>
                                        <p:strVal val="visible"/>
                                      </p:to>
                                    </p:set>
                                    <p:animEffect transition="in" filter="fade">
                                      <p:cBhvr>
                                        <p:cTn id="22" dur="500"/>
                                        <p:tgtEl>
                                          <p:spTgt spid="1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a:spLocks noGrp="1"/>
          </p:cNvSpPr>
          <p:nvPr>
            <p:ph type="body" idx="1"/>
          </p:nvPr>
        </p:nvSpPr>
        <p:spPr>
          <a:xfrm>
            <a:off x="732367" y="1682050"/>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In addition to banks, what other financial service institutions can provide the above services</a:t>
            </a:r>
            <a:r>
              <a:rPr dirty="0" smtClean="0"/>
              <a:t>?</a:t>
            </a:r>
            <a:r>
              <a:rPr lang="en-US" dirty="0" smtClean="0"/>
              <a:t> What are the features of </a:t>
            </a:r>
            <a:r>
              <a:rPr lang="en-US" dirty="0"/>
              <a:t>these financial service </a:t>
            </a:r>
            <a:r>
              <a:rPr lang="en-US" dirty="0" smtClean="0"/>
              <a:t>institutions?</a:t>
            </a:r>
            <a:endParaRPr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Case </a:t>
            </a:r>
            <a:r>
              <a:rPr dirty="0"/>
              <a:t>1:</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Foreign currency exchange stores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Features: Convenient locations, </a:t>
            </a:r>
            <a:r>
              <a:rPr lang="en-US" dirty="0" smtClean="0"/>
              <a:t/>
            </a:r>
            <a:br>
              <a:rPr lang="en-US" dirty="0" smtClean="0"/>
            </a:br>
            <a:r>
              <a:rPr dirty="0" smtClean="0"/>
              <a:t>smaller-scale</a:t>
            </a:r>
            <a:r>
              <a:rPr dirty="0"/>
              <a:t>, longer opening hours, </a:t>
            </a:r>
            <a:r>
              <a:rPr lang="en-US" dirty="0" smtClean="0"/>
              <a:t/>
            </a:r>
            <a:br>
              <a:rPr lang="en-US" dirty="0" smtClean="0"/>
            </a:br>
            <a:r>
              <a:rPr dirty="0" smtClean="0"/>
              <a:t>better </a:t>
            </a:r>
            <a:r>
              <a:rPr dirty="0"/>
              <a:t>exchange rates for bulk </a:t>
            </a:r>
            <a:r>
              <a:rPr dirty="0" smtClean="0"/>
              <a:t>exchange</a:t>
            </a:r>
            <a:endParaRPr dirty="0"/>
          </a:p>
        </p:txBody>
      </p:sp>
      <p:sp>
        <p:nvSpPr>
          <p:cNvPr id="181" name="Shape 181"/>
          <p:cNvSpPr>
            <a:spLocks noGrp="1"/>
          </p:cNvSpPr>
          <p:nvPr>
            <p:ph type="body" sz="quarter" idx="13"/>
          </p:nvPr>
        </p:nvSpPr>
        <p:spPr>
          <a:xfrm>
            <a:off x="732442" y="692151"/>
            <a:ext cx="7682294" cy="961723"/>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1: Financial services institutions in Hong Kong</a:t>
            </a:r>
          </a:p>
        </p:txBody>
      </p:sp>
      <p:sp>
        <p:nvSpPr>
          <p:cNvPr id="180" name="Shape 180"/>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pic>
        <p:nvPicPr>
          <p:cNvPr id="182" name="image5.jpeg"/>
          <p:cNvPicPr>
            <a:picLocks noChangeAspect="1"/>
          </p:cNvPicPr>
          <p:nvPr/>
        </p:nvPicPr>
        <p:blipFill>
          <a:blip r:embed="rId2">
            <a:extLst/>
          </a:blip>
          <a:srcRect t="32960" b="11868"/>
          <a:stretch>
            <a:fillRect/>
          </a:stretch>
        </p:blipFill>
        <p:spPr>
          <a:xfrm>
            <a:off x="5639723" y="2773744"/>
            <a:ext cx="2505506" cy="2423652"/>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79">
                                            <p:txEl>
                                              <p:pRg st="0" end="0"/>
                                            </p:txEl>
                                          </p:spTgt>
                                        </p:tgtEl>
                                        <p:attrNameLst>
                                          <p:attrName>style.visibility</p:attrName>
                                        </p:attrNameLst>
                                      </p:cBhvr>
                                      <p:to>
                                        <p:strVal val="visible"/>
                                      </p:to>
                                    </p:set>
                                    <p:animEffect transition="in" filter="fade">
                                      <p:cBhvr>
                                        <p:cTn id="7" dur="500"/>
                                        <p:tgtEl>
                                          <p:spTgt spid="1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1" nodeType="clickEffect">
                                  <p:stCondLst>
                                    <p:cond delay="0"/>
                                  </p:stCondLst>
                                  <p:childTnLst>
                                    <p:set>
                                      <p:cBhvr>
                                        <p:cTn id="11" dur="1" fill="hold">
                                          <p:stCondLst>
                                            <p:cond delay="0"/>
                                          </p:stCondLst>
                                        </p:cTn>
                                        <p:tgtEl>
                                          <p:spTgt spid="179">
                                            <p:txEl>
                                              <p:pRg st="1" end="1"/>
                                            </p:txEl>
                                          </p:spTgt>
                                        </p:tgtEl>
                                        <p:attrNameLst>
                                          <p:attrName>style.visibility</p:attrName>
                                        </p:attrNameLst>
                                      </p:cBhvr>
                                      <p:to>
                                        <p:strVal val="visible"/>
                                      </p:to>
                                    </p:set>
                                    <p:animEffect transition="in" filter="fade">
                                      <p:cBhvr>
                                        <p:cTn id="12" dur="500"/>
                                        <p:tgtEl>
                                          <p:spTgt spid="1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179">
                                            <p:txEl>
                                              <p:pRg st="2" end="2"/>
                                            </p:txEl>
                                          </p:spTgt>
                                        </p:tgtEl>
                                        <p:attrNameLst>
                                          <p:attrName>style.visibility</p:attrName>
                                        </p:attrNameLst>
                                      </p:cBhvr>
                                      <p:to>
                                        <p:strVal val="visible"/>
                                      </p:to>
                                    </p:set>
                                    <p:animEffect transition="in" filter="fade">
                                      <p:cBhvr>
                                        <p:cTn id="17" dur="500"/>
                                        <p:tgtEl>
                                          <p:spTgt spid="179">
                                            <p:txEl>
                                              <p:pRg st="2" end="2"/>
                                            </p:txEl>
                                          </p:spTgt>
                                        </p:tgtEl>
                                      </p:cBhvr>
                                    </p:animEffect>
                                  </p:childTnLst>
                                </p:cTn>
                              </p:par>
                              <p:par>
                                <p:cTn id="18" presetID="10" presetClass="entr" presetSubtype="0" fill="hold" grpId="2" nodeType="withEffect">
                                  <p:stCondLst>
                                    <p:cond delay="0"/>
                                  </p:stCondLst>
                                  <p:childTnLst>
                                    <p:set>
                                      <p:cBhvr>
                                        <p:cTn id="19" dur="1" fill="hold">
                                          <p:stCondLst>
                                            <p:cond delay="0"/>
                                          </p:stCondLst>
                                        </p:cTn>
                                        <p:tgtEl>
                                          <p:spTgt spid="182"/>
                                        </p:tgtEl>
                                        <p:attrNameLst>
                                          <p:attrName>style.visibility</p:attrName>
                                        </p:attrNameLst>
                                      </p:cBhvr>
                                      <p:to>
                                        <p:strVal val="visible"/>
                                      </p:to>
                                    </p:set>
                                    <p:animEffect transition="in" filter="fade">
                                      <p:cBhvr>
                                        <p:cTn id="20" dur="500"/>
                                        <p:tgtEl>
                                          <p:spTgt spid="18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179">
                                            <p:txEl>
                                              <p:pRg st="3" end="3"/>
                                            </p:txEl>
                                          </p:spTgt>
                                        </p:tgtEl>
                                        <p:attrNameLst>
                                          <p:attrName>style.visibility</p:attrName>
                                        </p:attrNameLst>
                                      </p:cBhvr>
                                      <p:to>
                                        <p:strVal val="visible"/>
                                      </p:to>
                                    </p:set>
                                    <p:animEffect transition="in" filter="fade">
                                      <p:cBhvr>
                                        <p:cTn id="25" dur="500"/>
                                        <p:tgtEl>
                                          <p:spTgt spid="1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1" uiExpand="1" build="p" bldLvl="5" advAuto="0"/>
      <p:bldP spid="182" grpId="2" uiExpand="1" animBg="1" advAuto="0"/>
    </p:bld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275</TotalTime>
  <Words>1910</Words>
  <Application>Microsoft Office PowerPoint</Application>
  <PresentationFormat>如螢幕大小 (4:3)</PresentationFormat>
  <Paragraphs>170</Paragraphs>
  <Slides>29</Slides>
  <Notes>0</Notes>
  <HiddenSlides>0</HiddenSlides>
  <MMClips>0</MMClips>
  <ScaleCrop>false</ScaleCrop>
  <HeadingPairs>
    <vt:vector size="4" baseType="variant">
      <vt:variant>
        <vt:lpstr>佈景主題</vt:lpstr>
      </vt:variant>
      <vt:variant>
        <vt:i4>1</vt:i4>
      </vt:variant>
      <vt:variant>
        <vt:lpstr>投影片標題</vt:lpstr>
      </vt:variant>
      <vt:variant>
        <vt:i4>29</vt:i4>
      </vt:variant>
    </vt:vector>
  </HeadingPairs>
  <TitlesOfParts>
    <vt:vector size="30"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59</cp:revision>
  <dcterms:modified xsi:type="dcterms:W3CDTF">2019-09-26T09:29:44Z</dcterms:modified>
</cp:coreProperties>
</file>