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33"/>
  </p:notesMasterIdLst>
  <p:sldIdLst>
    <p:sldId id="256" r:id="rId2"/>
    <p:sldId id="257" r:id="rId3"/>
    <p:sldId id="258" r:id="rId4"/>
    <p:sldId id="259" r:id="rId5"/>
    <p:sldId id="261" r:id="rId6"/>
    <p:sldId id="262" r:id="rId7"/>
    <p:sldId id="264" r:id="rId8"/>
    <p:sldId id="265" r:id="rId9"/>
    <p:sldId id="268" r:id="rId10"/>
    <p:sldId id="269" r:id="rId11"/>
    <p:sldId id="272" r:id="rId12"/>
    <p:sldId id="274" r:id="rId13"/>
    <p:sldId id="275" r:id="rId14"/>
    <p:sldId id="276" r:id="rId15"/>
    <p:sldId id="277" r:id="rId16"/>
    <p:sldId id="296"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7" r:id="rId3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1pPr>
    <a:lvl2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2pPr>
    <a:lvl3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3pPr>
    <a:lvl4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4pPr>
    <a:lvl5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5pPr>
    <a:lvl6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6pPr>
    <a:lvl7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7pPr>
    <a:lvl8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8pPr>
    <a:lvl9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1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CDCD"/>
          </a:solidFill>
        </a:fill>
      </a:tcStyle>
    </a:wholeTbl>
    <a:band2H>
      <a:tcTxStyle/>
      <a:tcStyle>
        <a:tcBdr/>
        <a:fill>
          <a:solidFill>
            <a:srgbClr val="E8E8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BDACD"/>
          </a:solidFill>
        </a:fill>
      </a:tcStyle>
    </a:wholeTbl>
    <a:band2H>
      <a:tcTxStyle/>
      <a:tcStyle>
        <a:tcBdr/>
        <a:fill>
          <a:solidFill>
            <a:srgbClr val="FDED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9CFCB"/>
          </a:solidFill>
        </a:fill>
      </a:tcStyle>
    </a:wholeTbl>
    <a:band2H>
      <a:tcTxStyle/>
      <a:tcStyle>
        <a:tcBdr/>
        <a:fill>
          <a:solidFill>
            <a:srgbClr val="EDE8E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3" d="100"/>
          <a:sy n="103" d="100"/>
        </p:scale>
        <p:origin x="-210" y="-96"/>
      </p:cViewPr>
      <p:guideLst>
        <p:guide orient="horz" pos="2160"/>
        <p:guide pos="2880"/>
      </p:guideLst>
    </p:cSldViewPr>
  </p:slideViewPr>
  <p:notesTextViewPr>
    <p:cViewPr>
      <p:scale>
        <a:sx n="1" d="1"/>
        <a:sy n="1" d="1"/>
      </p:scale>
      <p:origin x="0" y="0"/>
    </p:cViewPr>
  </p:notesTextViewPr>
  <p:sorterViewPr>
    <p:cViewPr>
      <p:scale>
        <a:sx n="100" d="100"/>
        <a:sy n="100" d="100"/>
      </p:scale>
      <p:origin x="0" y="244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6" name="Shape 126"/>
          <p:cNvSpPr>
            <a:spLocks noGrp="1" noRot="1" noChangeAspect="1"/>
          </p:cNvSpPr>
          <p:nvPr>
            <p:ph type="sldImg"/>
          </p:nvPr>
        </p:nvSpPr>
        <p:spPr>
          <a:xfrm>
            <a:off x="1143000" y="685800"/>
            <a:ext cx="4572000" cy="3429000"/>
          </a:xfrm>
          <a:prstGeom prst="rect">
            <a:avLst/>
          </a:prstGeom>
        </p:spPr>
        <p:txBody>
          <a:bodyPr/>
          <a:lstStyle/>
          <a:p>
            <a:endParaRPr/>
          </a:p>
        </p:txBody>
      </p:sp>
      <p:sp>
        <p:nvSpPr>
          <p:cNvPr id="127" name="Shape 127"/>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375046096"/>
      </p:ext>
    </p:extLst>
  </p:cSld>
  <p:clrMap bg1="lt1" tx1="dk1" bg2="lt2" tx2="dk2" accent1="accent1" accent2="accent2" accent3="accent3" accent4="accent4" accent5="accent5" accent6="accent6" hlink="hlink" folHlink="folHlink"/>
  <p:notesStyle>
    <a:lvl1pPr defTabSz="914377" latinLnBrk="0">
      <a:defRPr sz="1200">
        <a:latin typeface="+mn-lt"/>
        <a:ea typeface="+mn-ea"/>
        <a:cs typeface="+mn-cs"/>
        <a:sym typeface="Calibri"/>
      </a:defRPr>
    </a:lvl1pPr>
    <a:lvl2pPr indent="228600" defTabSz="914377" latinLnBrk="0">
      <a:defRPr sz="1200">
        <a:latin typeface="+mn-lt"/>
        <a:ea typeface="+mn-ea"/>
        <a:cs typeface="+mn-cs"/>
        <a:sym typeface="Calibri"/>
      </a:defRPr>
    </a:lvl2pPr>
    <a:lvl3pPr indent="457200" defTabSz="914377" latinLnBrk="0">
      <a:defRPr sz="1200">
        <a:latin typeface="+mn-lt"/>
        <a:ea typeface="+mn-ea"/>
        <a:cs typeface="+mn-cs"/>
        <a:sym typeface="Calibri"/>
      </a:defRPr>
    </a:lvl3pPr>
    <a:lvl4pPr indent="685800" defTabSz="914377" latinLnBrk="0">
      <a:defRPr sz="1200">
        <a:latin typeface="+mn-lt"/>
        <a:ea typeface="+mn-ea"/>
        <a:cs typeface="+mn-cs"/>
        <a:sym typeface="Calibri"/>
      </a:defRPr>
    </a:lvl4pPr>
    <a:lvl5pPr indent="914400" defTabSz="914377" latinLnBrk="0">
      <a:defRPr sz="1200">
        <a:latin typeface="+mn-lt"/>
        <a:ea typeface="+mn-ea"/>
        <a:cs typeface="+mn-cs"/>
        <a:sym typeface="Calibri"/>
      </a:defRPr>
    </a:lvl5pPr>
    <a:lvl6pPr indent="1143000" defTabSz="914377" latinLnBrk="0">
      <a:defRPr sz="1200">
        <a:latin typeface="+mn-lt"/>
        <a:ea typeface="+mn-ea"/>
        <a:cs typeface="+mn-cs"/>
        <a:sym typeface="Calibri"/>
      </a:defRPr>
    </a:lvl6pPr>
    <a:lvl7pPr indent="1371600" defTabSz="914377" latinLnBrk="0">
      <a:defRPr sz="1200">
        <a:latin typeface="+mn-lt"/>
        <a:ea typeface="+mn-ea"/>
        <a:cs typeface="+mn-cs"/>
        <a:sym typeface="Calibri"/>
      </a:defRPr>
    </a:lvl7pPr>
    <a:lvl8pPr indent="1600200" defTabSz="914377" latinLnBrk="0">
      <a:defRPr sz="1200">
        <a:latin typeface="+mn-lt"/>
        <a:ea typeface="+mn-ea"/>
        <a:cs typeface="+mn-cs"/>
        <a:sym typeface="Calibri"/>
      </a:defRPr>
    </a:lvl8pPr>
    <a:lvl9pPr indent="1828800" defTabSz="914377"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HK" altLang="en-US" dirty="0"/>
          </a:p>
        </p:txBody>
      </p:sp>
    </p:spTree>
    <p:extLst>
      <p:ext uri="{BB962C8B-B14F-4D97-AF65-F5344CB8AC3E}">
        <p14:creationId xmlns:p14="http://schemas.microsoft.com/office/powerpoint/2010/main" val="187844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Cover_EN 0">
    <p:spTree>
      <p:nvGrpSpPr>
        <p:cNvPr id="1" name=""/>
        <p:cNvGrpSpPr/>
        <p:nvPr/>
      </p:nvGrpSpPr>
      <p:grpSpPr>
        <a:xfrm>
          <a:off x="0" y="0"/>
          <a:ext cx="0" cy="0"/>
          <a:chOff x="0" y="0"/>
          <a:chExt cx="0" cy="0"/>
        </a:xfrm>
      </p:grpSpPr>
      <p:sp>
        <p:nvSpPr>
          <p:cNvPr id="24" name="Shape 24"/>
          <p:cNvSpPr>
            <a:spLocks noGrp="1"/>
          </p:cNvSpPr>
          <p:nvPr>
            <p:ph type="body" sz="quarter" idx="1"/>
          </p:nvPr>
        </p:nvSpPr>
        <p:spPr>
          <a:xfrm>
            <a:off x="1403350" y="4285548"/>
            <a:ext cx="7008285" cy="631002"/>
          </a:xfrm>
          <a:prstGeom prst="rect">
            <a:avLst/>
          </a:prstGeom>
        </p:spPr>
        <p:txBody>
          <a:bodyPr/>
          <a:lstStyle>
            <a:lvl1pPr marL="0" indent="0">
              <a:buSzTx/>
              <a:buFontTx/>
              <a:buNone/>
              <a:defRPr sz="2100">
                <a:solidFill>
                  <a:schemeClr val="accent1"/>
                </a:solidFill>
              </a:defRPr>
            </a:lvl1pPr>
            <a:lvl2pPr marL="657207" indent="-200018">
              <a:buFontTx/>
              <a:defRPr sz="2100">
                <a:solidFill>
                  <a:schemeClr val="accent1"/>
                </a:solidFill>
              </a:defRPr>
            </a:lvl2pPr>
            <a:lvl3pPr marL="1154400" indent="-240023">
              <a:buFontTx/>
              <a:defRPr sz="2100">
                <a:solidFill>
                  <a:schemeClr val="accent1"/>
                </a:solidFill>
              </a:defRPr>
            </a:lvl3pPr>
            <a:lvl4pPr marL="1638258" indent="-266692">
              <a:buFontTx/>
              <a:defRPr sz="2100">
                <a:solidFill>
                  <a:schemeClr val="accent1"/>
                </a:solidFill>
              </a:defRPr>
            </a:lvl4pPr>
            <a:lvl5pPr marL="2095447" indent="-266692">
              <a:buFontTx/>
              <a:defRPr sz="2100">
                <a:solidFill>
                  <a:schemeClr val="accent1"/>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25" name="Shape 25"/>
          <p:cNvSpPr>
            <a:spLocks noGrp="1"/>
          </p:cNvSpPr>
          <p:nvPr>
            <p:ph type="body" sz="quarter" idx="13"/>
          </p:nvPr>
        </p:nvSpPr>
        <p:spPr>
          <a:xfrm>
            <a:off x="1403351" y="5577661"/>
            <a:ext cx="7008284" cy="277422"/>
          </a:xfrm>
          <a:prstGeom prst="rect">
            <a:avLst/>
          </a:prstGeom>
        </p:spPr>
        <p:txBody>
          <a:bodyPr anchor="b"/>
          <a:lstStyle/>
          <a:p>
            <a:pPr marL="160015" lvl="0" indent="-160015" defTabSz="640063">
              <a:spcBef>
                <a:spcPts val="700"/>
              </a:spcBef>
              <a:defRPr sz="1960"/>
            </a:pPr>
            <a:r>
              <a:rPr lang="zh-TW" altLang="en-US" smtClean="0"/>
              <a:t>按一下以編輯母片文字樣式</a:t>
            </a:r>
          </a:p>
        </p:txBody>
      </p:sp>
      <p:sp>
        <p:nvSpPr>
          <p:cNvPr id="26" name="Shape 26"/>
          <p:cNvSpPr>
            <a:spLocks noGrp="1"/>
          </p:cNvSpPr>
          <p:nvPr>
            <p:ph type="body" sz="quarter" idx="14"/>
          </p:nvPr>
        </p:nvSpPr>
        <p:spPr>
          <a:xfrm>
            <a:off x="1403351" y="5855079"/>
            <a:ext cx="7008284" cy="263359"/>
          </a:xfrm>
          <a:prstGeom prst="rect">
            <a:avLst/>
          </a:prstGeom>
        </p:spPr>
        <p:txBody>
          <a:bodyPr anchor="b"/>
          <a:lstStyle/>
          <a:p>
            <a:pPr marL="150871" lvl="0" indent="-150871" defTabSz="603488">
              <a:spcBef>
                <a:spcPts val="600"/>
              </a:spcBef>
              <a:defRPr sz="1848"/>
            </a:pPr>
            <a:r>
              <a:rPr lang="zh-TW" altLang="en-US" smtClean="0"/>
              <a:t>按一下以編輯母片文字樣式</a:t>
            </a:r>
          </a:p>
        </p:txBody>
      </p:sp>
      <p:sp>
        <p:nvSpPr>
          <p:cNvPr id="27" name="Shape 27"/>
          <p:cNvSpPr>
            <a:spLocks noGrp="1"/>
          </p:cNvSpPr>
          <p:nvPr>
            <p:ph type="body" sz="quarter" idx="15"/>
          </p:nvPr>
        </p:nvSpPr>
        <p:spPr>
          <a:xfrm>
            <a:off x="1403350" y="2732618"/>
            <a:ext cx="7008284" cy="1552934"/>
          </a:xfrm>
          <a:prstGeom prst="rect">
            <a:avLst/>
          </a:prstGeom>
        </p:spPr>
        <p:txBody>
          <a:bodyPr/>
          <a:lstStyle/>
          <a:p>
            <a:pPr lvl="0"/>
            <a:r>
              <a:rPr lang="zh-TW" altLang="en-US" smtClean="0"/>
              <a:t>按一下以編輯母片文字樣式</a:t>
            </a:r>
          </a:p>
        </p:txBody>
      </p:sp>
      <p:sp>
        <p:nvSpPr>
          <p:cNvPr id="28" name="Shape 28"/>
          <p:cNvSpPr>
            <a:spLocks noGrp="1"/>
          </p:cNvSpPr>
          <p:nvPr>
            <p:ph type="sldNum" sz="quarter" idx="2"/>
          </p:nvPr>
        </p:nvSpPr>
        <p:spPr>
          <a:xfrm>
            <a:off x="6258744" y="6206493"/>
            <a:ext cx="294457" cy="299715"/>
          </a:xfrm>
          <a:prstGeom prst="rect">
            <a:avLst/>
          </a:prstGeom>
        </p:spPr>
        <p:txBody>
          <a:bodyPr lIns="60956" tIns="60956" rIns="60956" bIns="60956" anchor="ctr"/>
          <a:lstStyle>
            <a:lvl1pPr>
              <a:defRPr sz="1200">
                <a:solidFill>
                  <a:srgbClr val="645F9B"/>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hapter Divider (Purpl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58" name="Shape 58"/>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solidFill>
                  <a:srgbClr val="F58C3C"/>
                </a:solidFill>
              </a:defRPr>
            </a:lvl1pPr>
            <a:lvl2pPr marL="838177" indent="-380988">
              <a:spcBef>
                <a:spcPts val="0"/>
              </a:spcBef>
              <a:buFontTx/>
              <a:defRPr sz="4000">
                <a:solidFill>
                  <a:srgbClr val="F58C3C"/>
                </a:solidFill>
              </a:defRPr>
            </a:lvl2pPr>
            <a:lvl3pPr marL="1371564" indent="-457187">
              <a:spcBef>
                <a:spcPts val="0"/>
              </a:spcBef>
              <a:buFontTx/>
              <a:defRPr sz="4000">
                <a:solidFill>
                  <a:srgbClr val="F58C3C"/>
                </a:solidFill>
              </a:defRPr>
            </a:lvl3pPr>
            <a:lvl4pPr marL="1879551" indent="-507985">
              <a:spcBef>
                <a:spcPts val="0"/>
              </a:spcBef>
              <a:buFontTx/>
              <a:defRPr sz="4000">
                <a:solidFill>
                  <a:srgbClr val="F58C3C"/>
                </a:solidFill>
              </a:defRPr>
            </a:lvl4pPr>
            <a:lvl5pPr marL="2336740" indent="-507985">
              <a:spcBef>
                <a:spcPts val="0"/>
              </a:spcBef>
              <a:buFontTx/>
              <a:defRPr sz="4000">
                <a:solidFill>
                  <a:srgbClr val="F58C3C"/>
                </a:solidFill>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59" name="Shape 59"/>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60" name="Shape 60"/>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61" name="Shape 61"/>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hapter Divider (Orange) 0">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79" name="Shape 79"/>
          <p:cNvSpPr>
            <a:spLocks noGrp="1"/>
          </p:cNvSpPr>
          <p:nvPr>
            <p:ph type="body" sz="quarter" idx="1"/>
          </p:nvPr>
        </p:nvSpPr>
        <p:spPr>
          <a:xfrm>
            <a:off x="1799661" y="2732152"/>
            <a:ext cx="6143729" cy="719126"/>
          </a:xfrm>
          <a:prstGeom prst="rect">
            <a:avLst/>
          </a:prstGeom>
        </p:spPr>
        <p:txBody>
          <a:bodyPr/>
          <a:lstStyle>
            <a:lvl1pPr marL="0" indent="0">
              <a:spcBef>
                <a:spcPts val="0"/>
              </a:spcBef>
              <a:buSzTx/>
              <a:buFontTx/>
              <a:buNone/>
              <a:defRPr sz="4000"/>
            </a:lvl1pPr>
            <a:lvl2pPr marL="838177" indent="-380988">
              <a:spcBef>
                <a:spcPts val="0"/>
              </a:spcBef>
              <a:buFontTx/>
              <a:defRPr sz="4000"/>
            </a:lvl2pPr>
            <a:lvl3pPr marL="1371564" indent="-457187">
              <a:spcBef>
                <a:spcPts val="0"/>
              </a:spcBef>
              <a:buFontTx/>
              <a:defRPr sz="4000"/>
            </a:lvl3pPr>
            <a:lvl4pPr marL="1879551" indent="-507985">
              <a:spcBef>
                <a:spcPts val="0"/>
              </a:spcBef>
              <a:buFontTx/>
              <a:defRPr sz="4000"/>
            </a:lvl4pPr>
            <a:lvl5pPr marL="2336740" indent="-507985">
              <a:spcBef>
                <a:spcPts val="0"/>
              </a:spcBef>
              <a:buFontTx/>
              <a:defRPr sz="4000"/>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80" name="Shape 80"/>
          <p:cNvSpPr>
            <a:spLocks noGrp="1"/>
          </p:cNvSpPr>
          <p:nvPr>
            <p:ph type="body" sz="quarter" idx="13"/>
          </p:nvPr>
        </p:nvSpPr>
        <p:spPr>
          <a:xfrm>
            <a:off x="1259417" y="2598152"/>
            <a:ext cx="540242" cy="859543"/>
          </a:xfrm>
          <a:prstGeom prst="rect">
            <a:avLst/>
          </a:prstGeom>
        </p:spPr>
        <p:txBody>
          <a:bodyPr/>
          <a:lstStyle/>
          <a:p>
            <a:pPr lvl="0"/>
            <a:r>
              <a:rPr lang="zh-TW" altLang="en-US" smtClean="0"/>
              <a:t>按一下以編輯母片文字樣式</a:t>
            </a:r>
          </a:p>
        </p:txBody>
      </p:sp>
      <p:sp>
        <p:nvSpPr>
          <p:cNvPr id="81" name="Shape 81"/>
          <p:cNvSpPr>
            <a:spLocks noGrp="1"/>
          </p:cNvSpPr>
          <p:nvPr>
            <p:ph type="body" sz="quarter" idx="14"/>
          </p:nvPr>
        </p:nvSpPr>
        <p:spPr>
          <a:xfrm>
            <a:off x="1799658" y="3451276"/>
            <a:ext cx="6143732" cy="1795281"/>
          </a:xfrm>
          <a:prstGeom prst="rect">
            <a:avLst/>
          </a:prstGeom>
        </p:spPr>
        <p:txBody>
          <a:bodyPr/>
          <a:lstStyle/>
          <a:p>
            <a:pPr lvl="0"/>
            <a:r>
              <a:rPr lang="zh-TW" altLang="en-US" smtClean="0"/>
              <a:t>按一下以編輯母片文字樣式</a:t>
            </a:r>
          </a:p>
        </p:txBody>
      </p:sp>
      <p:sp>
        <p:nvSpPr>
          <p:cNvPr id="82" name="Shape 82"/>
          <p:cNvSpPr>
            <a:spLocks noGrp="1"/>
          </p:cNvSpPr>
          <p:nvPr>
            <p:ph type="sldNum" sz="quarter" idx="2"/>
          </p:nvPr>
        </p:nvSpPr>
        <p:spPr>
          <a:prstGeom prst="rect">
            <a:avLst/>
          </a:prstGeom>
        </p:spPr>
        <p:txBody>
          <a:bodyPr/>
          <a:lstStyle>
            <a:lvl1pPr>
              <a:defRPr>
                <a:solidFill>
                  <a:schemeClr val="accent3"/>
                </a:solidFill>
              </a:defRPr>
            </a:lvl1p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511405"/>
            <a:ext cx="7679267" cy="4187016"/>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a:p>
        </p:txBody>
      </p:sp>
      <p:sp>
        <p:nvSpPr>
          <p:cNvPr id="99" name="Shape 99"/>
          <p:cNvSpPr>
            <a:spLocks noGrp="1"/>
          </p:cNvSpPr>
          <p:nvPr>
            <p:ph type="body" sz="quarter" idx="13"/>
          </p:nvPr>
        </p:nvSpPr>
        <p:spPr>
          <a:xfrm>
            <a:off x="732368" y="692155"/>
            <a:ext cx="7683866" cy="675666"/>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reserve="1">
  <p:cSld name="1_Contents 0">
    <p:spTree>
      <p:nvGrpSpPr>
        <p:cNvPr id="1" name=""/>
        <p:cNvGrpSpPr/>
        <p:nvPr/>
      </p:nvGrpSpPr>
      <p:grpSpPr>
        <a:xfrm>
          <a:off x="0" y="0"/>
          <a:ext cx="0" cy="0"/>
          <a:chOff x="0" y="0"/>
          <a:chExt cx="0" cy="0"/>
        </a:xfrm>
      </p:grpSpPr>
      <p:sp>
        <p:nvSpPr>
          <p:cNvPr id="98" name="Shape 98"/>
          <p:cNvSpPr>
            <a:spLocks noGrp="1"/>
          </p:cNvSpPr>
          <p:nvPr>
            <p:ph type="body" idx="1"/>
          </p:nvPr>
        </p:nvSpPr>
        <p:spPr>
          <a:xfrm>
            <a:off x="732367" y="1760788"/>
            <a:ext cx="7679267" cy="3937634"/>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99" name="Shape 99"/>
          <p:cNvSpPr>
            <a:spLocks noGrp="1"/>
          </p:cNvSpPr>
          <p:nvPr>
            <p:ph type="body" sz="quarter" idx="13"/>
          </p:nvPr>
        </p:nvSpPr>
        <p:spPr>
          <a:xfrm>
            <a:off x="732368" y="692155"/>
            <a:ext cx="7683866" cy="940162"/>
          </a:xfrm>
          <a:prstGeom prst="rect">
            <a:avLst/>
          </a:prstGeom>
        </p:spPr>
        <p:txBody>
          <a:bodyPr>
            <a:normAutofit/>
          </a:bodyPr>
          <a:lstStyle>
            <a:lvl1pPr marL="0" indent="0">
              <a:buNone/>
              <a:defRPr sz="3200" b="1"/>
            </a:lvl1pPr>
          </a:lstStyle>
          <a:p>
            <a:pPr lvl="0"/>
            <a:r>
              <a:rPr lang="zh-TW" altLang="en-US" smtClean="0"/>
              <a:t>按一下以編輯母片文字樣式</a:t>
            </a:r>
          </a:p>
        </p:txBody>
      </p:sp>
      <p:sp>
        <p:nvSpPr>
          <p:cNvPr id="100" name="Shape 100"/>
          <p:cNvSpPr>
            <a:spLocks noGrp="1"/>
          </p:cNvSpPr>
          <p:nvPr>
            <p:ph type="sldNum" sz="quarter" idx="2"/>
          </p:nvPr>
        </p:nvSpPr>
        <p:spPr>
          <a:prstGeom prst="rect">
            <a:avLst/>
          </a:prstGeom>
        </p:spPr>
        <p:txBody>
          <a:bodyPr/>
          <a:lstStyle/>
          <a:p>
            <a:fld id="{86CB4B4D-7CA3-9044-876B-883B54F8677D}" type="slidenum">
              <a:rPr lang="en-US" altLang="zh-HK" smtClean="0"/>
              <a:t>‹#›</a:t>
            </a:fld>
            <a:endParaRPr lang="zh-HK" altLang="en-US"/>
          </a:p>
        </p:txBody>
      </p:sp>
    </p:spTree>
    <p:extLst>
      <p:ext uri="{BB962C8B-B14F-4D97-AF65-F5344CB8AC3E}">
        <p14:creationId xmlns:p14="http://schemas.microsoft.com/office/powerpoint/2010/main" val="3585906071"/>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ntent 1b">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Rectangle 29"/>
          <p:cNvSpPr txBox="1">
            <a:spLocks noChangeArrowheads="1"/>
          </p:cNvSpPr>
          <p:nvPr userDrawn="1"/>
        </p:nvSpPr>
        <p:spPr>
          <a:xfrm>
            <a:off x="8305800" y="6140450"/>
            <a:ext cx="444500" cy="373063"/>
          </a:xfrm>
          <a:prstGeom prst="rect">
            <a:avLst/>
          </a:prstGeom>
        </p:spPr>
        <p:txBody>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pPr eaLnBrk="1" hangingPunct="1"/>
            <a:fld id="{EA2D518F-DDD5-4F88-997E-846B591EA2D8}" type="slidenum">
              <a:rPr lang="en-US" altLang="zh-TW" sz="1000" b="1">
                <a:solidFill>
                  <a:srgbClr val="524F4F"/>
                </a:solidFill>
                <a:latin typeface="Calibri" pitchFamily="34" charset="0"/>
                <a:ea typeface="Microsoft JhengHei" pitchFamily="34" charset="-120"/>
                <a:cs typeface="Calibri" pitchFamily="34" charset="0"/>
              </a:rPr>
              <a:pPr eaLnBrk="1" hangingPunct="1"/>
              <a:t>‹#›</a:t>
            </a:fld>
            <a:endParaRPr lang="en-US" altLang="zh-TW" sz="1000" b="1">
              <a:solidFill>
                <a:srgbClr val="524F4F"/>
              </a:solidFill>
              <a:latin typeface="Calibri" pitchFamily="34" charset="0"/>
              <a:ea typeface="Microsoft JhengHei" pitchFamily="34" charset="-120"/>
              <a:cs typeface="Calibri" pitchFamily="34" charset="0"/>
            </a:endParaRPr>
          </a:p>
        </p:txBody>
      </p:sp>
      <p:sp>
        <p:nvSpPr>
          <p:cNvPr id="2" name="Text Placeholder 4"/>
          <p:cNvSpPr>
            <a:spLocks noGrp="1"/>
          </p:cNvSpPr>
          <p:nvPr>
            <p:ph type="body" sz="quarter" idx="12"/>
          </p:nvPr>
        </p:nvSpPr>
        <p:spPr>
          <a:xfrm>
            <a:off x="540000" y="706604"/>
            <a:ext cx="8075097" cy="1014245"/>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600" b="1"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a:p>
            <a:pPr lvl="1"/>
            <a:r>
              <a:rPr lang="zh-TW" altLang="en-US" smtClean="0"/>
              <a:t>第二層</a:t>
            </a:r>
          </a:p>
          <a:p>
            <a:pPr lvl="2"/>
            <a:r>
              <a:rPr lang="zh-TW" altLang="en-US" smtClean="0"/>
              <a:t>第三層</a:t>
            </a:r>
          </a:p>
        </p:txBody>
      </p:sp>
      <p:sp>
        <p:nvSpPr>
          <p:cNvPr id="3" name="Text Placeholder 4"/>
          <p:cNvSpPr>
            <a:spLocks noGrp="1"/>
          </p:cNvSpPr>
          <p:nvPr>
            <p:ph type="body" sz="quarter" idx="13"/>
          </p:nvPr>
        </p:nvSpPr>
        <p:spPr>
          <a:xfrm>
            <a:off x="540000" y="2251908"/>
            <a:ext cx="8068991" cy="457200"/>
          </a:xfrm>
          <a:prstGeom prst="rect">
            <a:avLst/>
          </a:prstGeom>
        </p:spPr>
        <p:txBody>
          <a:bodyPr/>
          <a:lstStyle>
            <a:lvl1pPr marL="0" indent="0">
              <a:buNone/>
              <a:defRPr sz="21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4" name="Text Placeholder 4"/>
          <p:cNvSpPr>
            <a:spLocks noGrp="1"/>
          </p:cNvSpPr>
          <p:nvPr>
            <p:ph type="body" sz="quarter" idx="14"/>
          </p:nvPr>
        </p:nvSpPr>
        <p:spPr>
          <a:xfrm>
            <a:off x="540000" y="2862260"/>
            <a:ext cx="8068991" cy="457200"/>
          </a:xfrm>
          <a:prstGeom prst="rect">
            <a:avLst/>
          </a:prstGeom>
        </p:spPr>
        <p:txBody>
          <a:bodyPr/>
          <a:lstStyle>
            <a:lvl1pPr marL="0" indent="0">
              <a:buNone/>
              <a:defRPr sz="17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5" name="Text Placeholder 4"/>
          <p:cNvSpPr>
            <a:spLocks noGrp="1"/>
          </p:cNvSpPr>
          <p:nvPr>
            <p:ph type="body" sz="quarter" idx="15"/>
          </p:nvPr>
        </p:nvSpPr>
        <p:spPr>
          <a:xfrm>
            <a:off x="540000" y="3472612"/>
            <a:ext cx="8062885" cy="457200"/>
          </a:xfrm>
          <a:prstGeom prst="rect">
            <a:avLst/>
          </a:prstGeom>
        </p:spPr>
        <p:txBody>
          <a:bodyPr/>
          <a:lstStyle>
            <a:lvl1pPr marL="0" indent="0">
              <a:buNone/>
              <a:defRPr sz="1200" b="0" i="0" baseline="0">
                <a:solidFill>
                  <a:srgbClr val="2E008B"/>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9" name="Text Placeholder 4"/>
          <p:cNvSpPr>
            <a:spLocks noGrp="1"/>
          </p:cNvSpPr>
          <p:nvPr>
            <p:ph type="body" sz="quarter" idx="19"/>
          </p:nvPr>
        </p:nvSpPr>
        <p:spPr>
          <a:xfrm>
            <a:off x="540000" y="6159666"/>
            <a:ext cx="1335507" cy="147387"/>
          </a:xfrm>
          <a:prstGeom prst="rect">
            <a:avLst/>
          </a:prstGeom>
        </p:spPr>
        <p:txBody>
          <a:bodyPr/>
          <a:lstStyle>
            <a:lvl1pPr marL="0" indent="0">
              <a:buNone/>
              <a:defRPr sz="800" b="0" i="0" baseline="0">
                <a:solidFill>
                  <a:schemeClr val="tx1">
                    <a:lumMod val="90000"/>
                    <a:lumOff val="10000"/>
                  </a:schemeClr>
                </a:solidFill>
                <a:latin typeface="Calibri"/>
                <a:ea typeface="Microsoft JhengHei" panose="020B0604030504040204" pitchFamily="34" charset="-120"/>
                <a:cs typeface="Calibri"/>
              </a:defRPr>
            </a:lvl1pPr>
          </a:lstStyle>
          <a:p>
            <a:pPr lvl="0"/>
            <a:r>
              <a:rPr lang="zh-TW" altLang="en-US" smtClean="0"/>
              <a:t>按一下以編輯母片文字樣式</a:t>
            </a:r>
          </a:p>
        </p:txBody>
      </p:sp>
      <p:sp>
        <p:nvSpPr>
          <p:cNvPr id="8" name="矩形 7"/>
          <p:cNvSpPr/>
          <p:nvPr userDrawn="1"/>
        </p:nvSpPr>
        <p:spPr>
          <a:xfrm>
            <a:off x="0" y="6429375"/>
            <a:ext cx="9144000" cy="428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TW" altLang="en-US"/>
          </a:p>
        </p:txBody>
      </p:sp>
    </p:spTree>
    <p:extLst>
      <p:ext uri="{BB962C8B-B14F-4D97-AF65-F5344CB8AC3E}">
        <p14:creationId xmlns:p14="http://schemas.microsoft.com/office/powerpoint/2010/main" val="9606102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body" idx="1"/>
          </p:nvPr>
        </p:nvSpPr>
        <p:spPr>
          <a:xfrm>
            <a:off x="732367" y="2084918"/>
            <a:ext cx="7679267" cy="36135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r>
              <a:t>內文層級一</a:t>
            </a:r>
          </a:p>
          <a:p>
            <a:pPr lvl="1"/>
            <a:r>
              <a:t>內文層級二</a:t>
            </a:r>
          </a:p>
          <a:p>
            <a:pPr lvl="2"/>
            <a:r>
              <a:t>內文層級三</a:t>
            </a:r>
          </a:p>
          <a:p>
            <a:pPr lvl="3"/>
            <a:r>
              <a:t>內文層級四</a:t>
            </a:r>
          </a:p>
          <a:p>
            <a:pPr lvl="4"/>
            <a:r>
              <a:t>內文層級五</a:t>
            </a:r>
          </a:p>
        </p:txBody>
      </p:sp>
      <p:sp>
        <p:nvSpPr>
          <p:cNvPr id="4" name="Shape 4"/>
          <p:cNvSpPr>
            <a:spLocks noGrp="1"/>
          </p:cNvSpPr>
          <p:nvPr>
            <p:ph type="title"/>
          </p:nvPr>
        </p:nvSpPr>
        <p:spPr>
          <a:xfrm>
            <a:off x="1370012" y="1123419"/>
            <a:ext cx="7315201" cy="961500"/>
          </a:xfrm>
          <a:prstGeom prst="rect">
            <a:avLst/>
          </a:prstGeom>
          <a:ln w="12700">
            <a:miter lim="400000"/>
          </a:ln>
          <a:extLst>
            <a:ext uri="{C572A759-6A51-4108-AA02-DFA0A04FC94B}">
              <ma14:wrappingTextBoxFlag xmlns="" xmlns:ma14="http://schemas.microsoft.com/office/mac/drawingml/2011/main" val="1"/>
            </a:ext>
          </a:extLst>
        </p:spPr>
        <p:txBody>
          <a:bodyPr lIns="60956" tIns="60956" rIns="60956" bIns="60956" anchor="ctr">
            <a:normAutofit/>
          </a:bodyPr>
          <a:lstStyle/>
          <a:p>
            <a:r>
              <a:t>大標題文字</a:t>
            </a:r>
          </a:p>
        </p:txBody>
      </p:sp>
      <p:sp>
        <p:nvSpPr>
          <p:cNvPr id="5" name="Shape 5"/>
          <p:cNvSpPr>
            <a:spLocks noGrp="1"/>
          </p:cNvSpPr>
          <p:nvPr>
            <p:ph type="sldNum" sz="quarter" idx="2"/>
          </p:nvPr>
        </p:nvSpPr>
        <p:spPr>
          <a:xfrm>
            <a:off x="8252413" y="6314017"/>
            <a:ext cx="159222" cy="152401"/>
          </a:xfrm>
          <a:prstGeom prst="rect">
            <a:avLst/>
          </a:prstGeom>
          <a:ln w="12700">
            <a:miter lim="400000"/>
          </a:ln>
        </p:spPr>
        <p:txBody>
          <a:bodyPr wrap="none" lIns="0" tIns="0" rIns="0" bIns="0" anchor="b">
            <a:spAutoFit/>
          </a:bodyPr>
          <a:lstStyle>
            <a:lvl1pPr algn="r">
              <a:defRPr sz="1100">
                <a:solidFill>
                  <a:schemeClr val="accent1"/>
                </a:solidFill>
                <a:latin typeface="+mj-lt"/>
                <a:ea typeface="+mj-ea"/>
                <a:cs typeface="+mj-cs"/>
                <a:sym typeface="Calibri"/>
              </a:defRPr>
            </a:lvl1pPr>
          </a:lstStyle>
          <a:p>
            <a:fld id="{86CB4B4D-7CA3-9044-876B-883B54F8677D}" type="slidenum">
              <a:rPr lang="en-US" altLang="zh-HK" smtClean="0"/>
              <a:t>‹#›</a:t>
            </a:fld>
            <a:endParaRPr lang="zh-HK" alt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Lst>
  <p:transition spd="med"/>
  <p:timing>
    <p:tnLst>
      <p:par>
        <p:cTn id="1" dur="indefinite" restart="never" nodeType="tmRoot"/>
      </p:par>
    </p:tnLst>
  </p:timing>
  <p:txStyles>
    <p:titleStyle>
      <a:lvl1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1pPr>
      <a:lvl2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2pPr>
      <a:lvl3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3pPr>
      <a:lvl4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4pPr>
      <a:lvl5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5pPr>
      <a:lvl6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6pPr>
      <a:lvl7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7pPr>
      <a:lvl8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8pPr>
      <a:lvl9pPr marL="0" marR="0" indent="0" algn="l" defTabSz="914377" rtl="0" eaLnBrk="1" latinLnBrk="0" hangingPunct="1">
        <a:lnSpc>
          <a:spcPct val="90000"/>
        </a:lnSpc>
        <a:spcBef>
          <a:spcPts val="0"/>
        </a:spcBef>
        <a:spcAft>
          <a:spcPts val="0"/>
        </a:spcAft>
        <a:buClrTx/>
        <a:buSzTx/>
        <a:buFontTx/>
        <a:buNone/>
        <a:tabLst/>
        <a:defRPr sz="4400" b="0" i="0" u="none" strike="noStrike" cap="none" spc="0" baseline="0">
          <a:ln>
            <a:noFill/>
          </a:ln>
          <a:solidFill>
            <a:srgbClr val="645F9B"/>
          </a:solidFill>
          <a:uFillTx/>
          <a:latin typeface="+mj-lt"/>
          <a:ea typeface="+mj-ea"/>
          <a:cs typeface="+mj-cs"/>
          <a:sym typeface="Calibri"/>
        </a:defRPr>
      </a:lvl9pPr>
    </p:titleStyle>
    <p:bodyStyle>
      <a:lvl1pPr marL="228592" marR="0" indent="-2285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1pPr>
      <a:lvl2pPr marL="723881" marR="0" indent="-2666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p:bodyStyle>
    <p:otherStyle>
      <a:lvl1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1pPr>
      <a:lvl2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2pPr>
      <a:lvl3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3pPr>
      <a:lvl4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4pPr>
      <a:lvl5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5pPr>
      <a:lvl6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6pPr>
      <a:lvl7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7pPr>
      <a:lvl8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8pPr>
      <a:lvl9pPr marL="0" marR="0" indent="0" algn="r" defTabSz="914377" rtl="0" eaLnBrk="1" latinLnBrk="0" hangingPunct="1">
        <a:lnSpc>
          <a:spcPct val="100000"/>
        </a:lnSpc>
        <a:spcBef>
          <a:spcPts val="0"/>
        </a:spcBef>
        <a:spcAft>
          <a:spcPts val="0"/>
        </a:spcAft>
        <a:buClrTx/>
        <a:buSzTx/>
        <a:buFontTx/>
        <a:buNone/>
        <a:tabLst/>
        <a:defRPr sz="11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ifec.org.hk/" TargetMode="Externa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Shape 129"/>
          <p:cNvSpPr>
            <a:spLocks noGrp="1"/>
          </p:cNvSpPr>
          <p:nvPr>
            <p:ph type="body" sz="quarter" idx="1"/>
          </p:nvPr>
        </p:nvSpPr>
        <p:spPr>
          <a:xfrm>
            <a:off x="830718" y="2732618"/>
            <a:ext cx="7008284" cy="1552935"/>
          </a:xfrm>
          <a:prstGeom prst="rect">
            <a:avLst/>
          </a:prstGeom>
        </p:spPr>
        <p:txBody>
          <a:bodyPr/>
          <a:lstStyle>
            <a:lvl1pPr marL="1794885" indent="-1794885">
              <a:spcBef>
                <a:spcPts val="0"/>
              </a:spcBef>
              <a:defRPr sz="4000">
                <a:solidFill>
                  <a:srgbClr val="F58C3C"/>
                </a:solidFill>
              </a:defRPr>
            </a:lvl1pPr>
          </a:lstStyle>
          <a:p>
            <a:r>
              <a:rPr dirty="0"/>
              <a:t>Unit 5	Consumer Rights and Responsibilities</a:t>
            </a:r>
          </a:p>
        </p:txBody>
      </p:sp>
      <p:sp>
        <p:nvSpPr>
          <p:cNvPr id="3" name="Text Placeholder 1"/>
          <p:cNvSpPr>
            <a:spLocks noGrp="1"/>
          </p:cNvSpPr>
          <p:nvPr>
            <p:ph type="body" sz="quarter" idx="4294967295"/>
          </p:nvPr>
        </p:nvSpPr>
        <p:spPr>
          <a:xfrm>
            <a:off x="840078" y="4174744"/>
            <a:ext cx="7472651" cy="473250"/>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b="1" dirty="0" smtClean="0"/>
              <a:t>Junior Secondary Money Management Teaching Resources</a:t>
            </a:r>
            <a:endParaRPr lang="en-US" altLang="zh-TW" b="1" dirty="0"/>
          </a:p>
        </p:txBody>
      </p:sp>
      <p:sp>
        <p:nvSpPr>
          <p:cNvPr id="4" name="Text Placeholder 1"/>
          <p:cNvSpPr>
            <a:spLocks noGrp="1"/>
          </p:cNvSpPr>
          <p:nvPr>
            <p:ph type="body" sz="quarter" idx="4294967295"/>
          </p:nvPr>
        </p:nvSpPr>
        <p:spPr>
          <a:xfrm>
            <a:off x="835464" y="4715071"/>
            <a:ext cx="7472651" cy="473250"/>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altLang="zh-TW" sz="1600" dirty="0" smtClean="0"/>
              <a:t>© 2019 Investor and Financial Education Council</a:t>
            </a:r>
            <a:endParaRPr lang="en-US" altLang="zh-TW" sz="1600"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Shape 192"/>
          <p:cNvSpPr>
            <a:spLocks noGrp="1"/>
          </p:cNvSpPr>
          <p:nvPr>
            <p:ph type="body" idx="1"/>
          </p:nvPr>
        </p:nvSpPr>
        <p:spPr>
          <a:xfrm>
            <a:off x="732367" y="1350000"/>
            <a:ext cx="7679267" cy="461559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Her rights: </a:t>
            </a:r>
            <a:endParaRPr lang="en-US" dirty="0" smtClean="0">
              <a:solidFill>
                <a:srgbClr val="00C1D5"/>
              </a:solidFill>
            </a:endParaRP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smtClean="0">
                <a:solidFill>
                  <a:srgbClr val="00C1D5"/>
                </a:solidFill>
              </a:rPr>
              <a:t>Have </a:t>
            </a:r>
            <a:r>
              <a:rPr lang="en-US" dirty="0">
                <a:solidFill>
                  <a:srgbClr val="00C1D5"/>
                </a:solidFill>
              </a:rPr>
              <a:t>the right to choose the services she needs freely </a:t>
            </a:r>
            <a:endParaRPr lang="en-US" dirty="0" smtClean="0">
              <a:solidFill>
                <a:srgbClr val="00C1D5"/>
              </a:solidFill>
            </a:endParaRP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a:solidFill>
                  <a:srgbClr val="00C1D5"/>
                </a:solidFill>
              </a:rPr>
              <a:t>Have the right to lodge a complaint with the Communications </a:t>
            </a:r>
            <a:r>
              <a:rPr lang="en-US" dirty="0" smtClean="0">
                <a:solidFill>
                  <a:srgbClr val="00C1D5"/>
                </a:solidFill>
              </a:rPr>
              <a:t>Authority</a:t>
            </a:r>
          </a:p>
          <a:p>
            <a:pPr marL="0" lvl="0" indent="0" defTabSz="719965">
              <a:lnSpc>
                <a:spcPts val="2600"/>
              </a:lnSpc>
              <a:spcBef>
                <a:spcPts val="0"/>
              </a:spcBef>
              <a:spcAft>
                <a:spcPts val="600"/>
              </a:spcAft>
              <a:buSzTx/>
              <a:buNone/>
              <a:defRPr sz="2100">
                <a:solidFill>
                  <a:srgbClr val="414141"/>
                </a:solidFill>
                <a:latin typeface="Calibri Light"/>
                <a:ea typeface="Calibri Light"/>
                <a:cs typeface="Calibri Light"/>
                <a:sym typeface="Calibri Light"/>
              </a:defRPr>
            </a:pPr>
            <a:r>
              <a:rPr lang="en-GB" altLang="zh-HK" sz="2100" dirty="0" smtClean="0">
                <a:solidFill>
                  <a:srgbClr val="414141"/>
                </a:solidFill>
                <a:latin typeface="Calibri Light"/>
                <a:sym typeface="Calibri Light"/>
              </a:rPr>
              <a:t>Her responsibilities:</a:t>
            </a:r>
            <a:endParaRPr lang="en-GB" altLang="zh-HK" sz="2100" dirty="0" smtClean="0">
              <a:solidFill>
                <a:srgbClr val="00C1D5"/>
              </a:solidFill>
              <a:latin typeface="Calibri Light"/>
              <a:sym typeface="Calibri Light"/>
            </a:endParaRPr>
          </a:p>
          <a:p>
            <a:pPr marL="342000" indent="-342000" defTabSz="719965">
              <a:lnSpc>
                <a:spcPts val="2600"/>
              </a:lnSpc>
              <a:spcBef>
                <a:spcPts val="0"/>
              </a:spcBef>
              <a:spcAft>
                <a:spcPts val="600"/>
              </a:spcAft>
              <a:buSzTx/>
              <a:defRPr sz="2100">
                <a:solidFill>
                  <a:srgbClr val="414141"/>
                </a:solidFill>
                <a:latin typeface="Calibri Light"/>
                <a:ea typeface="Calibri Light"/>
                <a:cs typeface="Calibri Light"/>
                <a:sym typeface="Calibri Light"/>
              </a:defRPr>
            </a:pPr>
            <a:r>
              <a:rPr lang="en-US" altLang="zh-HK" sz="2100" dirty="0" smtClean="0">
                <a:solidFill>
                  <a:srgbClr val="00C1D5"/>
                </a:solidFill>
                <a:latin typeface="Calibri Light"/>
                <a:sym typeface="Calibri Light"/>
              </a:rPr>
              <a:t>Before receiving the free top-up services, make sure you need the service and know the duration of the free trial period</a:t>
            </a: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smtClean="0">
                <a:solidFill>
                  <a:srgbClr val="00C1D5"/>
                </a:solidFill>
              </a:rPr>
              <a:t>Learn </a:t>
            </a:r>
            <a:r>
              <a:rPr lang="en-US" dirty="0">
                <a:solidFill>
                  <a:srgbClr val="00C1D5"/>
                </a:solidFill>
              </a:rPr>
              <a:t>about the fees and terms for the </a:t>
            </a:r>
            <a:r>
              <a:rPr lang="en-US" dirty="0" smtClean="0">
                <a:solidFill>
                  <a:srgbClr val="00C1D5"/>
                </a:solidFill>
              </a:rPr>
              <a:t>top-up </a:t>
            </a:r>
            <a:r>
              <a:rPr lang="en-US" dirty="0">
                <a:solidFill>
                  <a:srgbClr val="00C1D5"/>
                </a:solidFill>
              </a:rPr>
              <a:t>services</a:t>
            </a: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a:solidFill>
                  <a:srgbClr val="00C1D5"/>
                </a:solidFill>
              </a:rPr>
              <a:t>Check the bill regularly to </a:t>
            </a:r>
            <a:r>
              <a:rPr lang="en-US" dirty="0" smtClean="0">
                <a:solidFill>
                  <a:srgbClr val="00C1D5"/>
                </a:solidFill>
              </a:rPr>
              <a:t>make sure </a:t>
            </a:r>
            <a:r>
              <a:rPr lang="en-US" dirty="0">
                <a:solidFill>
                  <a:srgbClr val="00C1D5"/>
                </a:solidFill>
              </a:rPr>
              <a:t>the amount and services </a:t>
            </a:r>
            <a:r>
              <a:rPr lang="en-US" dirty="0" smtClean="0">
                <a:solidFill>
                  <a:srgbClr val="00C1D5"/>
                </a:solidFill>
              </a:rPr>
              <a:t>subscribed is correct</a:t>
            </a: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a:solidFill>
                  <a:srgbClr val="00C1D5"/>
                </a:solidFill>
              </a:rPr>
              <a:t>Have the responsibility to avoid subscribing to unnecessary </a:t>
            </a:r>
            <a:r>
              <a:rPr lang="en-US" dirty="0" smtClean="0">
                <a:solidFill>
                  <a:srgbClr val="00C1D5"/>
                </a:solidFill>
              </a:rPr>
              <a:t>top-up </a:t>
            </a:r>
            <a:r>
              <a:rPr lang="en-US" dirty="0">
                <a:solidFill>
                  <a:srgbClr val="00C1D5"/>
                </a:solidFill>
              </a:rPr>
              <a:t>services hastily</a:t>
            </a:r>
          </a:p>
          <a:p>
            <a:pPr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endParaRPr lang="en-US" dirty="0">
              <a:solidFill>
                <a:srgbClr val="00C1D5"/>
              </a:solidFill>
            </a:endParaRPr>
          </a:p>
          <a:p>
            <a:pPr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endParaRPr lang="en-US" dirty="0">
              <a:solidFill>
                <a:srgbClr val="00C1D5"/>
              </a:solidFill>
            </a:endParaRPr>
          </a:p>
          <a:p>
            <a:pPr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endParaRPr lang="en-US" dirty="0">
              <a:solidFill>
                <a:srgbClr val="00C1D5"/>
              </a:solidFill>
            </a:endParaRP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endParaRPr dirty="0"/>
          </a:p>
        </p:txBody>
      </p:sp>
      <p:sp>
        <p:nvSpPr>
          <p:cNvPr id="194" name="Shape 194"/>
          <p:cNvSpPr>
            <a:spLocks noGrp="1"/>
          </p:cNvSpPr>
          <p:nvPr>
            <p:ph type="body" sz="quarter" idx="13"/>
          </p:nvPr>
        </p:nvSpPr>
        <p:spPr>
          <a:xfrm>
            <a:off x="732442" y="692151"/>
            <a:ext cx="7682294" cy="511168"/>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Activity 1: Case 3 </a:t>
            </a:r>
          </a:p>
        </p:txBody>
      </p:sp>
      <p:sp>
        <p:nvSpPr>
          <p:cNvPr id="193" name="Shape 193"/>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5" name="Shape 194"/>
          <p:cNvSpPr txBox="1">
            <a:spLocks/>
          </p:cNvSpPr>
          <p:nvPr/>
        </p:nvSpPr>
        <p:spPr>
          <a:xfrm>
            <a:off x="1948542" y="1350000"/>
            <a:ext cx="1328058" cy="51116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lvl1pPr marL="0" marR="0" indent="0" algn="l" defTabSz="914377" rtl="0" eaLnBrk="1" latinLnBrk="0" hangingPunct="1">
              <a:lnSpc>
                <a:spcPts val="3400"/>
              </a:lnSpc>
              <a:spcBef>
                <a:spcPts val="1000"/>
              </a:spcBef>
              <a:spcAft>
                <a:spcPts val="0"/>
              </a:spcAft>
              <a:buClrTx/>
              <a:buSzTx/>
              <a:buFont typeface="Arial"/>
              <a:buNone/>
              <a:tabLst/>
              <a:defRPr sz="3300" b="1" i="0" u="none" strike="noStrike" cap="none" spc="0" baseline="0">
                <a:ln>
                  <a:noFill/>
                </a:ln>
                <a:solidFill>
                  <a:srgbClr val="645F9B"/>
                </a:solidFill>
                <a:uFillTx/>
                <a:latin typeface="+mj-lt"/>
                <a:ea typeface="+mj-ea"/>
                <a:cs typeface="+mj-cs"/>
                <a:sym typeface="Calibri"/>
              </a:defRPr>
            </a:lvl1pPr>
            <a:lvl2pPr marL="723881" marR="0" indent="-2666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a:lstStyle>
          <a:p>
            <a:pPr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lang="en-US" altLang="zh-HK" b="0" dirty="0">
                <a:solidFill>
                  <a:srgbClr val="00C1D5"/>
                </a:solidFill>
              </a:rPr>
              <a:t>(d) (h)</a:t>
            </a:r>
          </a:p>
        </p:txBody>
      </p:sp>
      <p:sp>
        <p:nvSpPr>
          <p:cNvPr id="2" name="矩形 1"/>
          <p:cNvSpPr/>
          <p:nvPr/>
        </p:nvSpPr>
        <p:spPr>
          <a:xfrm>
            <a:off x="2884714" y="2842020"/>
            <a:ext cx="1447832" cy="413511"/>
          </a:xfrm>
          <a:prstGeom prst="rect">
            <a:avLst/>
          </a:prstGeom>
        </p:spPr>
        <p:txBody>
          <a:bodyPr wrap="none">
            <a:spAutoFit/>
          </a:bodyPr>
          <a:lstStyle/>
          <a:p>
            <a:pPr lvl="0" defTabSz="719965">
              <a:lnSpc>
                <a:spcPts val="2600"/>
              </a:lnSpc>
              <a:spcAft>
                <a:spcPts val="600"/>
              </a:spcAft>
              <a:defRPr sz="2100">
                <a:solidFill>
                  <a:srgbClr val="414141"/>
                </a:solidFill>
                <a:latin typeface="Calibri Light"/>
                <a:ea typeface="Calibri Light"/>
                <a:cs typeface="Calibri Light"/>
                <a:sym typeface="Calibri Light"/>
              </a:defRPr>
            </a:pPr>
            <a:r>
              <a:rPr lang="en-GB" altLang="zh-HK" sz="2100" dirty="0">
                <a:solidFill>
                  <a:srgbClr val="00C1D5"/>
                </a:solidFill>
                <a:latin typeface="Calibri Light"/>
                <a:sym typeface="Calibri Light"/>
              </a:rPr>
              <a:t>(c) (a) (b) (</a:t>
            </a:r>
            <a:r>
              <a:rPr lang="en-GB" altLang="zh-HK" sz="2100" dirty="0" err="1">
                <a:solidFill>
                  <a:srgbClr val="00C1D5"/>
                </a:solidFill>
                <a:latin typeface="Calibri Light"/>
                <a:sym typeface="Calibri Light"/>
              </a:rPr>
              <a:t>i</a:t>
            </a:r>
            <a:r>
              <a:rPr lang="en-GB" altLang="zh-HK" sz="2100" dirty="0">
                <a:solidFill>
                  <a:srgbClr val="00C1D5"/>
                </a:solidFill>
                <a:latin typeface="Calibri Light"/>
                <a:sym typeface="Calibri Light"/>
              </a:rPr>
              <a:t>)</a:t>
            </a: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2">
                                            <p:txEl>
                                              <p:pRg st="0" end="0"/>
                                            </p:txEl>
                                          </p:spTgt>
                                        </p:tgtEl>
                                        <p:attrNameLst>
                                          <p:attrName>style.visibility</p:attrName>
                                        </p:attrNameLst>
                                      </p:cBhvr>
                                      <p:to>
                                        <p:strVal val="visible"/>
                                      </p:to>
                                    </p:set>
                                    <p:animEffect transition="in" filter="fade">
                                      <p:cBhvr>
                                        <p:cTn id="7" dur="500"/>
                                        <p:tgtEl>
                                          <p:spTgt spid="19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2">
                                            <p:txEl>
                                              <p:pRg st="1" end="1"/>
                                            </p:txEl>
                                          </p:spTgt>
                                        </p:tgtEl>
                                        <p:attrNameLst>
                                          <p:attrName>style.visibility</p:attrName>
                                        </p:attrNameLst>
                                      </p:cBhvr>
                                      <p:to>
                                        <p:strVal val="visible"/>
                                      </p:to>
                                    </p:set>
                                    <p:animEffect transition="in" filter="fade">
                                      <p:cBhvr>
                                        <p:cTn id="17" dur="500"/>
                                        <p:tgtEl>
                                          <p:spTgt spid="19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92">
                                            <p:txEl>
                                              <p:pRg st="2" end="2"/>
                                            </p:txEl>
                                          </p:spTgt>
                                        </p:tgtEl>
                                        <p:attrNameLst>
                                          <p:attrName>style.visibility</p:attrName>
                                        </p:attrNameLst>
                                      </p:cBhvr>
                                      <p:to>
                                        <p:strVal val="visible"/>
                                      </p:to>
                                    </p:set>
                                    <p:animEffect transition="in" filter="fade">
                                      <p:cBhvr>
                                        <p:cTn id="22" dur="500"/>
                                        <p:tgtEl>
                                          <p:spTgt spid="19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2">
                                            <p:txEl>
                                              <p:pRg st="3" end="3"/>
                                            </p:txEl>
                                          </p:spTgt>
                                        </p:tgtEl>
                                        <p:attrNameLst>
                                          <p:attrName>style.visibility</p:attrName>
                                        </p:attrNameLst>
                                      </p:cBhvr>
                                      <p:to>
                                        <p:strVal val="visible"/>
                                      </p:to>
                                    </p:set>
                                    <p:animEffect transition="in" filter="fade">
                                      <p:cBhvr>
                                        <p:cTn id="27" dur="500"/>
                                        <p:tgtEl>
                                          <p:spTgt spid="19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92">
                                            <p:txEl>
                                              <p:pRg st="4" end="4"/>
                                            </p:txEl>
                                          </p:spTgt>
                                        </p:tgtEl>
                                        <p:attrNameLst>
                                          <p:attrName>style.visibility</p:attrName>
                                        </p:attrNameLst>
                                      </p:cBhvr>
                                      <p:to>
                                        <p:strVal val="visible"/>
                                      </p:to>
                                    </p:set>
                                    <p:animEffect transition="in" filter="fade">
                                      <p:cBhvr>
                                        <p:cTn id="37" dur="500"/>
                                        <p:tgtEl>
                                          <p:spTgt spid="19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92">
                                            <p:txEl>
                                              <p:pRg st="5" end="5"/>
                                            </p:txEl>
                                          </p:spTgt>
                                        </p:tgtEl>
                                        <p:attrNameLst>
                                          <p:attrName>style.visibility</p:attrName>
                                        </p:attrNameLst>
                                      </p:cBhvr>
                                      <p:to>
                                        <p:strVal val="visible"/>
                                      </p:to>
                                    </p:set>
                                    <p:animEffect transition="in" filter="fade">
                                      <p:cBhvr>
                                        <p:cTn id="42" dur="500"/>
                                        <p:tgtEl>
                                          <p:spTgt spid="192">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92">
                                            <p:txEl>
                                              <p:pRg st="6" end="6"/>
                                            </p:txEl>
                                          </p:spTgt>
                                        </p:tgtEl>
                                        <p:attrNameLst>
                                          <p:attrName>style.visibility</p:attrName>
                                        </p:attrNameLst>
                                      </p:cBhvr>
                                      <p:to>
                                        <p:strVal val="visible"/>
                                      </p:to>
                                    </p:set>
                                    <p:animEffect transition="in" filter="fade">
                                      <p:cBhvr>
                                        <p:cTn id="47" dur="500"/>
                                        <p:tgtEl>
                                          <p:spTgt spid="192">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92">
                                            <p:txEl>
                                              <p:pRg st="7" end="7"/>
                                            </p:txEl>
                                          </p:spTgt>
                                        </p:tgtEl>
                                        <p:attrNameLst>
                                          <p:attrName>style.visibility</p:attrName>
                                        </p:attrNameLst>
                                      </p:cBhvr>
                                      <p:to>
                                        <p:strVal val="visible"/>
                                      </p:to>
                                    </p:set>
                                    <p:animEffect transition="in" filter="fade">
                                      <p:cBhvr>
                                        <p:cTn id="52" dur="500"/>
                                        <p:tgtEl>
                                          <p:spTgt spid="19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 grpId="0" uiExpand="1" build="p"/>
      <p:bldP spid="5" grpId="0" animBg="1"/>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Shape 205"/>
          <p:cNvSpPr>
            <a:spLocks noGrp="1"/>
          </p:cNvSpPr>
          <p:nvPr>
            <p:ph type="body" sz="quarter" idx="13"/>
          </p:nvPr>
        </p:nvSpPr>
        <p:spPr>
          <a:xfrm>
            <a:off x="732368" y="692154"/>
            <a:ext cx="7683866" cy="594250"/>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Activity 2</a:t>
            </a:r>
          </a:p>
        </p:txBody>
      </p:sp>
      <p:sp>
        <p:nvSpPr>
          <p:cNvPr id="206" name="Shape 206"/>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021" y="1293091"/>
            <a:ext cx="7950562" cy="48746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Shape 212"/>
          <p:cNvSpPr>
            <a:spLocks noGrp="1"/>
          </p:cNvSpPr>
          <p:nvPr>
            <p:ph type="body" idx="1"/>
          </p:nvPr>
        </p:nvSpPr>
        <p:spPr>
          <a:xfrm>
            <a:off x="732367" y="1350000"/>
            <a:ext cx="7679267" cy="3924687"/>
          </a:xfrm>
          <a:prstGeom prst="rect">
            <a:avLst/>
          </a:prstGeom>
        </p:spPr>
        <p:txBody>
          <a:bodyPr/>
          <a:lstStyle/>
          <a:p>
            <a:pPr marL="342000"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What do we need to pay attention to when buying products or services online? List three of them.</a:t>
            </a:r>
          </a:p>
          <a:p>
            <a:pPr marL="363538" indent="-1588"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smtClean="0"/>
              <a:t>We need to </a:t>
            </a:r>
            <a:r>
              <a:rPr dirty="0"/>
              <a:t>pay attention to the details of the products or </a:t>
            </a:r>
            <a:r>
              <a:rPr dirty="0" smtClean="0"/>
              <a:t>services,</a:t>
            </a:r>
            <a:r>
              <a:rPr lang="en-US" dirty="0" smtClean="0"/>
              <a:t> </a:t>
            </a:r>
            <a:r>
              <a:rPr dirty="0" smtClean="0"/>
              <a:t>whether </a:t>
            </a:r>
            <a:r>
              <a:rPr dirty="0"/>
              <a:t>there are additional fees, </a:t>
            </a:r>
            <a:r>
              <a:rPr dirty="0" smtClean="0"/>
              <a:t>reviews </a:t>
            </a:r>
            <a:r>
              <a:rPr dirty="0"/>
              <a:t>from other </a:t>
            </a:r>
            <a:r>
              <a:rPr dirty="0" smtClean="0"/>
              <a:t>consumers,</a:t>
            </a:r>
            <a:r>
              <a:rPr lang="en-US" dirty="0" smtClean="0"/>
              <a:t> </a:t>
            </a:r>
            <a:r>
              <a:rPr dirty="0" smtClean="0"/>
              <a:t>after-sales </a:t>
            </a:r>
            <a:r>
              <a:rPr dirty="0"/>
              <a:t>services, refund policy, warranty.</a:t>
            </a:r>
          </a:p>
        </p:txBody>
      </p:sp>
      <p:sp>
        <p:nvSpPr>
          <p:cNvPr id="213" name="Shape 213"/>
          <p:cNvSpPr>
            <a:spLocks noGrp="1"/>
          </p:cNvSpPr>
          <p:nvPr>
            <p:ph type="body" sz="quarter" idx="13"/>
          </p:nvPr>
        </p:nvSpPr>
        <p:spPr>
          <a:xfrm>
            <a:off x="732368" y="692154"/>
            <a:ext cx="7683866" cy="623050"/>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2</a:t>
            </a:r>
          </a:p>
        </p:txBody>
      </p:sp>
      <p:sp>
        <p:nvSpPr>
          <p:cNvPr id="214" name="Shape 214"/>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2">
                                            <p:txEl>
                                              <p:pRg st="0" end="0"/>
                                            </p:txEl>
                                          </p:spTgt>
                                        </p:tgtEl>
                                        <p:attrNameLst>
                                          <p:attrName>style.visibility</p:attrName>
                                        </p:attrNameLst>
                                      </p:cBhvr>
                                      <p:to>
                                        <p:strVal val="visible"/>
                                      </p:to>
                                    </p:set>
                                    <p:animEffect transition="in" filter="fade">
                                      <p:cBhvr>
                                        <p:cTn id="7" dur="500"/>
                                        <p:tgtEl>
                                          <p:spTgt spid="2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2">
                                            <p:txEl>
                                              <p:pRg st="1" end="1"/>
                                            </p:txEl>
                                          </p:spTgt>
                                        </p:tgtEl>
                                        <p:attrNameLst>
                                          <p:attrName>style.visibility</p:attrName>
                                        </p:attrNameLst>
                                      </p:cBhvr>
                                      <p:to>
                                        <p:strVal val="visible"/>
                                      </p:to>
                                    </p:set>
                                    <p:animEffect transition="in" filter="fade">
                                      <p:cBhvr>
                                        <p:cTn id="12" dur="500"/>
                                        <p:tgtEl>
                                          <p:spTgt spid="2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Shape 216"/>
          <p:cNvSpPr>
            <a:spLocks noGrp="1"/>
          </p:cNvSpPr>
          <p:nvPr>
            <p:ph type="body" idx="1"/>
          </p:nvPr>
        </p:nvSpPr>
        <p:spPr>
          <a:xfrm>
            <a:off x="732367" y="1350000"/>
            <a:ext cx="7802033" cy="4519886"/>
          </a:xfrm>
          <a:prstGeom prst="rect">
            <a:avLst/>
          </a:prstGeom>
        </p:spPr>
        <p:txBody>
          <a:bodyPr>
            <a:normAutofit/>
          </a:bodyPr>
          <a:lstStyle/>
          <a:p>
            <a:pPr marL="342882" indent="-342000"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dirty="0"/>
              <a:t>According to the above information, can you get a refund from shopping online?</a:t>
            </a:r>
          </a:p>
          <a:p>
            <a:pPr marL="341313"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a:t>It depends on the refund policy of the online </a:t>
            </a:r>
            <a:r>
              <a:rPr dirty="0" smtClean="0"/>
              <a:t>shop.</a:t>
            </a:r>
            <a:r>
              <a:rPr lang="en-US" dirty="0" smtClean="0"/>
              <a:t> </a:t>
            </a:r>
            <a:r>
              <a:rPr dirty="0" smtClean="0"/>
              <a:t>For </a:t>
            </a:r>
            <a:r>
              <a:rPr dirty="0"/>
              <a:t>example, </a:t>
            </a:r>
            <a:r>
              <a:rPr dirty="0" smtClean="0"/>
              <a:t>if</a:t>
            </a:r>
            <a:r>
              <a:rPr lang="en-US" dirty="0" smtClean="0"/>
              <a:t> </a:t>
            </a:r>
            <a:r>
              <a:rPr dirty="0" smtClean="0"/>
              <a:t>consumers </a:t>
            </a:r>
            <a:r>
              <a:rPr dirty="0"/>
              <a:t>purchase on </a:t>
            </a:r>
            <a:r>
              <a:rPr dirty="0" err="1"/>
              <a:t>Taobao</a:t>
            </a:r>
            <a:r>
              <a:rPr dirty="0"/>
              <a:t>, they can contact </a:t>
            </a:r>
            <a:r>
              <a:rPr dirty="0" smtClean="0"/>
              <a:t>the</a:t>
            </a:r>
            <a:r>
              <a:rPr lang="en-US" dirty="0" smtClean="0"/>
              <a:t> </a:t>
            </a:r>
            <a:r>
              <a:rPr dirty="0" smtClean="0"/>
              <a:t>customer </a:t>
            </a:r>
            <a:r>
              <a:rPr dirty="0"/>
              <a:t>services officer to request a refund, or provide a photo </a:t>
            </a:r>
            <a:r>
              <a:rPr dirty="0" smtClean="0"/>
              <a:t>to</a:t>
            </a:r>
            <a:r>
              <a:rPr lang="en-US" dirty="0" smtClean="0"/>
              <a:t> </a:t>
            </a:r>
            <a:r>
              <a:rPr dirty="0" smtClean="0"/>
              <a:t>prove </a:t>
            </a:r>
            <a:r>
              <a:rPr dirty="0"/>
              <a:t>that the product has a problem</a:t>
            </a:r>
            <a:r>
              <a:rPr dirty="0" smtClean="0"/>
              <a:t>.</a:t>
            </a:r>
            <a:endParaRPr lang="en-US" dirty="0" smtClean="0"/>
          </a:p>
          <a:p>
            <a:pPr marL="341313" indent="0" defTabSz="719965">
              <a:lnSpc>
                <a:spcPts val="2600"/>
              </a:lnSpc>
              <a:spcBef>
                <a:spcPts val="0"/>
              </a:spcBef>
              <a:spcAft>
                <a:spcPts val="600"/>
              </a:spcAft>
              <a:buSzTx/>
              <a:buNone/>
              <a:defRPr sz="2100">
                <a:solidFill>
                  <a:srgbClr val="00C1D5"/>
                </a:solidFill>
                <a:latin typeface="Calibri Light"/>
                <a:ea typeface="Calibri Light"/>
                <a:cs typeface="Calibri Light"/>
                <a:sym typeface="Calibri Light"/>
              </a:defRPr>
            </a:pPr>
            <a:r>
              <a:rPr dirty="0" smtClean="0"/>
              <a:t>Informal </a:t>
            </a:r>
            <a:r>
              <a:rPr dirty="0"/>
              <a:t>online shops on social networks provides </a:t>
            </a:r>
            <a:r>
              <a:rPr dirty="0" smtClean="0"/>
              <a:t>weaker</a:t>
            </a:r>
            <a:r>
              <a:rPr lang="en-US" dirty="0" smtClean="0"/>
              <a:t> </a:t>
            </a:r>
            <a:r>
              <a:rPr dirty="0" smtClean="0"/>
              <a:t>protection</a:t>
            </a:r>
            <a:r>
              <a:rPr dirty="0"/>
              <a:t>. Consumers should read the refund policies </a:t>
            </a:r>
            <a:r>
              <a:rPr dirty="0" smtClean="0"/>
              <a:t>before</a:t>
            </a:r>
            <a:r>
              <a:rPr lang="en-US" dirty="0" smtClean="0"/>
              <a:t> </a:t>
            </a:r>
            <a:r>
              <a:rPr dirty="0" smtClean="0"/>
              <a:t>purchasing</a:t>
            </a:r>
            <a:r>
              <a:rPr dirty="0"/>
              <a:t>.</a:t>
            </a:r>
          </a:p>
        </p:txBody>
      </p:sp>
      <p:sp>
        <p:nvSpPr>
          <p:cNvPr id="217" name="Shape 217"/>
          <p:cNvSpPr>
            <a:spLocks noGrp="1"/>
          </p:cNvSpPr>
          <p:nvPr>
            <p:ph type="body" sz="quarter" idx="13"/>
          </p:nvPr>
        </p:nvSpPr>
        <p:spPr>
          <a:xfrm>
            <a:off x="732368" y="692154"/>
            <a:ext cx="7683866" cy="632650"/>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2</a:t>
            </a:r>
          </a:p>
        </p:txBody>
      </p:sp>
      <p:sp>
        <p:nvSpPr>
          <p:cNvPr id="218" name="Shape 218"/>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6">
                                            <p:txEl>
                                              <p:pRg st="0" end="0"/>
                                            </p:txEl>
                                          </p:spTgt>
                                        </p:tgtEl>
                                        <p:attrNameLst>
                                          <p:attrName>style.visibility</p:attrName>
                                        </p:attrNameLst>
                                      </p:cBhvr>
                                      <p:to>
                                        <p:strVal val="visible"/>
                                      </p:to>
                                    </p:set>
                                    <p:animEffect transition="in" filter="fade">
                                      <p:cBhvr>
                                        <p:cTn id="7" dur="500"/>
                                        <p:tgtEl>
                                          <p:spTgt spid="21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6">
                                            <p:txEl>
                                              <p:pRg st="1" end="1"/>
                                            </p:txEl>
                                          </p:spTgt>
                                        </p:tgtEl>
                                        <p:attrNameLst>
                                          <p:attrName>style.visibility</p:attrName>
                                        </p:attrNameLst>
                                      </p:cBhvr>
                                      <p:to>
                                        <p:strVal val="visible"/>
                                      </p:to>
                                    </p:set>
                                    <p:animEffect transition="in" filter="fade">
                                      <p:cBhvr>
                                        <p:cTn id="12" dur="500"/>
                                        <p:tgtEl>
                                          <p:spTgt spid="21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6">
                                            <p:txEl>
                                              <p:pRg st="2" end="2"/>
                                            </p:txEl>
                                          </p:spTgt>
                                        </p:tgtEl>
                                        <p:attrNameLst>
                                          <p:attrName>style.visibility</p:attrName>
                                        </p:attrNameLst>
                                      </p:cBhvr>
                                      <p:to>
                                        <p:strVal val="visible"/>
                                      </p:to>
                                    </p:set>
                                    <p:animEffect transition="in" filter="fade">
                                      <p:cBhvr>
                                        <p:cTn id="17" dur="500"/>
                                        <p:tgtEl>
                                          <p:spTgt spid="21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Shape 221"/>
          <p:cNvSpPr>
            <a:spLocks noGrp="1"/>
          </p:cNvSpPr>
          <p:nvPr>
            <p:ph type="body" sz="quarter" idx="1"/>
          </p:nvPr>
        </p:nvSpPr>
        <p:spPr>
          <a:prstGeom prst="rect">
            <a:avLst/>
          </a:prstGeom>
        </p:spPr>
        <p:txBody>
          <a:bodyPr>
            <a:normAutofit/>
          </a:bodyPr>
          <a:lstStyle>
            <a:lvl1pPr defTabSz="850369">
              <a:defRPr sz="4900"/>
            </a:lvl1pPr>
          </a:lstStyle>
          <a:p>
            <a:r>
              <a:rPr sz="3880" dirty="0"/>
              <a:t>Activity 3	</a:t>
            </a:r>
          </a:p>
        </p:txBody>
      </p:sp>
      <p:sp>
        <p:nvSpPr>
          <p:cNvPr id="222" name="Shape 222"/>
          <p:cNvSpPr>
            <a:spLocks noGrp="1"/>
          </p:cNvSpPr>
          <p:nvPr>
            <p:ph type="body" sz="quarter" idx="13"/>
          </p:nvPr>
        </p:nvSpPr>
        <p:spPr>
          <a:xfrm>
            <a:off x="1799657" y="3652877"/>
            <a:ext cx="6143733" cy="1795281"/>
          </a:xfrm>
          <a:prstGeom prst="rect">
            <a:avLst/>
          </a:prstGeom>
          <a:extLst>
            <a:ext uri="{C572A759-6A51-4108-AA02-DFA0A04FC94B}">
              <ma14:wrappingTextBoxFlag xmlns:ma14="http://schemas.microsoft.com/office/mac/drawingml/2011/main" xmlns="" val="1"/>
            </a:ext>
          </a:extLst>
        </p:spPr>
        <p:txBody>
          <a:bodyPr/>
          <a:lstStyle>
            <a:lvl1pPr marL="0" indent="0" defTabSz="685765">
              <a:lnSpc>
                <a:spcPct val="100000"/>
              </a:lnSpc>
              <a:spcBef>
                <a:spcPts val="0"/>
              </a:spcBef>
              <a:buSzTx/>
              <a:buNone/>
              <a:defRPr sz="4000">
                <a:solidFill>
                  <a:srgbClr val="FFFFFF"/>
                </a:solidFill>
                <a:latin typeface="Calibri Light"/>
                <a:ea typeface="Calibri Light"/>
                <a:cs typeface="Calibri Light"/>
                <a:sym typeface="Calibri Light"/>
              </a:defRPr>
            </a:lvl1pPr>
          </a:lstStyle>
          <a:p>
            <a:r>
              <a:rPr dirty="0"/>
              <a:t>Unfair trade practices</a:t>
            </a:r>
          </a:p>
        </p:txBody>
      </p:sp>
      <p:sp>
        <p:nvSpPr>
          <p:cNvPr id="220" name="Shape 220"/>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lvl1pPr>
              <a:defRPr>
                <a:solidFill>
                  <a:schemeClr val="accent3"/>
                </a:solidFill>
              </a:defRPr>
            </a:lvl1pPr>
          </a:lstStyle>
          <a:p>
            <a:fld id="{86CB4B4D-7CA3-9044-876B-883B54F8677D}" type="slidenum">
              <a:t>14</a:t>
            </a:fld>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a:spLocks noGrp="1"/>
          </p:cNvSpPr>
          <p:nvPr>
            <p:ph type="body" idx="1"/>
          </p:nvPr>
        </p:nvSpPr>
        <p:spPr>
          <a:xfrm>
            <a:off x="732368" y="1883970"/>
            <a:ext cx="7860089" cy="2041485"/>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Get into groups and then discuss the cases. Upon completion, send a representative from each group to report to the teacher and classmates</a:t>
            </a:r>
            <a:r>
              <a:rPr dirty="0" smtClean="0"/>
              <a:t>.</a:t>
            </a:r>
            <a:endParaRPr lang="en-US" dirty="0" smtClean="0"/>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endParaRPr lang="en-US" dirty="0"/>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endParaRPr dirty="0"/>
          </a:p>
          <a:p>
            <a:pPr marL="0" indent="0" defTabSz="719965">
              <a:lnSpc>
                <a:spcPts val="2600"/>
              </a:lnSpc>
              <a:spcBef>
                <a:spcPts val="0"/>
              </a:spcBef>
              <a:spcAft>
                <a:spcPts val="600"/>
              </a:spcAft>
              <a:buSzTx/>
              <a:buNone/>
              <a:defRPr sz="2100">
                <a:latin typeface="Calibri Light"/>
                <a:ea typeface="Calibri Light"/>
                <a:cs typeface="Calibri Light"/>
                <a:sym typeface="Calibri Light"/>
              </a:defRPr>
            </a:pPr>
            <a:endParaRPr dirty="0"/>
          </a:p>
        </p:txBody>
      </p:sp>
      <p:sp>
        <p:nvSpPr>
          <p:cNvPr id="225" name="Shape 225"/>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5" name="Shape 229"/>
          <p:cNvSpPr txBox="1">
            <a:spLocks/>
          </p:cNvSpPr>
          <p:nvPr/>
        </p:nvSpPr>
        <p:spPr>
          <a:xfrm>
            <a:off x="732367" y="2650356"/>
            <a:ext cx="7679267" cy="36135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lvl1pPr marL="228592" marR="0" indent="-2285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1pPr>
            <a:lvl2pPr marL="723881" marR="0" indent="-266692"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2pPr>
            <a:lvl3pPr marL="1234407" marR="0" indent="-320031"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3pPr>
            <a:lvl4pPr marL="1727156" marR="0" indent="-355590"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4pPr>
            <a:lvl5pPr marL="2184344"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5pPr>
            <a:lvl6pPr marL="2641532"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6pPr>
            <a:lvl7pPr marL="3098721"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7pPr>
            <a:lvl8pPr marL="3555910"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8pPr>
            <a:lvl9pPr marL="4013098" marR="0" indent="-355589" algn="l" defTabSz="914377"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645F9B"/>
                </a:solidFill>
                <a:uFillTx/>
                <a:latin typeface="+mj-lt"/>
                <a:ea typeface="+mj-ea"/>
                <a:cs typeface="+mj-cs"/>
                <a:sym typeface="Calibri"/>
              </a:defRPr>
            </a:lvl9pPr>
          </a:lstStyle>
          <a:p>
            <a:pPr marL="0" indent="0" defTabSz="719965">
              <a:lnSpc>
                <a:spcPts val="2600"/>
              </a:lnSpc>
              <a:spcBef>
                <a:spcPts val="0"/>
              </a:spcBef>
              <a:spcAft>
                <a:spcPts val="600"/>
              </a:spcAft>
              <a:buSzTx/>
              <a:buFont typeface="Arial"/>
              <a:buNone/>
              <a:defRPr sz="2100">
                <a:solidFill>
                  <a:schemeClr val="accent1"/>
                </a:solidFill>
                <a:latin typeface="Calibri Light"/>
                <a:ea typeface="Calibri Light"/>
                <a:cs typeface="Calibri Light"/>
                <a:sym typeface="Calibri Light"/>
              </a:defRPr>
            </a:pPr>
            <a:r>
              <a:rPr lang="en-US" sz="2100" dirty="0" smtClean="0">
                <a:solidFill>
                  <a:schemeClr val="accent1"/>
                </a:solidFill>
                <a:latin typeface="Calibri Light"/>
                <a:ea typeface="Calibri Light"/>
                <a:cs typeface="Calibri Light"/>
                <a:sym typeface="Calibri Light"/>
              </a:rPr>
              <a:t>The Consumer Council has formulated the </a:t>
            </a:r>
            <a:r>
              <a:rPr lang="en-US" sz="2100" i="1" dirty="0" smtClean="0">
                <a:solidFill>
                  <a:schemeClr val="accent1"/>
                </a:solidFill>
                <a:latin typeface="Calibri Light"/>
                <a:ea typeface="Calibri Light"/>
                <a:cs typeface="Calibri Light"/>
                <a:sym typeface="Calibri Light"/>
              </a:rPr>
              <a:t>Guide to Consumer Rights and Responsibilities</a:t>
            </a:r>
            <a:r>
              <a:rPr lang="en-US" sz="2100" dirty="0" smtClean="0">
                <a:solidFill>
                  <a:schemeClr val="accent1"/>
                </a:solidFill>
                <a:latin typeface="Calibri Light"/>
                <a:ea typeface="Calibri Light"/>
                <a:cs typeface="Calibri Light"/>
                <a:sym typeface="Calibri Light"/>
              </a:rPr>
              <a:t>, which includes eight basic consumer rights:</a:t>
            </a:r>
            <a:endParaRPr lang="en-US" sz="2100" dirty="0">
              <a:solidFill>
                <a:schemeClr val="accent1"/>
              </a:solidFill>
              <a:latin typeface="Calibri Light"/>
              <a:ea typeface="Calibri Light"/>
              <a:cs typeface="Calibri Light"/>
              <a:sym typeface="Calibri Light"/>
            </a:endParaRPr>
          </a:p>
        </p:txBody>
      </p:sp>
      <p:sp>
        <p:nvSpPr>
          <p:cNvPr id="7" name="Shape 231"/>
          <p:cNvSpPr/>
          <p:nvPr/>
        </p:nvSpPr>
        <p:spPr>
          <a:xfrm>
            <a:off x="730799" y="3417912"/>
            <a:ext cx="3839637" cy="1675339"/>
          </a:xfrm>
          <a:prstGeom prst="rect">
            <a:avLst/>
          </a:prstGeom>
          <a:ln w="12700">
            <a:miter lim="400000"/>
          </a:ln>
          <a:extLst>
            <a:ext uri="{C572A759-6A51-4108-AA02-DFA0A04FC94B}">
              <ma14:wrappingTextBoxFlag xmlns:ma14="http://schemas.microsoft.com/office/mac/drawingml/2011/main" xmlns="" val="1"/>
            </a:ext>
          </a:extLst>
        </p:spPr>
        <p:txBody>
          <a:bodyPr lIns="60932" tIns="60932" rIns="60932" bIns="60932">
            <a:spAutoFit/>
          </a:bodyPr>
          <a:lstStyle/>
          <a:p>
            <a:pPr marL="342000" indent="-342000" defTabSz="685800">
              <a:lnSpc>
                <a:spcPts val="2600"/>
              </a:lnSpc>
              <a:spcAft>
                <a:spcPts val="600"/>
              </a:spcAft>
              <a:buSzPts val="2100"/>
              <a:buFont typeface="Arial"/>
              <a:buChar char="•"/>
              <a:defRPr sz="2100">
                <a:solidFill>
                  <a:schemeClr val="accent1"/>
                </a:solidFill>
                <a:latin typeface="Calibri Light"/>
                <a:ea typeface="Calibri Light"/>
                <a:cs typeface="Calibri Light"/>
                <a:sym typeface="Calibri Light"/>
              </a:defRPr>
            </a:pPr>
            <a:r>
              <a:rPr dirty="0"/>
              <a:t>The right to satisfy basic needs</a:t>
            </a:r>
          </a:p>
          <a:p>
            <a:pPr marL="342000" indent="-342000" defTabSz="685800">
              <a:lnSpc>
                <a:spcPts val="2600"/>
              </a:lnSpc>
              <a:spcAft>
                <a:spcPts val="600"/>
              </a:spcAft>
              <a:buSzPts val="2100"/>
              <a:buFont typeface="Arial"/>
              <a:buChar char="•"/>
              <a:defRPr sz="2100">
                <a:solidFill>
                  <a:schemeClr val="accent1"/>
                </a:solidFill>
                <a:latin typeface="Calibri Light"/>
                <a:ea typeface="Calibri Light"/>
                <a:cs typeface="Calibri Light"/>
                <a:sym typeface="Calibri Light"/>
              </a:defRPr>
            </a:pPr>
            <a:r>
              <a:rPr dirty="0"/>
              <a:t>The right to safety</a:t>
            </a:r>
          </a:p>
          <a:p>
            <a:pPr marL="342000" indent="-342000" defTabSz="685800">
              <a:lnSpc>
                <a:spcPts val="2600"/>
              </a:lnSpc>
              <a:spcAft>
                <a:spcPts val="600"/>
              </a:spcAft>
              <a:buSzPts val="2100"/>
              <a:buFont typeface="Arial"/>
              <a:buChar char="•"/>
              <a:defRPr sz="2100">
                <a:solidFill>
                  <a:schemeClr val="accent1"/>
                </a:solidFill>
                <a:latin typeface="Calibri Light"/>
                <a:ea typeface="Calibri Light"/>
                <a:cs typeface="Calibri Light"/>
                <a:sym typeface="Calibri Light"/>
              </a:defRPr>
            </a:pPr>
            <a:r>
              <a:rPr dirty="0"/>
              <a:t>The right to be informed</a:t>
            </a:r>
          </a:p>
          <a:p>
            <a:pPr marL="342000" indent="-342000" defTabSz="685800">
              <a:lnSpc>
                <a:spcPts val="2600"/>
              </a:lnSpc>
              <a:spcAft>
                <a:spcPts val="600"/>
              </a:spcAft>
              <a:buSzPts val="2100"/>
              <a:buFont typeface="Arial"/>
              <a:buChar char="•"/>
              <a:defRPr sz="2100">
                <a:solidFill>
                  <a:schemeClr val="accent1"/>
                </a:solidFill>
                <a:latin typeface="Calibri Light"/>
                <a:ea typeface="Calibri Light"/>
                <a:cs typeface="Calibri Light"/>
                <a:sym typeface="Calibri Light"/>
              </a:defRPr>
            </a:pPr>
            <a:r>
              <a:rPr dirty="0"/>
              <a:t>The right to choose</a:t>
            </a:r>
          </a:p>
        </p:txBody>
      </p:sp>
      <p:sp>
        <p:nvSpPr>
          <p:cNvPr id="8" name="Shape 232"/>
          <p:cNvSpPr/>
          <p:nvPr/>
        </p:nvSpPr>
        <p:spPr>
          <a:xfrm>
            <a:off x="4570436" y="3417912"/>
            <a:ext cx="4287814" cy="2021010"/>
          </a:xfrm>
          <a:prstGeom prst="rect">
            <a:avLst/>
          </a:prstGeom>
          <a:ln w="12700">
            <a:miter lim="400000"/>
          </a:ln>
          <a:extLst>
            <a:ext uri="{C572A759-6A51-4108-AA02-DFA0A04FC94B}">
              <ma14:wrappingTextBoxFlag xmlns:ma14="http://schemas.microsoft.com/office/mac/drawingml/2011/main" xmlns="" val="1"/>
            </a:ext>
          </a:extLst>
        </p:spPr>
        <p:txBody>
          <a:bodyPr wrap="square" lIns="60932" tIns="60932" rIns="60932" bIns="60932">
            <a:spAutoFit/>
          </a:bodyPr>
          <a:lstStyle/>
          <a:p>
            <a:pPr marL="342000" indent="-342000" defTabSz="685800">
              <a:lnSpc>
                <a:spcPts val="2600"/>
              </a:lnSpc>
              <a:spcAft>
                <a:spcPts val="600"/>
              </a:spcAft>
              <a:buSzPts val="2100"/>
              <a:buFont typeface="Arial"/>
              <a:buChar char="•"/>
            </a:pPr>
            <a:r>
              <a:rPr sz="2100" dirty="0">
                <a:solidFill>
                  <a:schemeClr val="accent1"/>
                </a:solidFill>
                <a:latin typeface="Calibri Light"/>
                <a:ea typeface="Calibri Light"/>
                <a:cs typeface="Calibri Light"/>
              </a:rPr>
              <a:t>The right to be heard (opinion)</a:t>
            </a:r>
          </a:p>
          <a:p>
            <a:pPr marL="342000" indent="-342000" defTabSz="685800">
              <a:lnSpc>
                <a:spcPts val="2600"/>
              </a:lnSpc>
              <a:spcAft>
                <a:spcPts val="600"/>
              </a:spcAft>
              <a:buSzPts val="2100"/>
              <a:buFont typeface="Arial"/>
              <a:buChar char="•"/>
            </a:pPr>
            <a:r>
              <a:rPr sz="2100" dirty="0">
                <a:solidFill>
                  <a:schemeClr val="accent1"/>
                </a:solidFill>
                <a:latin typeface="Calibri Light"/>
                <a:ea typeface="Calibri Light"/>
                <a:cs typeface="Calibri Light"/>
              </a:rPr>
              <a:t>The right to redress</a:t>
            </a:r>
          </a:p>
          <a:p>
            <a:pPr marL="342000" indent="-342000" defTabSz="685800">
              <a:lnSpc>
                <a:spcPts val="2600"/>
              </a:lnSpc>
              <a:spcAft>
                <a:spcPts val="600"/>
              </a:spcAft>
              <a:buSzPts val="2100"/>
              <a:buFont typeface="Arial"/>
              <a:buChar char="•"/>
            </a:pPr>
            <a:r>
              <a:rPr sz="2100" dirty="0">
                <a:solidFill>
                  <a:schemeClr val="accent1"/>
                </a:solidFill>
                <a:latin typeface="Calibri Light"/>
                <a:ea typeface="Calibri Light"/>
                <a:cs typeface="Calibri Light"/>
              </a:rPr>
              <a:t>The right to consumer education</a:t>
            </a:r>
          </a:p>
          <a:p>
            <a:pPr marL="342000" indent="-342000" defTabSz="685800">
              <a:lnSpc>
                <a:spcPts val="2600"/>
              </a:lnSpc>
              <a:spcAft>
                <a:spcPts val="600"/>
              </a:spcAft>
              <a:buSzPts val="2100"/>
              <a:buFont typeface="Arial"/>
              <a:buChar char="•"/>
            </a:pPr>
            <a:r>
              <a:rPr sz="2100" dirty="0">
                <a:solidFill>
                  <a:schemeClr val="accent1"/>
                </a:solidFill>
                <a:latin typeface="Calibri Light"/>
                <a:ea typeface="Calibri Light"/>
                <a:cs typeface="Calibri Light"/>
              </a:rPr>
              <a:t>The right to a healthy and sustainable environment</a:t>
            </a:r>
          </a:p>
        </p:txBody>
      </p:sp>
      <p:sp>
        <p:nvSpPr>
          <p:cNvPr id="9" name="文字版面配置區 2"/>
          <p:cNvSpPr>
            <a:spLocks noGrp="1"/>
          </p:cNvSpPr>
          <p:nvPr>
            <p:ph type="body" sz="quarter" idx="13"/>
          </p:nvPr>
        </p:nvSpPr>
        <p:spPr/>
        <p:txBody>
          <a:bodyPr>
            <a:noAutofit/>
          </a:bodyPr>
          <a:lstStyle/>
          <a:p>
            <a:r>
              <a:rPr lang="en-GB" altLang="zh-HK" sz="3300" dirty="0"/>
              <a:t>Activity </a:t>
            </a:r>
            <a:r>
              <a:rPr lang="en-GB" altLang="zh-HK" sz="3300" dirty="0" smtClean="0"/>
              <a:t>3: </a:t>
            </a:r>
            <a:r>
              <a:rPr lang="en-US" altLang="zh-HK" sz="3300" dirty="0" smtClean="0"/>
              <a:t>Group </a:t>
            </a:r>
            <a:r>
              <a:rPr lang="en-US" altLang="zh-HK" sz="3300" dirty="0"/>
              <a:t>discussion and role play </a:t>
            </a:r>
            <a:endParaRPr lang="en-US" altLang="zh-HK" sz="3300" dirty="0" smtClean="0"/>
          </a:p>
          <a:p>
            <a:r>
              <a:rPr lang="en-US" altLang="zh-HK" sz="3300" dirty="0" smtClean="0"/>
              <a:t>(</a:t>
            </a:r>
            <a:r>
              <a:rPr lang="en-US" altLang="zh-HK" sz="3300" dirty="0"/>
              <a:t>Unfair trade practices)</a:t>
            </a:r>
          </a:p>
          <a:p>
            <a:endParaRPr lang="en-GB" altLang="zh-HK" sz="3300" dirty="0"/>
          </a:p>
          <a:p>
            <a:endParaRPr lang="zh-HK" altLang="en-US" sz="3300" dirty="0"/>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4">
                                            <p:txEl>
                                              <p:pRg st="0" end="0"/>
                                            </p:txEl>
                                          </p:spTgt>
                                        </p:tgtEl>
                                        <p:attrNameLst>
                                          <p:attrName>style.visibility</p:attrName>
                                        </p:attrNameLst>
                                      </p:cBhvr>
                                      <p:to>
                                        <p:strVal val="visible"/>
                                      </p:to>
                                    </p:set>
                                    <p:animEffect transition="in" filter="fade">
                                      <p:cBhvr>
                                        <p:cTn id="7" dur="500"/>
                                        <p:tgtEl>
                                          <p:spTgt spid="2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500"/>
                                        <p:tgtEl>
                                          <p:spTgt spid="7">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7">
                                            <p:txEl>
                                              <p:pRg st="3" end="3"/>
                                            </p:txEl>
                                          </p:spTgt>
                                        </p:tgtEl>
                                        <p:attrNameLst>
                                          <p:attrName>style.visibility</p:attrName>
                                        </p:attrNameLst>
                                      </p:cBhvr>
                                      <p:to>
                                        <p:strVal val="visible"/>
                                      </p:to>
                                    </p:set>
                                    <p:animEffect transition="in" filter="fade">
                                      <p:cBhvr>
                                        <p:cTn id="26" dur="500"/>
                                        <p:tgtEl>
                                          <p:spTgt spid="7">
                                            <p:txEl>
                                              <p:pRg st="3" end="3"/>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8">
                                            <p:txEl>
                                              <p:pRg st="1" end="1"/>
                                            </p:txEl>
                                          </p:spTgt>
                                        </p:tgtEl>
                                        <p:attrNameLst>
                                          <p:attrName>style.visibility</p:attrName>
                                        </p:attrNameLst>
                                      </p:cBhvr>
                                      <p:to>
                                        <p:strVal val="visible"/>
                                      </p:to>
                                    </p:set>
                                    <p:animEffect transition="in" filter="fade">
                                      <p:cBhvr>
                                        <p:cTn id="32" dur="500"/>
                                        <p:tgtEl>
                                          <p:spTgt spid="8">
                                            <p:txEl>
                                              <p:pRg st="1" end="1"/>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animEffect transition="in" filter="fade">
                                      <p:cBhvr>
                                        <p:cTn id="35" dur="500"/>
                                        <p:tgtEl>
                                          <p:spTgt spid="8">
                                            <p:txEl>
                                              <p:pRg st="2" end="2"/>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8">
                                            <p:txEl>
                                              <p:pRg st="3" end="3"/>
                                            </p:txEl>
                                          </p:spTgt>
                                        </p:tgtEl>
                                        <p:attrNameLst>
                                          <p:attrName>style.visibility</p:attrName>
                                        </p:attrNameLst>
                                      </p:cBhvr>
                                      <p:to>
                                        <p:strVal val="visible"/>
                                      </p:to>
                                    </p:set>
                                    <p:animEffect transition="in" filter="fade">
                                      <p:cBhvr>
                                        <p:cTn id="38"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uiExpand="1" build="p"/>
      <p:bldP spid="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版面配置區 1"/>
          <p:cNvSpPr>
            <a:spLocks noGrp="1"/>
          </p:cNvSpPr>
          <p:nvPr>
            <p:ph type="body" idx="1"/>
          </p:nvPr>
        </p:nvSpPr>
        <p:spPr>
          <a:xfrm>
            <a:off x="723131" y="1908569"/>
            <a:ext cx="7679267" cy="1767504"/>
          </a:xfrm>
        </p:spPr>
        <p:txBody>
          <a:bodyPr/>
          <a:lstStyle/>
          <a:p>
            <a:pPr marL="0" indent="0">
              <a:lnSpc>
                <a:spcPts val="2600"/>
              </a:lnSpc>
              <a:spcBef>
                <a:spcPts val="0"/>
              </a:spcBef>
              <a:spcAft>
                <a:spcPts val="600"/>
              </a:spcAft>
              <a:buNone/>
            </a:pPr>
            <a:r>
              <a:rPr lang="en-US" altLang="zh-HK" sz="2100" dirty="0">
                <a:solidFill>
                  <a:schemeClr val="accent1"/>
                </a:solidFill>
                <a:latin typeface="Calibri Light" panose="020F0302020204030204" pitchFamily="34" charset="0"/>
              </a:rPr>
              <a:t>Select one of the cases below and play one of the roles in the cases. </a:t>
            </a:r>
          </a:p>
          <a:p>
            <a:pPr marL="0" indent="0">
              <a:lnSpc>
                <a:spcPts val="2600"/>
              </a:lnSpc>
              <a:spcBef>
                <a:spcPts val="0"/>
              </a:spcBef>
              <a:spcAft>
                <a:spcPts val="600"/>
              </a:spcAft>
              <a:buNone/>
            </a:pPr>
            <a:r>
              <a:rPr lang="en-US" altLang="zh-HK" sz="2100" dirty="0">
                <a:solidFill>
                  <a:schemeClr val="accent1"/>
                </a:solidFill>
                <a:latin typeface="Calibri Light" panose="020F0302020204030204" pitchFamily="34" charset="0"/>
              </a:rPr>
              <a:t>Case 1: Food safety issue of Brazilian pork</a:t>
            </a:r>
          </a:p>
          <a:p>
            <a:pPr marL="0" indent="0">
              <a:lnSpc>
                <a:spcPts val="2600"/>
              </a:lnSpc>
              <a:spcBef>
                <a:spcPts val="0"/>
              </a:spcBef>
              <a:spcAft>
                <a:spcPts val="600"/>
              </a:spcAft>
              <a:buNone/>
            </a:pPr>
            <a:r>
              <a:rPr lang="en-US" altLang="zh-HK" sz="2100" dirty="0">
                <a:solidFill>
                  <a:schemeClr val="accent1"/>
                </a:solidFill>
                <a:latin typeface="Calibri Light" panose="020F0302020204030204" pitchFamily="34" charset="0"/>
              </a:rPr>
              <a:t>Case 2: Body-slimming using the latest technology</a:t>
            </a:r>
          </a:p>
          <a:p>
            <a:pPr>
              <a:lnSpc>
                <a:spcPts val="2600"/>
              </a:lnSpc>
              <a:spcBef>
                <a:spcPts val="0"/>
              </a:spcBef>
              <a:spcAft>
                <a:spcPts val="600"/>
              </a:spcAft>
            </a:pPr>
            <a:endParaRPr lang="zh-HK" altLang="en-US" dirty="0">
              <a:solidFill>
                <a:schemeClr val="accent1"/>
              </a:solidFill>
            </a:endParaRPr>
          </a:p>
        </p:txBody>
      </p:sp>
      <p:sp>
        <p:nvSpPr>
          <p:cNvPr id="3" name="文字版面配置區 2"/>
          <p:cNvSpPr>
            <a:spLocks noGrp="1"/>
          </p:cNvSpPr>
          <p:nvPr>
            <p:ph type="body" sz="quarter" idx="13"/>
          </p:nvPr>
        </p:nvSpPr>
        <p:spPr>
          <a:xfrm>
            <a:off x="732368" y="692154"/>
            <a:ext cx="7683866" cy="1177285"/>
          </a:xfrm>
        </p:spPr>
        <p:txBody>
          <a:bodyPr>
            <a:noAutofit/>
          </a:bodyPr>
          <a:lstStyle/>
          <a:p>
            <a:r>
              <a:rPr lang="en-GB" altLang="zh-HK" sz="3300" dirty="0"/>
              <a:t>Activity </a:t>
            </a:r>
            <a:r>
              <a:rPr lang="en-GB" altLang="zh-HK" sz="3300" dirty="0" smtClean="0"/>
              <a:t>3: </a:t>
            </a:r>
            <a:r>
              <a:rPr lang="en-US" altLang="zh-HK" sz="3300" dirty="0" smtClean="0"/>
              <a:t>Group </a:t>
            </a:r>
            <a:r>
              <a:rPr lang="en-US" altLang="zh-HK" sz="3300" dirty="0"/>
              <a:t>discussion and role play </a:t>
            </a:r>
            <a:endParaRPr lang="en-US" altLang="zh-HK" sz="3300" dirty="0" smtClean="0"/>
          </a:p>
          <a:p>
            <a:r>
              <a:rPr lang="en-US" altLang="zh-HK" sz="3300" dirty="0" smtClean="0"/>
              <a:t>(</a:t>
            </a:r>
            <a:r>
              <a:rPr lang="en-US" altLang="zh-HK" sz="3300" dirty="0"/>
              <a:t>Unfair trade practices)</a:t>
            </a:r>
          </a:p>
          <a:p>
            <a:endParaRPr lang="en-GB" altLang="zh-HK" sz="3300" dirty="0"/>
          </a:p>
          <a:p>
            <a:endParaRPr lang="zh-HK" altLang="en-US" sz="3300" dirty="0"/>
          </a:p>
        </p:txBody>
      </p:sp>
    </p:spTree>
    <p:extLst>
      <p:ext uri="{BB962C8B-B14F-4D97-AF65-F5344CB8AC3E}">
        <p14:creationId xmlns:p14="http://schemas.microsoft.com/office/powerpoint/2010/main" val="378473126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Shape 237"/>
          <p:cNvSpPr>
            <a:spLocks noGrp="1"/>
          </p:cNvSpPr>
          <p:nvPr>
            <p:ph type="body" idx="1"/>
          </p:nvPr>
        </p:nvSpPr>
        <p:spPr>
          <a:xfrm>
            <a:off x="730800" y="692150"/>
            <a:ext cx="7682294" cy="1059647"/>
          </a:xfrm>
          <a:prstGeom prst="rect">
            <a:avLst/>
          </a:prstGeom>
        </p:spPr>
        <p:txBody>
          <a:bodyPr/>
          <a:lstStyle>
            <a:lvl1pPr marL="0" indent="0">
              <a:lnSpc>
                <a:spcPts val="3400"/>
              </a:lnSpc>
              <a:buSzTx/>
              <a:buNone/>
              <a:defRPr sz="3300"/>
            </a:lvl1pPr>
          </a:lstStyle>
          <a:p>
            <a:r>
              <a:rPr b="1" dirty="0"/>
              <a:t>Activity 3: Case </a:t>
            </a:r>
            <a:r>
              <a:rPr b="1" dirty="0" smtClean="0"/>
              <a:t>1</a:t>
            </a:r>
            <a:endParaRPr lang="en-US" b="1" dirty="0" smtClean="0"/>
          </a:p>
          <a:p>
            <a:r>
              <a:rPr lang="en-US" altLang="zh-HK" b="1" dirty="0" smtClean="0"/>
              <a:t>(Food </a:t>
            </a:r>
            <a:r>
              <a:rPr lang="en-US" altLang="zh-HK" b="1" dirty="0"/>
              <a:t>safety issue of Brazilian </a:t>
            </a:r>
            <a:r>
              <a:rPr lang="en-US" altLang="zh-HK" b="1" dirty="0" smtClean="0"/>
              <a:t>pork)</a:t>
            </a:r>
            <a:endParaRPr lang="en-US" altLang="zh-HK" b="1" dirty="0"/>
          </a:p>
        </p:txBody>
      </p:sp>
      <p:sp>
        <p:nvSpPr>
          <p:cNvPr id="236" name="Shape 236"/>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
        <p:nvSpPr>
          <p:cNvPr id="243" name="Shape 243"/>
          <p:cNvSpPr/>
          <p:nvPr/>
        </p:nvSpPr>
        <p:spPr>
          <a:xfrm>
            <a:off x="849630" y="1995950"/>
            <a:ext cx="535939" cy="375867"/>
          </a:xfrm>
          <a:prstGeom prst="rect">
            <a:avLst/>
          </a:prstGeom>
          <a:solidFill>
            <a:srgbClr val="FFFFFF"/>
          </a:solidFill>
          <a:ln w="12700">
            <a:miter lim="400000"/>
          </a:ln>
        </p:spPr>
        <p:txBody>
          <a:bodyPr lIns="45718" tIns="45718" rIns="45718" bIns="45718" anchor="ctr"/>
          <a:lstStyle/>
          <a:p>
            <a:pPr>
              <a:defRPr>
                <a:latin typeface="+mj-lt"/>
                <a:ea typeface="+mj-ea"/>
                <a:cs typeface="+mj-cs"/>
                <a:sym typeface="Helvetica"/>
              </a:defRPr>
            </a:pPr>
            <a:endParaRPr/>
          </a:p>
        </p:txBody>
      </p:sp>
      <p:sp>
        <p:nvSpPr>
          <p:cNvPr id="245" name="Shape 245"/>
          <p:cNvSpPr/>
          <p:nvPr/>
        </p:nvSpPr>
        <p:spPr>
          <a:xfrm>
            <a:off x="4405629" y="1995950"/>
            <a:ext cx="844610" cy="375867"/>
          </a:xfrm>
          <a:prstGeom prst="rect">
            <a:avLst/>
          </a:prstGeom>
          <a:solidFill>
            <a:srgbClr val="FFFFFF"/>
          </a:solidFill>
          <a:ln w="12700">
            <a:miter lim="400000"/>
          </a:ln>
        </p:spPr>
        <p:txBody>
          <a:bodyPr lIns="45718" tIns="45718" rIns="45718" bIns="45718" anchor="ctr"/>
          <a:lstStyle/>
          <a:p>
            <a:pPr>
              <a:defRPr>
                <a:latin typeface="+mj-lt"/>
                <a:ea typeface="+mj-ea"/>
                <a:cs typeface="+mj-cs"/>
                <a:sym typeface="Helvetica"/>
              </a:defRPr>
            </a:pPr>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288" y="1862138"/>
            <a:ext cx="7591425" cy="313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矩形 3"/>
          <p:cNvSpPr>
            <a:spLocks noChangeArrowheads="1"/>
          </p:cNvSpPr>
          <p:nvPr/>
        </p:nvSpPr>
        <p:spPr bwMode="auto">
          <a:xfrm>
            <a:off x="7293553" y="1879024"/>
            <a:ext cx="97654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itchFamily="34" charset="0"/>
                <a:ea typeface="新細明體" pitchFamily="18" charset="-120"/>
              </a:defRPr>
            </a:lvl1pPr>
            <a:lvl2pPr marL="742950" indent="-285750">
              <a:defRPr kumimoji="1">
                <a:solidFill>
                  <a:schemeClr val="tx1"/>
                </a:solidFill>
                <a:latin typeface="Arial" pitchFamily="34" charset="0"/>
                <a:ea typeface="新細明體" pitchFamily="18" charset="-120"/>
              </a:defRPr>
            </a:lvl2pPr>
            <a:lvl3pPr marL="1143000" indent="-228600">
              <a:defRPr kumimoji="1">
                <a:solidFill>
                  <a:schemeClr val="tx1"/>
                </a:solidFill>
                <a:latin typeface="Arial" pitchFamily="34" charset="0"/>
                <a:ea typeface="新細明體" pitchFamily="18" charset="-120"/>
              </a:defRPr>
            </a:lvl3pPr>
            <a:lvl4pPr marL="1600200" indent="-228600">
              <a:defRPr kumimoji="1">
                <a:solidFill>
                  <a:schemeClr val="tx1"/>
                </a:solidFill>
                <a:latin typeface="Arial" pitchFamily="34" charset="0"/>
                <a:ea typeface="新細明體" pitchFamily="18" charset="-120"/>
              </a:defRPr>
            </a:lvl4pPr>
            <a:lvl5pPr marL="2057400" indent="-228600">
              <a:defRPr kumimoji="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pitchFamily="34" charset="0"/>
                <a:ea typeface="新細明體" pitchFamily="18" charset="-120"/>
              </a:defRPr>
            </a:lvl9pPr>
          </a:lstStyle>
          <a:p>
            <a:r>
              <a:rPr lang="en-US" altLang="zh-HK" sz="1400" dirty="0">
                <a:solidFill>
                  <a:srgbClr val="1A1A1A"/>
                </a:solidFill>
                <a:latin typeface="ArialMT"/>
              </a:rPr>
              <a:t>2017-04-02</a:t>
            </a:r>
            <a:endParaRPr lang="zh-HK" altLang="en-US" sz="1400" dirty="0"/>
          </a:p>
        </p:txBody>
      </p:sp>
      <p:sp>
        <p:nvSpPr>
          <p:cNvPr id="3" name="文字方塊 2"/>
          <p:cNvSpPr txBox="1"/>
          <p:nvPr/>
        </p:nvSpPr>
        <p:spPr>
          <a:xfrm>
            <a:off x="854157" y="2343016"/>
            <a:ext cx="743568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r>
              <a:rPr lang="en-US" altLang="zh-TW" sz="1600" dirty="0">
                <a:solidFill>
                  <a:schemeClr val="tx2"/>
                </a:solidFill>
                <a:sym typeface="Helvetica"/>
              </a:rPr>
              <a:t>Food safety problems break out in Brazil Hong Kong bans Brazilian meat imports</a:t>
            </a:r>
            <a:endParaRPr kumimoji="0" lang="zh-TW" altLang="en-US" sz="1600" b="0" i="0" u="none" strike="noStrike" cap="none" spc="0" normalizeH="0" baseline="0" dirty="0">
              <a:ln>
                <a:noFill/>
              </a:ln>
              <a:solidFill>
                <a:schemeClr val="tx2"/>
              </a:solidFill>
              <a:effectLst/>
              <a:uFillTx/>
              <a:sym typeface="Helvetica"/>
            </a:endParaRPr>
          </a:p>
        </p:txBody>
      </p:sp>
      <p:sp>
        <p:nvSpPr>
          <p:cNvPr id="4" name="文字方塊 3"/>
          <p:cNvSpPr txBox="1"/>
          <p:nvPr/>
        </p:nvSpPr>
        <p:spPr>
          <a:xfrm>
            <a:off x="849629" y="2644145"/>
            <a:ext cx="5181050" cy="20313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r>
              <a:rPr lang="en-US" altLang="zh-TW" sz="1400" dirty="0">
                <a:solidFill>
                  <a:schemeClr val="tx2"/>
                </a:solidFill>
                <a:latin typeface="Times New Roman" panose="02020603050405020304" pitchFamily="18" charset="0"/>
                <a:cs typeface="Times New Roman" panose="02020603050405020304" pitchFamily="18" charset="0"/>
                <a:sym typeface="Helvetica"/>
              </a:rPr>
              <a:t>[Summary reports] The Centre for Food Safety of the Food and </a:t>
            </a:r>
            <a:r>
              <a:rPr lang="en-US" altLang="zh-TW" sz="1400" dirty="0" smtClean="0">
                <a:solidFill>
                  <a:schemeClr val="tx2"/>
                </a:solidFill>
                <a:latin typeface="Times New Roman" panose="02020603050405020304" pitchFamily="18" charset="0"/>
                <a:cs typeface="Times New Roman" panose="02020603050405020304" pitchFamily="18" charset="0"/>
                <a:sym typeface="Helvetica"/>
              </a:rPr>
              <a:t>Environmental Hygiene </a:t>
            </a:r>
            <a:r>
              <a:rPr lang="en-US" altLang="zh-TW" sz="1400" dirty="0">
                <a:solidFill>
                  <a:schemeClr val="tx2"/>
                </a:solidFill>
                <a:latin typeface="Times New Roman" panose="02020603050405020304" pitchFamily="18" charset="0"/>
                <a:cs typeface="Times New Roman" panose="02020603050405020304" pitchFamily="18" charset="0"/>
                <a:sym typeface="Helvetica"/>
              </a:rPr>
              <a:t>Department announced that some meat imported from Brazil </a:t>
            </a:r>
            <a:r>
              <a:rPr lang="en-US" altLang="zh-TW" sz="1400" dirty="0" smtClean="0">
                <a:solidFill>
                  <a:schemeClr val="tx2"/>
                </a:solidFill>
                <a:latin typeface="Times New Roman" panose="02020603050405020304" pitchFamily="18" charset="0"/>
                <a:cs typeface="Times New Roman" panose="02020603050405020304" pitchFamily="18" charset="0"/>
                <a:sym typeface="Helvetica"/>
              </a:rPr>
              <a:t>has had </a:t>
            </a:r>
            <a:r>
              <a:rPr lang="en-US" altLang="zh-TW" sz="1400" dirty="0">
                <a:solidFill>
                  <a:schemeClr val="tx2"/>
                </a:solidFill>
                <a:latin typeface="Times New Roman" panose="02020603050405020304" pitchFamily="18" charset="0"/>
                <a:cs typeface="Times New Roman" panose="02020603050405020304" pitchFamily="18" charset="0"/>
                <a:sym typeface="Helvetica"/>
              </a:rPr>
              <a:t>quality problems. The Centre for Food Safety has temporarily banned </a:t>
            </a:r>
            <a:r>
              <a:rPr lang="en-US" altLang="zh-TW" sz="1400" dirty="0" smtClean="0">
                <a:solidFill>
                  <a:schemeClr val="tx2"/>
                </a:solidFill>
                <a:latin typeface="Times New Roman" panose="02020603050405020304" pitchFamily="18" charset="0"/>
                <a:cs typeface="Times New Roman" panose="02020603050405020304" pitchFamily="18" charset="0"/>
                <a:sym typeface="Helvetica"/>
              </a:rPr>
              <a:t>all imports </a:t>
            </a:r>
            <a:r>
              <a:rPr lang="en-US" altLang="zh-TW" sz="1400" dirty="0">
                <a:solidFill>
                  <a:schemeClr val="tx2"/>
                </a:solidFill>
                <a:latin typeface="Times New Roman" panose="02020603050405020304" pitchFamily="18" charset="0"/>
                <a:cs typeface="Times New Roman" panose="02020603050405020304" pitchFamily="18" charset="0"/>
                <a:sym typeface="Helvetica"/>
              </a:rPr>
              <a:t>of frozen and chilled meat from Brazil with immediate effect.</a:t>
            </a:r>
          </a:p>
          <a:p>
            <a:endParaRPr lang="en-US" altLang="zh-TW" sz="1400" dirty="0" smtClean="0">
              <a:solidFill>
                <a:schemeClr val="tx2"/>
              </a:solidFill>
              <a:latin typeface="Times New Roman" panose="02020603050405020304" pitchFamily="18" charset="0"/>
              <a:cs typeface="Times New Roman" panose="02020603050405020304" pitchFamily="18" charset="0"/>
              <a:sym typeface="Helvetica"/>
            </a:endParaRPr>
          </a:p>
          <a:p>
            <a:r>
              <a:rPr lang="en-US" altLang="zh-TW" sz="1400" dirty="0" smtClean="0">
                <a:solidFill>
                  <a:schemeClr val="tx2"/>
                </a:solidFill>
                <a:latin typeface="Times New Roman" panose="02020603050405020304" pitchFamily="18" charset="0"/>
                <a:cs typeface="Times New Roman" panose="02020603050405020304" pitchFamily="18" charset="0"/>
                <a:sym typeface="Helvetica"/>
              </a:rPr>
              <a:t>The </a:t>
            </a:r>
            <a:r>
              <a:rPr lang="en-US" altLang="zh-TW" sz="1400" dirty="0">
                <a:solidFill>
                  <a:schemeClr val="tx2"/>
                </a:solidFill>
                <a:latin typeface="Times New Roman" panose="02020603050405020304" pitchFamily="18" charset="0"/>
                <a:cs typeface="Times New Roman" panose="02020603050405020304" pitchFamily="18" charset="0"/>
                <a:sym typeface="Helvetica"/>
              </a:rPr>
              <a:t>Centre for Food Safety will test the compliance with the legal requirements of Hong Kong of </a:t>
            </a:r>
            <a:r>
              <a:rPr lang="en-US" altLang="zh-TW" sz="1400" dirty="0" smtClean="0">
                <a:solidFill>
                  <a:schemeClr val="tx2"/>
                </a:solidFill>
                <a:latin typeface="Times New Roman" panose="02020603050405020304" pitchFamily="18" charset="0"/>
                <a:cs typeface="Times New Roman" panose="02020603050405020304" pitchFamily="18" charset="0"/>
                <a:sym typeface="Helvetica"/>
              </a:rPr>
              <a:t>the food </a:t>
            </a:r>
            <a:r>
              <a:rPr lang="en-US" altLang="zh-TW" sz="1400" dirty="0">
                <a:solidFill>
                  <a:schemeClr val="tx2"/>
                </a:solidFill>
                <a:latin typeface="Times New Roman" panose="02020603050405020304" pitchFamily="18" charset="0"/>
                <a:cs typeface="Times New Roman" panose="02020603050405020304" pitchFamily="18" charset="0"/>
                <a:sym typeface="Helvetica"/>
              </a:rPr>
              <a:t>samples to ensure the food safety and protect the health of the public.</a:t>
            </a:r>
            <a:endParaRPr kumimoji="0" lang="zh-TW" altLang="en-US" sz="1400" b="0" i="0" u="none" strike="noStrike" cap="none" spc="0" normalizeH="0" baseline="0" dirty="0">
              <a:ln>
                <a:noFill/>
              </a:ln>
              <a:solidFill>
                <a:schemeClr val="tx2"/>
              </a:solidFill>
              <a:effectLst/>
              <a:uFillTx/>
              <a:latin typeface="Times New Roman" panose="02020603050405020304" pitchFamily="18" charset="0"/>
              <a:cs typeface="Times New Roman" panose="02020603050405020304" pitchFamily="18" charset="0"/>
              <a:sym typeface="Helvetica"/>
            </a:endParaRPr>
          </a:p>
        </p:txBody>
      </p:sp>
      <p:pic>
        <p:nvPicPr>
          <p:cNvPr id="11" name="圖片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4423" y="2757285"/>
            <a:ext cx="2337034" cy="1689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fill="hold"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hape 248"/>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sp>
        <p:nvSpPr>
          <p:cNvPr id="7" name="Shape 237"/>
          <p:cNvSpPr>
            <a:spLocks noGrp="1"/>
          </p:cNvSpPr>
          <p:nvPr>
            <p:ph type="body" idx="1"/>
          </p:nvPr>
        </p:nvSpPr>
        <p:spPr>
          <a:xfrm>
            <a:off x="730800" y="691200"/>
            <a:ext cx="7682294" cy="1059647"/>
          </a:xfrm>
          <a:prstGeom prst="rect">
            <a:avLst/>
          </a:prstGeom>
        </p:spPr>
        <p:txBody>
          <a:bodyPr/>
          <a:lstStyle>
            <a:lvl1pPr marL="0" indent="0">
              <a:lnSpc>
                <a:spcPts val="3400"/>
              </a:lnSpc>
              <a:buSzTx/>
              <a:buNone/>
              <a:defRPr sz="3300"/>
            </a:lvl1pPr>
          </a:lstStyle>
          <a:p>
            <a:r>
              <a:rPr b="1" dirty="0"/>
              <a:t>Activity 3: Case </a:t>
            </a:r>
            <a:r>
              <a:rPr b="1" dirty="0" smtClean="0"/>
              <a:t>1</a:t>
            </a:r>
            <a:endParaRPr lang="en-US" b="1" dirty="0" smtClean="0"/>
          </a:p>
          <a:p>
            <a:r>
              <a:rPr lang="en-US" altLang="zh-HK" b="1" dirty="0" smtClean="0"/>
              <a:t>(Food </a:t>
            </a:r>
            <a:r>
              <a:rPr lang="en-US" altLang="zh-HK" b="1" dirty="0"/>
              <a:t>safety issue of Brazilian </a:t>
            </a:r>
            <a:r>
              <a:rPr lang="en-US" altLang="zh-HK" b="1" dirty="0" smtClean="0"/>
              <a:t>pork)</a:t>
            </a:r>
            <a:endParaRPr lang="en-US" altLang="zh-HK" b="1" dirty="0"/>
          </a:p>
        </p:txBody>
      </p:sp>
      <p:sp>
        <p:nvSpPr>
          <p:cNvPr id="6" name="Google Shape;150;p24"/>
          <p:cNvSpPr txBox="1">
            <a:spLocks noGrp="1"/>
          </p:cNvSpPr>
          <p:nvPr>
            <p:ph type="body" idx="1"/>
          </p:nvPr>
        </p:nvSpPr>
        <p:spPr>
          <a:xfrm>
            <a:off x="730800" y="1699490"/>
            <a:ext cx="7717875" cy="4756728"/>
          </a:xfrm>
          <a:prstGeom prst="rect">
            <a:avLst/>
          </a:prstGeom>
          <a:noFill/>
          <a:ln>
            <a:noFill/>
          </a:ln>
        </p:spPr>
        <p:txBody>
          <a:bodyPr spcFirstLastPara="1" wrap="square" lIns="91425" tIns="45700" rIns="91425" bIns="45700" anchor="t" anchorCtr="0">
            <a:noAutofit/>
          </a:bodyPr>
          <a:lstStyle/>
          <a:p>
            <a:pPr marL="0" lvl="0" indent="0">
              <a:lnSpc>
                <a:spcPts val="2600"/>
              </a:lnSpc>
              <a:spcBef>
                <a:spcPts val="0"/>
              </a:spcBef>
              <a:spcAft>
                <a:spcPts val="600"/>
              </a:spcAft>
              <a:buNone/>
            </a:pPr>
            <a:r>
              <a:rPr lang="en-US" altLang="zh-TW" sz="2100" b="1" dirty="0" smtClean="0">
                <a:solidFill>
                  <a:schemeClr val="accent1"/>
                </a:solidFill>
                <a:latin typeface="Calibri Light" panose="020F0302020204030204" pitchFamily="34" charset="0"/>
              </a:rPr>
              <a:t>A </a:t>
            </a:r>
            <a:r>
              <a:rPr lang="en-US" altLang="zh-TW" sz="2100" b="1" dirty="0">
                <a:solidFill>
                  <a:schemeClr val="accent1"/>
                </a:solidFill>
                <a:latin typeface="Calibri Light" panose="020F0302020204030204" pitchFamily="34" charset="0"/>
              </a:rPr>
              <a:t>conversation between a meat stall owner and staff </a:t>
            </a:r>
            <a:endParaRPr lang="en-US" altLang="zh-TW" sz="2100" b="1" dirty="0" smtClean="0">
              <a:solidFill>
                <a:schemeClr val="accent1"/>
              </a:solidFill>
              <a:latin typeface="Calibri Light" panose="020F0302020204030204" pitchFamily="34" charset="0"/>
            </a:endParaRPr>
          </a:p>
          <a:p>
            <a:pPr marL="628650" lvl="0" indent="-628650">
              <a:lnSpc>
                <a:spcPts val="2600"/>
              </a:lnSpc>
              <a:spcBef>
                <a:spcPts val="0"/>
              </a:spcBef>
              <a:spcAft>
                <a:spcPts val="600"/>
              </a:spcAft>
              <a:buNone/>
            </a:pPr>
            <a:r>
              <a:rPr lang="en-US" altLang="zh-TW" sz="2100" dirty="0" smtClean="0">
                <a:solidFill>
                  <a:schemeClr val="accent1"/>
                </a:solidFill>
                <a:latin typeface="Calibri Light" panose="020F0302020204030204" pitchFamily="34" charset="0"/>
              </a:rPr>
              <a:t>Staff</a:t>
            </a:r>
            <a:r>
              <a:rPr lang="en-US" altLang="zh-TW" sz="2100" dirty="0">
                <a:solidFill>
                  <a:schemeClr val="accent1"/>
                </a:solidFill>
                <a:latin typeface="Calibri Light" panose="020F0302020204030204" pitchFamily="34" charset="0"/>
              </a:rPr>
              <a:t>: </a:t>
            </a:r>
            <a:r>
              <a:rPr lang="en-US" altLang="zh-TW" sz="2100" dirty="0" smtClean="0">
                <a:solidFill>
                  <a:schemeClr val="accent1"/>
                </a:solidFill>
                <a:latin typeface="Calibri Light" panose="020F0302020204030204" pitchFamily="34" charset="0"/>
              </a:rPr>
              <a:t>   ‘</a:t>
            </a:r>
            <a:r>
              <a:rPr lang="en-US" altLang="zh-TW" sz="2100" dirty="0">
                <a:solidFill>
                  <a:schemeClr val="accent1"/>
                </a:solidFill>
                <a:latin typeface="Calibri Light" panose="020F0302020204030204" pitchFamily="34" charset="0"/>
              </a:rPr>
              <a:t>Oh no! Recently, there have been reports </a:t>
            </a:r>
            <a:r>
              <a:rPr lang="en-US" altLang="zh-TW" sz="2100" dirty="0" smtClean="0">
                <a:solidFill>
                  <a:schemeClr val="accent1"/>
                </a:solidFill>
                <a:latin typeface="Calibri Light" panose="020F0302020204030204" pitchFamily="34" charset="0"/>
              </a:rPr>
              <a:t>showing that meat           </a:t>
            </a:r>
            <a:r>
              <a:rPr lang="en-US" altLang="zh-TW" sz="2100" dirty="0" smtClean="0">
                <a:solidFill>
                  <a:schemeClr val="accent1"/>
                </a:solidFill>
                <a:latin typeface="Calibri Light" panose="020F0302020204030204" pitchFamily="34" charset="0"/>
              </a:rPr>
              <a:t/>
            </a:r>
            <a:br>
              <a:rPr lang="en-US" altLang="zh-TW" sz="2100" dirty="0" smtClean="0">
                <a:solidFill>
                  <a:schemeClr val="accent1"/>
                </a:solidFill>
                <a:latin typeface="Calibri Light" panose="020F0302020204030204" pitchFamily="34" charset="0"/>
              </a:rPr>
            </a:br>
            <a:r>
              <a:rPr lang="zh-TW" altLang="en-US" sz="2100" dirty="0" smtClean="0">
                <a:solidFill>
                  <a:schemeClr val="accent1"/>
                </a:solidFill>
                <a:latin typeface="Calibri Light" panose="020F0302020204030204" pitchFamily="34" charset="0"/>
              </a:rPr>
              <a:t>    </a:t>
            </a:r>
            <a:r>
              <a:rPr lang="en-US" altLang="zh-TW" sz="2100" dirty="0" smtClean="0">
                <a:solidFill>
                  <a:schemeClr val="accent1"/>
                </a:solidFill>
                <a:latin typeface="Calibri Light" panose="020F0302020204030204" pitchFamily="34" charset="0"/>
              </a:rPr>
              <a:t>imported </a:t>
            </a:r>
            <a:r>
              <a:rPr lang="en-US" altLang="zh-TW" sz="2100" dirty="0" smtClean="0">
                <a:solidFill>
                  <a:schemeClr val="accent1"/>
                </a:solidFill>
                <a:latin typeface="Calibri Light" panose="020F0302020204030204" pitchFamily="34" charset="0"/>
              </a:rPr>
              <a:t>from </a:t>
            </a:r>
            <a:r>
              <a:rPr lang="en-US" altLang="zh-TW" sz="2100" dirty="0">
                <a:solidFill>
                  <a:schemeClr val="accent1"/>
                </a:solidFill>
                <a:latin typeface="Calibri Light" panose="020F0302020204030204" pitchFamily="34" charset="0"/>
              </a:rPr>
              <a:t>Brazil contains carcinogens. Many </a:t>
            </a:r>
            <a:r>
              <a:rPr lang="en-US" altLang="zh-TW" sz="2100" dirty="0" smtClean="0">
                <a:solidFill>
                  <a:schemeClr val="accent1"/>
                </a:solidFill>
                <a:latin typeface="Calibri Light" panose="020F0302020204030204" pitchFamily="34" charset="0"/>
              </a:rPr>
              <a:t>frequent </a:t>
            </a:r>
            <a:r>
              <a:rPr lang="zh-TW" altLang="en-US" sz="2100" dirty="0" smtClean="0">
                <a:solidFill>
                  <a:schemeClr val="accent1"/>
                </a:solidFill>
                <a:latin typeface="Calibri Light" panose="020F0302020204030204" pitchFamily="34" charset="0"/>
              </a:rPr>
              <a:t> </a:t>
            </a:r>
            <a:r>
              <a:rPr lang="en-US" altLang="zh-TW" sz="2100" dirty="0" smtClean="0">
                <a:solidFill>
                  <a:schemeClr val="accent1"/>
                </a:solidFill>
                <a:latin typeface="Calibri Light" panose="020F0302020204030204" pitchFamily="34" charset="0"/>
              </a:rPr>
              <a:t/>
            </a:r>
            <a:br>
              <a:rPr lang="en-US" altLang="zh-TW" sz="2100" dirty="0" smtClean="0">
                <a:solidFill>
                  <a:schemeClr val="accent1"/>
                </a:solidFill>
                <a:latin typeface="Calibri Light" panose="020F0302020204030204" pitchFamily="34" charset="0"/>
              </a:rPr>
            </a:br>
            <a:r>
              <a:rPr lang="zh-TW" altLang="en-US" sz="2100" dirty="0" smtClean="0">
                <a:solidFill>
                  <a:schemeClr val="accent1"/>
                </a:solidFill>
                <a:latin typeface="Calibri Light" panose="020F0302020204030204" pitchFamily="34" charset="0"/>
              </a:rPr>
              <a:t>    </a:t>
            </a:r>
            <a:r>
              <a:rPr lang="en-US" altLang="zh-TW" sz="2100" dirty="0" smtClean="0">
                <a:solidFill>
                  <a:schemeClr val="accent1"/>
                </a:solidFill>
                <a:latin typeface="Calibri Light" panose="020F0302020204030204" pitchFamily="34" charset="0"/>
              </a:rPr>
              <a:t>customers </a:t>
            </a:r>
            <a:r>
              <a:rPr lang="en-US" altLang="zh-TW" sz="2100" dirty="0" smtClean="0">
                <a:solidFill>
                  <a:schemeClr val="accent1"/>
                </a:solidFill>
                <a:latin typeface="Calibri Light" panose="020F0302020204030204" pitchFamily="34" charset="0"/>
              </a:rPr>
              <a:t>no longer </a:t>
            </a:r>
            <a:r>
              <a:rPr lang="en-US" altLang="zh-TW" sz="2100" dirty="0">
                <a:solidFill>
                  <a:schemeClr val="accent1"/>
                </a:solidFill>
                <a:latin typeface="Calibri Light" panose="020F0302020204030204" pitchFamily="34" charset="0"/>
              </a:rPr>
              <a:t>visit the stall.’ </a:t>
            </a:r>
            <a:endParaRPr lang="en-US" altLang="zh-TW" sz="2100" dirty="0" smtClean="0">
              <a:solidFill>
                <a:schemeClr val="accent1"/>
              </a:solidFill>
              <a:latin typeface="Calibri Light" panose="020F0302020204030204" pitchFamily="34" charset="0"/>
            </a:endParaRPr>
          </a:p>
          <a:p>
            <a:pPr marL="895350" lvl="0" indent="-895350">
              <a:lnSpc>
                <a:spcPts val="2600"/>
              </a:lnSpc>
              <a:spcBef>
                <a:spcPts val="0"/>
              </a:spcBef>
              <a:spcAft>
                <a:spcPts val="600"/>
              </a:spcAft>
              <a:buNone/>
            </a:pPr>
            <a:r>
              <a:rPr lang="en-US" altLang="zh-TW" sz="2100" dirty="0" smtClean="0">
                <a:solidFill>
                  <a:schemeClr val="accent1"/>
                </a:solidFill>
                <a:latin typeface="Calibri Light" panose="020F0302020204030204" pitchFamily="34" charset="0"/>
              </a:rPr>
              <a:t>Owner</a:t>
            </a:r>
            <a:r>
              <a:rPr lang="en-US" altLang="zh-TW" sz="2100" dirty="0">
                <a:solidFill>
                  <a:schemeClr val="accent1"/>
                </a:solidFill>
                <a:latin typeface="Calibri Light" panose="020F0302020204030204" pitchFamily="34" charset="0"/>
              </a:rPr>
              <a:t>: ‘Remove the food origin labels </a:t>
            </a:r>
            <a:r>
              <a:rPr lang="en-US" altLang="zh-TW" sz="2100" dirty="0" smtClean="0">
                <a:solidFill>
                  <a:schemeClr val="accent1"/>
                </a:solidFill>
                <a:latin typeface="Calibri Light" panose="020F0302020204030204" pitchFamily="34" charset="0"/>
              </a:rPr>
              <a:t>of </a:t>
            </a:r>
            <a:r>
              <a:rPr lang="en-US" altLang="zh-TW" sz="2100" dirty="0">
                <a:solidFill>
                  <a:schemeClr val="accent1"/>
                </a:solidFill>
                <a:latin typeface="Calibri Light" panose="020F0302020204030204" pitchFamily="34" charset="0"/>
              </a:rPr>
              <a:t>the meat immediately </a:t>
            </a:r>
            <a:r>
              <a:rPr lang="en-US" altLang="zh-TW" sz="2100" dirty="0" smtClean="0">
                <a:solidFill>
                  <a:schemeClr val="accent1"/>
                </a:solidFill>
                <a:latin typeface="Calibri Light" panose="020F0302020204030204" pitchFamily="34" charset="0"/>
              </a:rPr>
              <a:t>and               </a:t>
            </a:r>
            <a:r>
              <a:rPr lang="en-US" altLang="zh-TW" sz="2100" dirty="0">
                <a:solidFill>
                  <a:schemeClr val="accent1"/>
                </a:solidFill>
                <a:latin typeface="Calibri Light" panose="020F0302020204030204" pitchFamily="34" charset="0"/>
              </a:rPr>
              <a:t>don't tell the customers that the meat comes from Brazil</a:t>
            </a:r>
            <a:r>
              <a:rPr lang="en-US" altLang="zh-TW" sz="2100" dirty="0" smtClean="0">
                <a:solidFill>
                  <a:schemeClr val="accent1"/>
                </a:solidFill>
                <a:latin typeface="Calibri Light" panose="020F0302020204030204" pitchFamily="34" charset="0"/>
              </a:rPr>
              <a:t>.’</a:t>
            </a:r>
          </a:p>
          <a:p>
            <a:pPr marL="628650" lvl="0" indent="-628650">
              <a:lnSpc>
                <a:spcPts val="2600"/>
              </a:lnSpc>
              <a:spcBef>
                <a:spcPts val="0"/>
              </a:spcBef>
              <a:spcAft>
                <a:spcPts val="600"/>
              </a:spcAft>
              <a:buNone/>
            </a:pPr>
            <a:r>
              <a:rPr lang="en-US" altLang="zh-TW" sz="2100" dirty="0" smtClean="0">
                <a:solidFill>
                  <a:schemeClr val="accent1"/>
                </a:solidFill>
                <a:latin typeface="Calibri Light" panose="020F0302020204030204" pitchFamily="34" charset="0"/>
              </a:rPr>
              <a:t>Staff</a:t>
            </a:r>
            <a:r>
              <a:rPr lang="en-US" altLang="zh-TW" sz="2100" dirty="0">
                <a:solidFill>
                  <a:schemeClr val="accent1"/>
                </a:solidFill>
                <a:latin typeface="Calibri Light" panose="020F0302020204030204" pitchFamily="34" charset="0"/>
              </a:rPr>
              <a:t>: </a:t>
            </a:r>
            <a:r>
              <a:rPr lang="zh-TW" altLang="en-US" sz="2100" dirty="0" smtClean="0">
                <a:solidFill>
                  <a:schemeClr val="accent1"/>
                </a:solidFill>
                <a:latin typeface="Calibri Light" panose="020F0302020204030204" pitchFamily="34" charset="0"/>
              </a:rPr>
              <a:t>    </a:t>
            </a:r>
            <a:r>
              <a:rPr lang="en-US" altLang="zh-TW" sz="2100" dirty="0" smtClean="0">
                <a:solidFill>
                  <a:schemeClr val="accent1"/>
                </a:solidFill>
                <a:latin typeface="Calibri Light" panose="020F0302020204030204" pitchFamily="34" charset="0"/>
              </a:rPr>
              <a:t>‘</a:t>
            </a:r>
            <a:r>
              <a:rPr lang="en-US" altLang="zh-TW" sz="2100" dirty="0">
                <a:solidFill>
                  <a:schemeClr val="accent1"/>
                </a:solidFill>
                <a:latin typeface="Calibri Light" panose="020F0302020204030204" pitchFamily="34" charset="0"/>
              </a:rPr>
              <a:t>If </a:t>
            </a:r>
            <a:r>
              <a:rPr lang="en-US" altLang="zh-TW" sz="2100" dirty="0" smtClean="0">
                <a:solidFill>
                  <a:schemeClr val="accent1"/>
                </a:solidFill>
                <a:latin typeface="Calibri Light" panose="020F0302020204030204" pitchFamily="34" charset="0"/>
              </a:rPr>
              <a:t>the customers ask </a:t>
            </a:r>
            <a:r>
              <a:rPr lang="en-US" altLang="zh-TW" sz="2100" dirty="0">
                <a:solidFill>
                  <a:schemeClr val="accent1"/>
                </a:solidFill>
                <a:latin typeface="Calibri Light" panose="020F0302020204030204" pitchFamily="34" charset="0"/>
              </a:rPr>
              <a:t>where </a:t>
            </a:r>
            <a:r>
              <a:rPr lang="en-US" altLang="zh-TW" sz="2100" dirty="0" smtClean="0">
                <a:solidFill>
                  <a:schemeClr val="accent1"/>
                </a:solidFill>
                <a:latin typeface="Calibri Light" panose="020F0302020204030204" pitchFamily="34" charset="0"/>
              </a:rPr>
              <a:t>does the </a:t>
            </a:r>
            <a:r>
              <a:rPr lang="en-US" altLang="zh-TW" sz="2100" dirty="0" smtClean="0">
                <a:solidFill>
                  <a:schemeClr val="accent1"/>
                </a:solidFill>
                <a:latin typeface="Calibri Light" panose="020F0302020204030204" pitchFamily="34" charset="0"/>
              </a:rPr>
              <a:t/>
            </a:r>
            <a:br>
              <a:rPr lang="en-US" altLang="zh-TW" sz="2100" dirty="0" smtClean="0">
                <a:solidFill>
                  <a:schemeClr val="accent1"/>
                </a:solidFill>
                <a:latin typeface="Calibri Light" panose="020F0302020204030204" pitchFamily="34" charset="0"/>
              </a:rPr>
            </a:br>
            <a:r>
              <a:rPr lang="zh-TW" altLang="en-US" sz="2100" dirty="0" smtClean="0">
                <a:solidFill>
                  <a:schemeClr val="accent1"/>
                </a:solidFill>
                <a:latin typeface="Calibri Light" panose="020F0302020204030204" pitchFamily="34" charset="0"/>
              </a:rPr>
              <a:t>     </a:t>
            </a:r>
            <a:r>
              <a:rPr lang="en-US" altLang="zh-TW" sz="2100" dirty="0" smtClean="0">
                <a:solidFill>
                  <a:schemeClr val="accent1"/>
                </a:solidFill>
                <a:latin typeface="Calibri Light" panose="020F0302020204030204" pitchFamily="34" charset="0"/>
              </a:rPr>
              <a:t>meat come </a:t>
            </a:r>
            <a:r>
              <a:rPr lang="en-US" altLang="zh-TW" sz="2100" dirty="0">
                <a:solidFill>
                  <a:schemeClr val="accent1"/>
                </a:solidFill>
                <a:latin typeface="Calibri Light" panose="020F0302020204030204" pitchFamily="34" charset="0"/>
              </a:rPr>
              <a:t>from, </a:t>
            </a:r>
            <a:r>
              <a:rPr lang="en-US" altLang="zh-TW" sz="2100" dirty="0" smtClean="0">
                <a:solidFill>
                  <a:schemeClr val="accent1"/>
                </a:solidFill>
                <a:latin typeface="Calibri Light" panose="020F0302020204030204" pitchFamily="34" charset="0"/>
              </a:rPr>
              <a:t>how should I answer</a:t>
            </a:r>
            <a:r>
              <a:rPr lang="en-US" altLang="zh-TW" sz="2100" dirty="0">
                <a:solidFill>
                  <a:schemeClr val="accent1"/>
                </a:solidFill>
                <a:latin typeface="Calibri Light" panose="020F0302020204030204" pitchFamily="34" charset="0"/>
              </a:rPr>
              <a:t>?’ </a:t>
            </a:r>
            <a:endParaRPr lang="en-US" altLang="zh-TW" sz="2100" dirty="0" smtClean="0">
              <a:solidFill>
                <a:schemeClr val="accent1"/>
              </a:solidFill>
              <a:latin typeface="Calibri Light" panose="020F0302020204030204" pitchFamily="34" charset="0"/>
            </a:endParaRPr>
          </a:p>
          <a:p>
            <a:pPr marL="895350" lvl="0" indent="-895350">
              <a:lnSpc>
                <a:spcPts val="2600"/>
              </a:lnSpc>
              <a:spcBef>
                <a:spcPts val="0"/>
              </a:spcBef>
              <a:spcAft>
                <a:spcPts val="600"/>
              </a:spcAft>
              <a:buNone/>
            </a:pPr>
            <a:r>
              <a:rPr lang="en-US" altLang="zh-TW" sz="2100" dirty="0" smtClean="0">
                <a:solidFill>
                  <a:schemeClr val="accent1"/>
                </a:solidFill>
                <a:latin typeface="Calibri Light" panose="020F0302020204030204" pitchFamily="34" charset="0"/>
              </a:rPr>
              <a:t>Owner</a:t>
            </a:r>
            <a:r>
              <a:rPr lang="en-US" altLang="zh-TW" sz="2100" dirty="0">
                <a:solidFill>
                  <a:schemeClr val="accent1"/>
                </a:solidFill>
                <a:latin typeface="Calibri Light" panose="020F0302020204030204" pitchFamily="34" charset="0"/>
              </a:rPr>
              <a:t>: ‘You don't have to answer them directly</a:t>
            </a:r>
            <a:r>
              <a:rPr lang="en-US" altLang="zh-TW" sz="2100" dirty="0" smtClean="0">
                <a:solidFill>
                  <a:schemeClr val="accent1"/>
                </a:solidFill>
                <a:latin typeface="Calibri Light" panose="020F0302020204030204" pitchFamily="34" charset="0"/>
              </a:rPr>
              <a:t>, </a:t>
            </a:r>
            <a:br>
              <a:rPr lang="en-US" altLang="zh-TW" sz="2100" dirty="0" smtClean="0">
                <a:solidFill>
                  <a:schemeClr val="accent1"/>
                </a:solidFill>
                <a:latin typeface="Calibri Light" panose="020F0302020204030204" pitchFamily="34" charset="0"/>
              </a:rPr>
            </a:br>
            <a:r>
              <a:rPr lang="en-US" altLang="zh-TW" sz="2100" dirty="0" smtClean="0">
                <a:solidFill>
                  <a:schemeClr val="accent1"/>
                </a:solidFill>
                <a:latin typeface="Calibri Light" panose="020F0302020204030204" pitchFamily="34" charset="0"/>
              </a:rPr>
              <a:t>just </a:t>
            </a:r>
            <a:r>
              <a:rPr lang="en-US" altLang="zh-TW" sz="2100" dirty="0">
                <a:solidFill>
                  <a:schemeClr val="accent1"/>
                </a:solidFill>
                <a:latin typeface="Calibri Light" panose="020F0302020204030204" pitchFamily="34" charset="0"/>
              </a:rPr>
              <a:t>tell them to </a:t>
            </a:r>
            <a:r>
              <a:rPr lang="en-US" altLang="zh-TW" sz="2100" dirty="0" smtClean="0">
                <a:solidFill>
                  <a:schemeClr val="accent1"/>
                </a:solidFill>
                <a:latin typeface="Calibri Light" panose="020F0302020204030204" pitchFamily="34" charset="0"/>
              </a:rPr>
              <a:t>rest assured </a:t>
            </a:r>
            <a:r>
              <a:rPr lang="en-US" altLang="zh-TW" sz="2100" dirty="0">
                <a:solidFill>
                  <a:schemeClr val="accent1"/>
                </a:solidFill>
                <a:latin typeface="Calibri Light" panose="020F0302020204030204" pitchFamily="34" charset="0"/>
              </a:rPr>
              <a:t>and buy! </a:t>
            </a:r>
            <a:r>
              <a:rPr lang="en-US" altLang="zh-TW" sz="2100" dirty="0" smtClean="0">
                <a:solidFill>
                  <a:schemeClr val="accent1"/>
                </a:solidFill>
                <a:latin typeface="Calibri Light" panose="020F0302020204030204" pitchFamily="34" charset="0"/>
              </a:rPr>
              <a:t/>
            </a:r>
            <a:br>
              <a:rPr lang="en-US" altLang="zh-TW" sz="2100" dirty="0" smtClean="0">
                <a:solidFill>
                  <a:schemeClr val="accent1"/>
                </a:solidFill>
                <a:latin typeface="Calibri Light" panose="020F0302020204030204" pitchFamily="34" charset="0"/>
              </a:rPr>
            </a:br>
            <a:r>
              <a:rPr lang="en-US" altLang="zh-TW" sz="2100" dirty="0" smtClean="0">
                <a:solidFill>
                  <a:schemeClr val="accent1"/>
                </a:solidFill>
                <a:latin typeface="Calibri Light" panose="020F0302020204030204" pitchFamily="34" charset="0"/>
              </a:rPr>
              <a:t>If </a:t>
            </a:r>
            <a:r>
              <a:rPr lang="en-US" altLang="zh-TW" sz="2100" dirty="0">
                <a:solidFill>
                  <a:schemeClr val="accent1"/>
                </a:solidFill>
                <a:latin typeface="Calibri Light" panose="020F0302020204030204" pitchFamily="34" charset="0"/>
              </a:rPr>
              <a:t>the </a:t>
            </a:r>
            <a:r>
              <a:rPr lang="en-US" altLang="zh-TW" sz="2100" dirty="0" smtClean="0">
                <a:solidFill>
                  <a:schemeClr val="accent1"/>
                </a:solidFill>
                <a:latin typeface="Calibri Light" panose="020F0302020204030204" pitchFamily="34" charset="0"/>
              </a:rPr>
              <a:t>customers continue </a:t>
            </a:r>
            <a:r>
              <a:rPr lang="en-US" altLang="zh-TW" sz="2100" dirty="0">
                <a:solidFill>
                  <a:schemeClr val="accent1"/>
                </a:solidFill>
                <a:latin typeface="Calibri Light" panose="020F0302020204030204" pitchFamily="34" charset="0"/>
              </a:rPr>
              <a:t>to ask, just </a:t>
            </a:r>
            <a:r>
              <a:rPr lang="en-US" altLang="zh-TW" sz="2100" dirty="0" smtClean="0">
                <a:solidFill>
                  <a:schemeClr val="accent1"/>
                </a:solidFill>
                <a:latin typeface="Calibri Light" panose="020F0302020204030204" pitchFamily="34" charset="0"/>
              </a:rPr>
              <a:t/>
            </a:r>
            <a:br>
              <a:rPr lang="en-US" altLang="zh-TW" sz="2100" dirty="0" smtClean="0">
                <a:solidFill>
                  <a:schemeClr val="accent1"/>
                </a:solidFill>
                <a:latin typeface="Calibri Light" panose="020F0302020204030204" pitchFamily="34" charset="0"/>
              </a:rPr>
            </a:br>
            <a:r>
              <a:rPr lang="en-US" altLang="zh-TW" sz="2100" dirty="0" smtClean="0">
                <a:solidFill>
                  <a:schemeClr val="accent1"/>
                </a:solidFill>
                <a:latin typeface="Calibri Light" panose="020F0302020204030204" pitchFamily="34" charset="0"/>
              </a:rPr>
              <a:t>say </a:t>
            </a:r>
            <a:r>
              <a:rPr lang="en-US" altLang="zh-TW" sz="2100" dirty="0" smtClean="0">
                <a:solidFill>
                  <a:schemeClr val="accent1"/>
                </a:solidFill>
                <a:latin typeface="Calibri Light" panose="020F0302020204030204" pitchFamily="34" charset="0"/>
              </a:rPr>
              <a:t>the meat </a:t>
            </a:r>
            <a:r>
              <a:rPr lang="en-US" altLang="zh-TW" sz="2100" dirty="0">
                <a:solidFill>
                  <a:schemeClr val="accent1"/>
                </a:solidFill>
                <a:latin typeface="Calibri Light" panose="020F0302020204030204" pitchFamily="34" charset="0"/>
              </a:rPr>
              <a:t>comes from South America.’</a:t>
            </a:r>
            <a:endParaRPr sz="2100" dirty="0">
              <a:solidFill>
                <a:schemeClr val="accent1"/>
              </a:solidFill>
              <a:latin typeface="Calibri Light" panose="020F0302020204030204" pitchFamily="34" charset="0"/>
            </a:endParaRPr>
          </a:p>
          <a:p>
            <a:pPr marL="0" lvl="0" indent="0" algn="l" rtl="0">
              <a:lnSpc>
                <a:spcPts val="2600"/>
              </a:lnSpc>
              <a:spcBef>
                <a:spcPts val="0"/>
              </a:spcBef>
              <a:spcAft>
                <a:spcPts val="600"/>
              </a:spcAft>
              <a:buClr>
                <a:srgbClr val="2E008B"/>
              </a:buClr>
              <a:buSzPts val="2100"/>
              <a:buNone/>
            </a:pPr>
            <a:endParaRPr sz="2100" b="1" i="0" u="none" dirty="0">
              <a:solidFill>
                <a:schemeClr val="accent1"/>
              </a:solidFill>
              <a:latin typeface="Calibri Light" panose="020F0302020204030204" pitchFamily="34" charset="0"/>
              <a:ea typeface="Calibri"/>
              <a:cs typeface="Calibri"/>
              <a:sym typeface="Calibri"/>
            </a:endParaRPr>
          </a:p>
          <a:p>
            <a:pPr marL="0" lvl="0" indent="0" algn="l" rtl="0">
              <a:lnSpc>
                <a:spcPts val="2600"/>
              </a:lnSpc>
              <a:spcBef>
                <a:spcPts val="0"/>
              </a:spcBef>
              <a:spcAft>
                <a:spcPts val="600"/>
              </a:spcAft>
              <a:buClr>
                <a:srgbClr val="2E008B"/>
              </a:buClr>
              <a:buSzPts val="2100"/>
              <a:buNone/>
            </a:pPr>
            <a:endParaRPr sz="2100" b="1" i="0" u="none" dirty="0">
              <a:solidFill>
                <a:schemeClr val="accent1"/>
              </a:solidFill>
              <a:latin typeface="Calibri Light" panose="020F0302020204030204" pitchFamily="34" charset="0"/>
              <a:ea typeface="Calibri"/>
              <a:cs typeface="Calibri"/>
              <a:sym typeface="Calibri"/>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0888" y="4282786"/>
            <a:ext cx="2633199" cy="1665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74"/>
                                        </p:tgtEl>
                                        <p:attrNameLst>
                                          <p:attrName>style.visibility</p:attrName>
                                        </p:attrNameLst>
                                      </p:cBhvr>
                                      <p:to>
                                        <p:strVal val="visible"/>
                                      </p:to>
                                    </p:set>
                                    <p:animEffect transition="in" filter="fade">
                                      <p:cBhvr>
                                        <p:cTn id="3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p:cNvSpPr>
          <p:nvPr>
            <p:ph type="body" idx="1"/>
          </p:nvPr>
        </p:nvSpPr>
        <p:spPr>
          <a:xfrm>
            <a:off x="732367" y="1882800"/>
            <a:ext cx="7679267" cy="3613505"/>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lang="en-US" dirty="0"/>
              <a:t>After dividing </a:t>
            </a:r>
            <a:r>
              <a:rPr lang="en-US" dirty="0" smtClean="0"/>
              <a:t>into </a:t>
            </a:r>
            <a:r>
              <a:rPr lang="en-US" dirty="0"/>
              <a:t>groups, </a:t>
            </a:r>
            <a:r>
              <a:rPr lang="en-US" dirty="0" smtClean="0"/>
              <a:t>students play </a:t>
            </a:r>
            <a:r>
              <a:rPr lang="en-US" dirty="0"/>
              <a:t>the roles of staff and customer respectively</a:t>
            </a:r>
            <a:r>
              <a:rPr lang="en-US" dirty="0" smtClean="0"/>
              <a:t>.</a:t>
            </a:r>
          </a:p>
          <a:p>
            <a:pPr marL="628650" indent="-62865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smtClean="0"/>
              <a:t>Staff</a:t>
            </a:r>
            <a:r>
              <a:rPr dirty="0"/>
              <a:t>: </a:t>
            </a:r>
            <a:r>
              <a:rPr lang="en-US" dirty="0" smtClean="0"/>
              <a:t>         </a:t>
            </a:r>
            <a:r>
              <a:rPr dirty="0" smtClean="0"/>
              <a:t>According </a:t>
            </a:r>
            <a:r>
              <a:rPr dirty="0"/>
              <a:t>to the instructions of the owner, sell the meat </a:t>
            </a:r>
            <a:r>
              <a:rPr lang="en-US" dirty="0" smtClean="0"/>
              <a:t/>
            </a:r>
            <a:br>
              <a:rPr lang="en-US" dirty="0" smtClean="0"/>
            </a:br>
            <a:r>
              <a:rPr lang="en-US" dirty="0" smtClean="0"/>
              <a:t>         </a:t>
            </a:r>
            <a:r>
              <a:rPr dirty="0" smtClean="0"/>
              <a:t>products</a:t>
            </a:r>
            <a:r>
              <a:rPr lang="en-US" dirty="0" smtClean="0"/>
              <a:t> </a:t>
            </a:r>
            <a:r>
              <a:rPr dirty="0" smtClean="0"/>
              <a:t>to </a:t>
            </a:r>
            <a:r>
              <a:rPr dirty="0"/>
              <a:t>the customer.</a:t>
            </a:r>
          </a:p>
          <a:p>
            <a:pPr marL="1162050" indent="-116205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smtClean="0"/>
              <a:t>Customer</a:t>
            </a:r>
            <a:r>
              <a:rPr dirty="0"/>
              <a:t>: Based on consumer rights, request to know the origin of </a:t>
            </a:r>
            <a:r>
              <a:rPr dirty="0" smtClean="0"/>
              <a:t>the </a:t>
            </a:r>
            <a:r>
              <a:rPr lang="en-US" dirty="0" smtClean="0"/>
              <a:t>                   </a:t>
            </a:r>
            <a:r>
              <a:rPr dirty="0" smtClean="0"/>
              <a:t>goods</a:t>
            </a:r>
            <a:r>
              <a:rPr dirty="0"/>
              <a:t>. If the staff refuses to answer, </a:t>
            </a:r>
            <a:r>
              <a:rPr dirty="0" smtClean="0"/>
              <a:t>he/</a:t>
            </a:r>
            <a:r>
              <a:rPr lang="en-US" dirty="0" smtClean="0"/>
              <a:t> s</a:t>
            </a:r>
            <a:r>
              <a:rPr dirty="0" smtClean="0"/>
              <a:t>he </a:t>
            </a:r>
            <a:r>
              <a:rPr lang="en-US" dirty="0" smtClean="0"/>
              <a:t>can</a:t>
            </a:r>
            <a:r>
              <a:rPr dirty="0" smtClean="0"/>
              <a:t> </a:t>
            </a:r>
            <a:r>
              <a:rPr dirty="0"/>
              <a:t>lodge </a:t>
            </a:r>
            <a:r>
              <a:rPr dirty="0" smtClean="0"/>
              <a:t>a</a:t>
            </a:r>
            <a:r>
              <a:rPr lang="en-US" dirty="0" smtClean="0"/>
              <a:t> </a:t>
            </a:r>
            <a:r>
              <a:rPr dirty="0" smtClean="0"/>
              <a:t>complaint </a:t>
            </a:r>
            <a:r>
              <a:rPr dirty="0"/>
              <a:t>with related parties.</a:t>
            </a:r>
          </a:p>
        </p:txBody>
      </p:sp>
      <p:sp>
        <p:nvSpPr>
          <p:cNvPr id="254" name="Shape 254"/>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7" name="Shape 237"/>
          <p:cNvSpPr>
            <a:spLocks noGrp="1"/>
          </p:cNvSpPr>
          <p:nvPr>
            <p:ph type="body" idx="1"/>
          </p:nvPr>
        </p:nvSpPr>
        <p:spPr>
          <a:xfrm>
            <a:off x="732442" y="692150"/>
            <a:ext cx="7682294" cy="1059647"/>
          </a:xfrm>
          <a:prstGeom prst="rect">
            <a:avLst/>
          </a:prstGeom>
        </p:spPr>
        <p:txBody>
          <a:bodyPr/>
          <a:lstStyle>
            <a:lvl1pPr marL="0" indent="0">
              <a:lnSpc>
                <a:spcPts val="3400"/>
              </a:lnSpc>
              <a:buSzTx/>
              <a:buNone/>
              <a:defRPr sz="3300"/>
            </a:lvl1pPr>
          </a:lstStyle>
          <a:p>
            <a:r>
              <a:rPr b="1" dirty="0"/>
              <a:t>Activity 3: Case </a:t>
            </a:r>
            <a:r>
              <a:rPr b="1" dirty="0" smtClean="0"/>
              <a:t>1</a:t>
            </a:r>
            <a:endParaRPr lang="en-US" b="1" dirty="0" smtClean="0"/>
          </a:p>
          <a:p>
            <a:r>
              <a:rPr lang="en-US" altLang="zh-HK" b="1" dirty="0" smtClean="0"/>
              <a:t>(Food </a:t>
            </a:r>
            <a:r>
              <a:rPr lang="en-US" altLang="zh-HK" b="1" dirty="0"/>
              <a:t>safety issue of Brazilian </a:t>
            </a:r>
            <a:r>
              <a:rPr lang="en-US" altLang="zh-HK" b="1" dirty="0" smtClean="0"/>
              <a:t>pork)</a:t>
            </a:r>
            <a:endParaRPr lang="en-US" altLang="zh-HK" b="1" dirty="0"/>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3">
                                            <p:txEl>
                                              <p:pRg st="0" end="0"/>
                                            </p:txEl>
                                          </p:spTgt>
                                        </p:tgtEl>
                                        <p:attrNameLst>
                                          <p:attrName>style.visibility</p:attrName>
                                        </p:attrNameLst>
                                      </p:cBhvr>
                                      <p:to>
                                        <p:strVal val="visible"/>
                                      </p:to>
                                    </p:set>
                                    <p:animEffect transition="in" filter="fade">
                                      <p:cBhvr>
                                        <p:cTn id="7" dur="500"/>
                                        <p:tgtEl>
                                          <p:spTgt spid="25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3">
                                            <p:txEl>
                                              <p:pRg st="1" end="1"/>
                                            </p:txEl>
                                          </p:spTgt>
                                        </p:tgtEl>
                                        <p:attrNameLst>
                                          <p:attrName>style.visibility</p:attrName>
                                        </p:attrNameLst>
                                      </p:cBhvr>
                                      <p:to>
                                        <p:strVal val="visible"/>
                                      </p:to>
                                    </p:set>
                                    <p:animEffect transition="in" filter="fade">
                                      <p:cBhvr>
                                        <p:cTn id="12" dur="500"/>
                                        <p:tgtEl>
                                          <p:spTgt spid="25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3">
                                            <p:txEl>
                                              <p:pRg st="2" end="2"/>
                                            </p:txEl>
                                          </p:spTgt>
                                        </p:tgtEl>
                                        <p:attrNameLst>
                                          <p:attrName>style.visibility</p:attrName>
                                        </p:attrNameLst>
                                      </p:cBhvr>
                                      <p:to>
                                        <p:strVal val="visible"/>
                                      </p:to>
                                    </p:set>
                                    <p:animEffect transition="in" filter="fade">
                                      <p:cBhvr>
                                        <p:cTn id="17" dur="500"/>
                                        <p:tgtEl>
                                          <p:spTgt spid="25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Shape 131"/>
          <p:cNvSpPr>
            <a:spLocks noGrp="1"/>
          </p:cNvSpPr>
          <p:nvPr>
            <p:ph type="body" idx="1"/>
          </p:nvPr>
        </p:nvSpPr>
        <p:spPr>
          <a:xfrm>
            <a:off x="732367" y="1350116"/>
            <a:ext cx="7679267" cy="4348305"/>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Established in 2012 and supported by the Education Bureau and four financial regulators, the Investor and Financial Education Council (IFEC) is an </a:t>
            </a:r>
            <a:r>
              <a:rPr dirty="0" err="1"/>
              <a:t>organisation</a:t>
            </a:r>
            <a:r>
              <a:rPr dirty="0"/>
              <a:t> dedicated to improving financial literacy in Hong Kong.  The IFEC manages an independent and impartial financial education platform, The Chin Family, which provides free information, resources and </a:t>
            </a:r>
            <a:r>
              <a:rPr dirty="0" err="1"/>
              <a:t>programmes</a:t>
            </a:r>
            <a:r>
              <a:rPr dirty="0"/>
              <a:t> to help people in Hong Kong plan and manage their finances. The IFEC was formerly known as the Investor Education Centre (IEC). </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Learn more about the IFEC at </a:t>
            </a:r>
            <a:r>
              <a:rPr u="sng" dirty="0">
                <a:solidFill>
                  <a:srgbClr val="0000FF"/>
                </a:solidFill>
                <a:uFill>
                  <a:solidFill>
                    <a:srgbClr val="0000FF"/>
                  </a:solidFill>
                </a:uFill>
                <a:hlinkClick r:id="rId2"/>
              </a:rPr>
              <a:t>www.ifec.org.hk</a:t>
            </a:r>
            <a:r>
              <a:rPr dirty="0"/>
              <a:t>. </a:t>
            </a:r>
          </a:p>
        </p:txBody>
      </p:sp>
      <p:sp>
        <p:nvSpPr>
          <p:cNvPr id="132" name="Shape 132"/>
          <p:cNvSpPr>
            <a:spLocks noGrp="1"/>
          </p:cNvSpPr>
          <p:nvPr>
            <p:ph type="body" sz="quarter" idx="13"/>
          </p:nvPr>
        </p:nvSpPr>
        <p:spPr>
          <a:xfrm>
            <a:off x="732368" y="692154"/>
            <a:ext cx="7683866" cy="657967"/>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Investor and Financial Education Council</a:t>
            </a:r>
          </a:p>
        </p:txBody>
      </p:sp>
      <p:sp>
        <p:nvSpPr>
          <p:cNvPr id="133" name="Shape 133"/>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pic>
        <p:nvPicPr>
          <p:cNvPr id="134" name="image8.png"/>
          <p:cNvPicPr>
            <a:picLocks noChangeAspect="1"/>
          </p:cNvPicPr>
          <p:nvPr/>
        </p:nvPicPr>
        <p:blipFill>
          <a:blip r:embed="rId3">
            <a:extLst/>
          </a:blip>
          <a:stretch>
            <a:fillRect/>
          </a:stretch>
        </p:blipFill>
        <p:spPr>
          <a:xfrm>
            <a:off x="4865401" y="4398636"/>
            <a:ext cx="3356546" cy="2160003"/>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Shape 258"/>
          <p:cNvSpPr>
            <a:spLocks noGrp="1"/>
          </p:cNvSpPr>
          <p:nvPr>
            <p:ph type="body" idx="1"/>
          </p:nvPr>
        </p:nvSpPr>
        <p:spPr>
          <a:xfrm>
            <a:off x="732368" y="1882800"/>
            <a:ext cx="7787518" cy="3613502"/>
          </a:xfrm>
          <a:prstGeom prst="rect">
            <a:avLst/>
          </a:prstGeom>
        </p:spPr>
        <p:txBody>
          <a:bodyPr/>
          <a:lstStyle/>
          <a:p>
            <a:pPr marL="342882" indent="-342000" defTabSz="719965">
              <a:lnSpc>
                <a:spcPts val="2600"/>
              </a:lnSpc>
              <a:spcBef>
                <a:spcPts val="0"/>
              </a:spcBef>
              <a:spcAft>
                <a:spcPts val="600"/>
              </a:spcAft>
              <a:buFontTx/>
              <a:buAutoNum type="arabicPeriod"/>
              <a:defRPr sz="2100">
                <a:solidFill>
                  <a:schemeClr val="accent1"/>
                </a:solidFill>
                <a:latin typeface="Calibri Light"/>
                <a:ea typeface="Calibri Light"/>
                <a:cs typeface="Calibri Light"/>
                <a:sym typeface="Calibri Light"/>
              </a:defRPr>
            </a:pPr>
            <a:r>
              <a:rPr dirty="0"/>
              <a:t>What bad business practice does the meat stall owner use to attract customers? What is wrong with this </a:t>
            </a:r>
            <a:r>
              <a:rPr dirty="0" smtClean="0"/>
              <a:t>practice?</a:t>
            </a:r>
            <a:endParaRPr lang="en-US" dirty="0" smtClean="0"/>
          </a:p>
          <a:p>
            <a:pPr marL="34200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The meat stall owner covers up important information on purpose</a:t>
            </a:r>
            <a:r>
              <a:rPr lang="en-US" sz="2100" dirty="0">
                <a:solidFill>
                  <a:srgbClr val="00C1D5"/>
                </a:solidFill>
                <a:latin typeface="Calibri Light"/>
                <a:ea typeface="Calibri Light"/>
                <a:cs typeface="Calibri Light"/>
              </a:rPr>
              <a:t> </a:t>
            </a:r>
            <a:r>
              <a:rPr sz="2100" dirty="0">
                <a:solidFill>
                  <a:srgbClr val="00C1D5"/>
                </a:solidFill>
                <a:latin typeface="Calibri Light"/>
                <a:ea typeface="Calibri Light"/>
                <a:cs typeface="Calibri Light"/>
              </a:rPr>
              <a:t>and misleads consumers to believe the product is </a:t>
            </a:r>
            <a:r>
              <a:rPr sz="2100" dirty="0" smtClean="0">
                <a:solidFill>
                  <a:srgbClr val="00C1D5"/>
                </a:solidFill>
                <a:latin typeface="Calibri Light"/>
                <a:ea typeface="Calibri Light"/>
                <a:cs typeface="Calibri Light"/>
              </a:rPr>
              <a:t>safe.</a:t>
            </a:r>
            <a:r>
              <a:rPr lang="en-US" sz="2100" dirty="0" smtClean="0">
                <a:solidFill>
                  <a:srgbClr val="00C1D5"/>
                </a:solidFill>
                <a:latin typeface="Calibri Light"/>
                <a:ea typeface="Calibri Light"/>
                <a:cs typeface="Calibri Light"/>
              </a:rPr>
              <a:t> </a:t>
            </a:r>
            <a:r>
              <a:rPr sz="2100" dirty="0" smtClean="0">
                <a:solidFill>
                  <a:srgbClr val="00C1D5"/>
                </a:solidFill>
                <a:latin typeface="Calibri Light"/>
                <a:ea typeface="Calibri Light"/>
                <a:cs typeface="Calibri Light"/>
              </a:rPr>
              <a:t>It </a:t>
            </a:r>
            <a:r>
              <a:rPr sz="2100" dirty="0">
                <a:solidFill>
                  <a:srgbClr val="00C1D5"/>
                </a:solidFill>
                <a:latin typeface="Calibri Light"/>
                <a:ea typeface="Calibri Light"/>
                <a:cs typeface="Calibri Light"/>
              </a:rPr>
              <a:t>is unethical to deceive customers to make a purchase. It may als</a:t>
            </a:r>
            <a:r>
              <a:rPr lang="en-US" sz="2100" dirty="0">
                <a:solidFill>
                  <a:srgbClr val="00C1D5"/>
                </a:solidFill>
                <a:latin typeface="Calibri Light"/>
                <a:ea typeface="Calibri Light"/>
                <a:cs typeface="Calibri Light"/>
              </a:rPr>
              <a:t>o </a:t>
            </a:r>
            <a:r>
              <a:rPr sz="2100" dirty="0">
                <a:solidFill>
                  <a:srgbClr val="00C1D5"/>
                </a:solidFill>
                <a:latin typeface="Calibri Light"/>
                <a:ea typeface="Calibri Light"/>
                <a:cs typeface="Calibri Light"/>
              </a:rPr>
              <a:t>harm </a:t>
            </a:r>
            <a:r>
              <a:rPr sz="2100" dirty="0" smtClean="0">
                <a:solidFill>
                  <a:srgbClr val="00C1D5"/>
                </a:solidFill>
                <a:latin typeface="Calibri Light"/>
                <a:ea typeface="Calibri Light"/>
                <a:cs typeface="Calibri Light"/>
              </a:rPr>
              <a:t>customers</a:t>
            </a:r>
            <a:r>
              <a:rPr sz="2100" dirty="0">
                <a:solidFill>
                  <a:srgbClr val="00C1D5"/>
                </a:solidFill>
                <a:latin typeface="Calibri Light"/>
                <a:ea typeface="Calibri Light"/>
                <a:cs typeface="Calibri Light"/>
              </a:rPr>
              <a:t>' health.</a:t>
            </a:r>
          </a:p>
        </p:txBody>
      </p:sp>
      <p:sp>
        <p:nvSpPr>
          <p:cNvPr id="259" name="Shape 259"/>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7" name="Shape 237"/>
          <p:cNvSpPr>
            <a:spLocks noGrp="1"/>
          </p:cNvSpPr>
          <p:nvPr>
            <p:ph type="body" idx="1"/>
          </p:nvPr>
        </p:nvSpPr>
        <p:spPr>
          <a:xfrm>
            <a:off x="732442" y="692150"/>
            <a:ext cx="7682294" cy="1059647"/>
          </a:xfrm>
          <a:prstGeom prst="rect">
            <a:avLst/>
          </a:prstGeom>
        </p:spPr>
        <p:txBody>
          <a:bodyPr/>
          <a:lstStyle>
            <a:lvl1pPr marL="0" indent="0">
              <a:lnSpc>
                <a:spcPts val="3400"/>
              </a:lnSpc>
              <a:buSzTx/>
              <a:buNone/>
              <a:defRPr sz="3300"/>
            </a:lvl1pPr>
          </a:lstStyle>
          <a:p>
            <a:r>
              <a:rPr b="1" dirty="0"/>
              <a:t>Activity 3: Case </a:t>
            </a:r>
            <a:r>
              <a:rPr b="1" dirty="0" smtClean="0"/>
              <a:t>1</a:t>
            </a:r>
            <a:endParaRPr lang="en-US" b="1" dirty="0" smtClean="0"/>
          </a:p>
          <a:p>
            <a:r>
              <a:rPr lang="en-US" altLang="zh-HK" b="1" dirty="0" smtClean="0"/>
              <a:t>(Food </a:t>
            </a:r>
            <a:r>
              <a:rPr lang="en-US" altLang="zh-HK" b="1" dirty="0"/>
              <a:t>safety issue of Brazilian </a:t>
            </a:r>
            <a:r>
              <a:rPr lang="en-US" altLang="zh-HK" b="1" dirty="0" smtClean="0"/>
              <a:t>pork)</a:t>
            </a:r>
            <a:endParaRPr lang="en-US" altLang="zh-HK" b="1" dirty="0"/>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8">
                                            <p:txEl>
                                              <p:pRg st="0" end="0"/>
                                            </p:txEl>
                                          </p:spTgt>
                                        </p:tgtEl>
                                        <p:attrNameLst>
                                          <p:attrName>style.visibility</p:attrName>
                                        </p:attrNameLst>
                                      </p:cBhvr>
                                      <p:to>
                                        <p:strVal val="visible"/>
                                      </p:to>
                                    </p:set>
                                    <p:animEffect transition="in" filter="fade">
                                      <p:cBhvr>
                                        <p:cTn id="7" dur="500"/>
                                        <p:tgtEl>
                                          <p:spTgt spid="2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8">
                                            <p:txEl>
                                              <p:pRg st="1" end="1"/>
                                            </p:txEl>
                                          </p:spTgt>
                                        </p:tgtEl>
                                        <p:attrNameLst>
                                          <p:attrName>style.visibility</p:attrName>
                                        </p:attrNameLst>
                                      </p:cBhvr>
                                      <p:to>
                                        <p:strVal val="visible"/>
                                      </p:to>
                                    </p:set>
                                    <p:animEffect transition="in" filter="fade">
                                      <p:cBhvr>
                                        <p:cTn id="12" dur="500"/>
                                        <p:tgtEl>
                                          <p:spTgt spid="25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hape 263"/>
          <p:cNvSpPr>
            <a:spLocks noGrp="1"/>
          </p:cNvSpPr>
          <p:nvPr>
            <p:ph type="body" idx="1"/>
          </p:nvPr>
        </p:nvSpPr>
        <p:spPr>
          <a:xfrm>
            <a:off x="732367" y="1882800"/>
            <a:ext cx="7706783" cy="4164688"/>
          </a:xfrm>
          <a:prstGeom prst="rect">
            <a:avLst/>
          </a:prstGeom>
        </p:spPr>
        <p:txBody>
          <a:bodyPr/>
          <a:lstStyle/>
          <a:p>
            <a:pPr marL="342000" indent="-342000" defTabSz="719965">
              <a:lnSpc>
                <a:spcPts val="2600"/>
              </a:lnSpc>
              <a:spcBef>
                <a:spcPts val="0"/>
              </a:spcBef>
              <a:spcAft>
                <a:spcPts val="600"/>
              </a:spcAft>
              <a:buFontTx/>
              <a:buAutoNum type="arabicPeriod" startAt="2"/>
              <a:defRPr sz="2100">
                <a:solidFill>
                  <a:schemeClr val="accent1"/>
                </a:solidFill>
                <a:latin typeface="Calibri Light"/>
                <a:ea typeface="Calibri Light"/>
                <a:cs typeface="Calibri Light"/>
                <a:sym typeface="Calibri Light"/>
              </a:defRPr>
            </a:pPr>
            <a:r>
              <a:rPr dirty="0"/>
              <a:t>Have you ever seen similar sales practices? What would you </a:t>
            </a:r>
            <a:r>
              <a:rPr dirty="0" smtClean="0"/>
              <a:t>do?</a:t>
            </a:r>
            <a:endParaRPr lang="en-US" dirty="0"/>
          </a:p>
          <a:p>
            <a:pPr marL="34200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The risks of some beauty treatments may be </a:t>
            </a:r>
            <a:r>
              <a:rPr sz="2100" dirty="0" smtClean="0">
                <a:solidFill>
                  <a:srgbClr val="00C1D5"/>
                </a:solidFill>
                <a:latin typeface="Calibri Light"/>
                <a:ea typeface="Calibri Light"/>
                <a:cs typeface="Calibri Light"/>
              </a:rPr>
              <a:t>ignored.</a:t>
            </a:r>
            <a:endParaRPr lang="en-US" sz="2100" dirty="0" smtClean="0">
              <a:solidFill>
                <a:srgbClr val="00C1D5"/>
              </a:solidFill>
              <a:latin typeface="Calibri Light"/>
              <a:ea typeface="Calibri Light"/>
              <a:cs typeface="Calibri Light"/>
            </a:endParaRPr>
          </a:p>
          <a:p>
            <a:pPr marL="34200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For example, a few people in Hong Kong were killed after</a:t>
            </a:r>
            <a:r>
              <a:rPr lang="en-US" sz="2100" dirty="0">
                <a:solidFill>
                  <a:srgbClr val="00C1D5"/>
                </a:solidFill>
                <a:latin typeface="Calibri Light"/>
                <a:ea typeface="Calibri Light"/>
                <a:cs typeface="Calibri Light"/>
              </a:rPr>
              <a:t> </a:t>
            </a:r>
            <a:r>
              <a:rPr sz="2100" dirty="0">
                <a:solidFill>
                  <a:srgbClr val="00C1D5"/>
                </a:solidFill>
                <a:latin typeface="Calibri Light"/>
                <a:ea typeface="Calibri Light"/>
                <a:cs typeface="Calibri Light"/>
              </a:rPr>
              <a:t>liposuction, but the beauty companies often do not mention the</a:t>
            </a:r>
            <a:r>
              <a:rPr lang="en-US" sz="2100" dirty="0">
                <a:solidFill>
                  <a:srgbClr val="00C1D5"/>
                </a:solidFill>
                <a:latin typeface="Calibri Light"/>
                <a:ea typeface="Calibri Light"/>
                <a:cs typeface="Calibri Light"/>
              </a:rPr>
              <a:t> </a:t>
            </a:r>
            <a:r>
              <a:rPr sz="2100" dirty="0">
                <a:solidFill>
                  <a:srgbClr val="00C1D5"/>
                </a:solidFill>
                <a:latin typeface="Calibri Light"/>
                <a:ea typeface="Calibri Light"/>
                <a:cs typeface="Calibri Light"/>
              </a:rPr>
              <a:t>risks when promoting the service.</a:t>
            </a:r>
            <a:endParaRPr lang="en-US" sz="2100" dirty="0">
              <a:solidFill>
                <a:srgbClr val="00C1D5"/>
              </a:solidFill>
              <a:latin typeface="Calibri Light"/>
              <a:ea typeface="Calibri Light"/>
              <a:cs typeface="Calibri Light"/>
            </a:endParaRPr>
          </a:p>
          <a:p>
            <a:pPr marL="342000" indent="0" defTabSz="719965">
              <a:lnSpc>
                <a:spcPts val="2600"/>
              </a:lnSpc>
              <a:spcBef>
                <a:spcPts val="0"/>
              </a:spcBef>
              <a:spcAft>
                <a:spcPts val="600"/>
              </a:spcAft>
              <a:buNone/>
              <a:defRPr sz="2100">
                <a:solidFill>
                  <a:schemeClr val="accent1"/>
                </a:solidFill>
                <a:latin typeface="Calibri Light"/>
                <a:ea typeface="Calibri Light"/>
                <a:cs typeface="Calibri Light"/>
                <a:sym typeface="Calibri Light"/>
              </a:defRPr>
            </a:pPr>
            <a:r>
              <a:rPr sz="2100" dirty="0">
                <a:solidFill>
                  <a:srgbClr val="00C1D5"/>
                </a:solidFill>
                <a:latin typeface="Calibri Light"/>
                <a:ea typeface="Calibri Light"/>
                <a:cs typeface="Calibri Light"/>
              </a:rPr>
              <a:t>Before making a purchase decision, I will collect sufficient</a:t>
            </a:r>
            <a:r>
              <a:rPr lang="en-US" sz="2100" dirty="0">
                <a:solidFill>
                  <a:srgbClr val="00C1D5"/>
                </a:solidFill>
                <a:latin typeface="Calibri Light"/>
                <a:ea typeface="Calibri Light"/>
                <a:cs typeface="Calibri Light"/>
              </a:rPr>
              <a:t> </a:t>
            </a:r>
            <a:r>
              <a:rPr sz="2100" dirty="0">
                <a:solidFill>
                  <a:srgbClr val="00C1D5"/>
                </a:solidFill>
                <a:latin typeface="Calibri Light"/>
                <a:ea typeface="Calibri Light"/>
                <a:cs typeface="Calibri Light"/>
              </a:rPr>
              <a:t>information, for example, asking the store about the place of</a:t>
            </a:r>
            <a:r>
              <a:rPr lang="en-US" sz="2100" dirty="0">
                <a:solidFill>
                  <a:srgbClr val="00C1D5"/>
                </a:solidFill>
                <a:latin typeface="Calibri Light"/>
                <a:ea typeface="Calibri Light"/>
                <a:cs typeface="Calibri Light"/>
              </a:rPr>
              <a:t> </a:t>
            </a:r>
            <a:r>
              <a:rPr sz="2100" dirty="0">
                <a:solidFill>
                  <a:srgbClr val="00C1D5"/>
                </a:solidFill>
                <a:latin typeface="Calibri Light"/>
                <a:ea typeface="Calibri Light"/>
                <a:cs typeface="Calibri Light"/>
              </a:rPr>
              <a:t>origins and risks, and asking consumers who have purchased the</a:t>
            </a:r>
            <a:r>
              <a:rPr lang="en-US" sz="2100" dirty="0">
                <a:solidFill>
                  <a:srgbClr val="00C1D5"/>
                </a:solidFill>
                <a:latin typeface="Calibri Light"/>
                <a:ea typeface="Calibri Light"/>
                <a:cs typeface="Calibri Light"/>
              </a:rPr>
              <a:t> </a:t>
            </a:r>
            <a:r>
              <a:rPr sz="2100" dirty="0">
                <a:solidFill>
                  <a:srgbClr val="00C1D5"/>
                </a:solidFill>
                <a:latin typeface="Calibri Light"/>
                <a:ea typeface="Calibri Light"/>
                <a:cs typeface="Calibri Light"/>
              </a:rPr>
              <a:t>same product or service for their experience through the internet.</a:t>
            </a:r>
          </a:p>
        </p:txBody>
      </p:sp>
      <p:sp>
        <p:nvSpPr>
          <p:cNvPr id="265" name="Shape 265"/>
          <p:cNvSpPr>
            <a:spLocks noGrp="1"/>
          </p:cNvSpPr>
          <p:nvPr>
            <p:ph type="body" sz="quarter" idx="13"/>
          </p:nvPr>
        </p:nvSpPr>
        <p:spPr>
          <a:xfrm>
            <a:off x="732442" y="692150"/>
            <a:ext cx="7682294" cy="1213651"/>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3: Case </a:t>
            </a:r>
            <a:r>
              <a:rPr dirty="0" smtClean="0"/>
              <a:t>1</a:t>
            </a:r>
            <a:endParaRPr lang="en-US" dirty="0" smtClean="0"/>
          </a:p>
          <a:p>
            <a:r>
              <a:rPr lang="en-US" altLang="zh-HK" dirty="0" smtClean="0"/>
              <a:t>(Food </a:t>
            </a:r>
            <a:r>
              <a:rPr lang="en-US" altLang="zh-HK" dirty="0"/>
              <a:t>safety issue of Brazilian </a:t>
            </a:r>
            <a:r>
              <a:rPr lang="en-US" altLang="zh-HK" dirty="0" smtClean="0"/>
              <a:t>pork)</a:t>
            </a:r>
            <a:endParaRPr lang="en-US" altLang="zh-HK" dirty="0"/>
          </a:p>
        </p:txBody>
      </p:sp>
      <p:sp>
        <p:nvSpPr>
          <p:cNvPr id="264" name="Shape 264"/>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3">
                                            <p:txEl>
                                              <p:pRg st="0" end="0"/>
                                            </p:txEl>
                                          </p:spTgt>
                                        </p:tgtEl>
                                        <p:attrNameLst>
                                          <p:attrName>style.visibility</p:attrName>
                                        </p:attrNameLst>
                                      </p:cBhvr>
                                      <p:to>
                                        <p:strVal val="visible"/>
                                      </p:to>
                                    </p:set>
                                    <p:animEffect transition="in" filter="fade">
                                      <p:cBhvr>
                                        <p:cTn id="7" dur="500"/>
                                        <p:tgtEl>
                                          <p:spTgt spid="2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3">
                                            <p:txEl>
                                              <p:pRg st="1" end="1"/>
                                            </p:txEl>
                                          </p:spTgt>
                                        </p:tgtEl>
                                        <p:attrNameLst>
                                          <p:attrName>style.visibility</p:attrName>
                                        </p:attrNameLst>
                                      </p:cBhvr>
                                      <p:to>
                                        <p:strVal val="visible"/>
                                      </p:to>
                                    </p:set>
                                    <p:animEffect transition="in" filter="fade">
                                      <p:cBhvr>
                                        <p:cTn id="12" dur="500"/>
                                        <p:tgtEl>
                                          <p:spTgt spid="2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3">
                                            <p:txEl>
                                              <p:pRg st="2" end="2"/>
                                            </p:txEl>
                                          </p:spTgt>
                                        </p:tgtEl>
                                        <p:attrNameLst>
                                          <p:attrName>style.visibility</p:attrName>
                                        </p:attrNameLst>
                                      </p:cBhvr>
                                      <p:to>
                                        <p:strVal val="visible"/>
                                      </p:to>
                                    </p:set>
                                    <p:animEffect transition="in" filter="fade">
                                      <p:cBhvr>
                                        <p:cTn id="17" dur="500"/>
                                        <p:tgtEl>
                                          <p:spTgt spid="2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3">
                                            <p:txEl>
                                              <p:pRg st="3" end="3"/>
                                            </p:txEl>
                                          </p:spTgt>
                                        </p:tgtEl>
                                        <p:attrNameLst>
                                          <p:attrName>style.visibility</p:attrName>
                                        </p:attrNameLst>
                                      </p:cBhvr>
                                      <p:to>
                                        <p:strVal val="visible"/>
                                      </p:to>
                                    </p:set>
                                    <p:animEffect transition="in" filter="fade">
                                      <p:cBhvr>
                                        <p:cTn id="22" dur="500"/>
                                        <p:tgtEl>
                                          <p:spTgt spid="2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hape 269"/>
          <p:cNvSpPr>
            <a:spLocks noGrp="1"/>
          </p:cNvSpPr>
          <p:nvPr>
            <p:ph type="body" idx="1"/>
          </p:nvPr>
        </p:nvSpPr>
        <p:spPr>
          <a:xfrm>
            <a:off x="732442" y="692150"/>
            <a:ext cx="7682294" cy="1107773"/>
          </a:xfrm>
          <a:prstGeom prst="rect">
            <a:avLst/>
          </a:prstGeom>
        </p:spPr>
        <p:txBody>
          <a:bodyPr/>
          <a:lstStyle>
            <a:lvl1pPr marL="0" indent="0">
              <a:lnSpc>
                <a:spcPts val="3400"/>
              </a:lnSpc>
              <a:buSzTx/>
              <a:buNone/>
              <a:defRPr sz="3300"/>
            </a:lvl1pPr>
          </a:lstStyle>
          <a:p>
            <a:r>
              <a:rPr b="1" dirty="0"/>
              <a:t>Activity 3: Case </a:t>
            </a:r>
            <a:r>
              <a:rPr b="1" dirty="0" smtClean="0"/>
              <a:t>2</a:t>
            </a:r>
            <a:endParaRPr lang="en-US" b="1" dirty="0" smtClean="0"/>
          </a:p>
          <a:p>
            <a:r>
              <a:rPr lang="en-US" altLang="zh-HK" b="1" dirty="0" smtClean="0"/>
              <a:t>(Body-slimming </a:t>
            </a:r>
            <a:r>
              <a:rPr lang="en-US" altLang="zh-HK" b="1" dirty="0"/>
              <a:t>using the latest </a:t>
            </a:r>
            <a:r>
              <a:rPr lang="en-US" altLang="zh-HK" b="1" dirty="0" smtClean="0"/>
              <a:t>technology)</a:t>
            </a:r>
            <a:endParaRPr lang="en-US" altLang="zh-HK" b="1" dirty="0"/>
          </a:p>
        </p:txBody>
      </p:sp>
      <p:sp>
        <p:nvSpPr>
          <p:cNvPr id="268" name="Shape 268"/>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22</a:t>
            </a:fld>
            <a:endParaRPr/>
          </a:p>
        </p:txBody>
      </p:sp>
      <p:pic>
        <p:nvPicPr>
          <p:cNvPr id="271" name="image10.png"/>
          <p:cNvPicPr>
            <a:picLocks noChangeAspect="1"/>
          </p:cNvPicPr>
          <p:nvPr/>
        </p:nvPicPr>
        <p:blipFill>
          <a:blip r:embed="rId2">
            <a:extLst/>
          </a:blip>
          <a:stretch>
            <a:fillRect/>
          </a:stretch>
        </p:blipFill>
        <p:spPr>
          <a:xfrm>
            <a:off x="428406" y="1914312"/>
            <a:ext cx="8287189" cy="2782817"/>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a:spLocks noGrp="1"/>
          </p:cNvSpPr>
          <p:nvPr>
            <p:ph type="body" idx="1"/>
          </p:nvPr>
        </p:nvSpPr>
        <p:spPr>
          <a:xfrm>
            <a:off x="735468" y="1844918"/>
            <a:ext cx="7679267" cy="340017"/>
          </a:xfrm>
          <a:prstGeom prst="rect">
            <a:avLst/>
          </a:prstGeom>
        </p:spPr>
        <p:txBody>
          <a:bodyPr/>
          <a:lstStyle>
            <a:lvl1pPr marL="0" indent="0" algn="ctr" defTabSz="719965">
              <a:lnSpc>
                <a:spcPts val="2100"/>
              </a:lnSpc>
              <a:spcBef>
                <a:spcPts val="800"/>
              </a:spcBef>
              <a:buSzTx/>
              <a:buNone/>
              <a:defRPr sz="2100">
                <a:solidFill>
                  <a:schemeClr val="accent1"/>
                </a:solidFill>
                <a:latin typeface="Calibri Light"/>
                <a:ea typeface="Calibri Light"/>
                <a:cs typeface="Calibri Light"/>
                <a:sym typeface="Calibri Light"/>
              </a:defRPr>
            </a:lvl1pPr>
          </a:lstStyle>
          <a:p>
            <a:pPr algn="l"/>
            <a:r>
              <a:rPr b="1" dirty="0"/>
              <a:t>The conversation between </a:t>
            </a:r>
            <a:r>
              <a:rPr b="1" dirty="0" err="1"/>
              <a:t>Tsz</a:t>
            </a:r>
            <a:r>
              <a:rPr b="1" dirty="0"/>
              <a:t> Yan and Siu Man</a:t>
            </a:r>
          </a:p>
        </p:txBody>
      </p:sp>
      <p:sp>
        <p:nvSpPr>
          <p:cNvPr id="274" name="Shape 274"/>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23</a:t>
            </a:fld>
            <a:endParaRPr/>
          </a:p>
        </p:txBody>
      </p:sp>
      <p:pic>
        <p:nvPicPr>
          <p:cNvPr id="277" name="image11.png"/>
          <p:cNvPicPr>
            <a:picLocks noChangeAspect="1"/>
          </p:cNvPicPr>
          <p:nvPr/>
        </p:nvPicPr>
        <p:blipFill>
          <a:blip r:embed="rId2">
            <a:extLst/>
          </a:blip>
          <a:stretch>
            <a:fillRect/>
          </a:stretch>
        </p:blipFill>
        <p:spPr>
          <a:xfrm>
            <a:off x="275623" y="2166593"/>
            <a:ext cx="8592753" cy="2896007"/>
          </a:xfrm>
          <a:prstGeom prst="rect">
            <a:avLst/>
          </a:prstGeom>
          <a:ln w="12700">
            <a:miter lim="400000"/>
          </a:ln>
        </p:spPr>
      </p:pic>
      <p:sp>
        <p:nvSpPr>
          <p:cNvPr id="8" name="Shape 269"/>
          <p:cNvSpPr>
            <a:spLocks noGrp="1"/>
          </p:cNvSpPr>
          <p:nvPr>
            <p:ph type="body" idx="1"/>
          </p:nvPr>
        </p:nvSpPr>
        <p:spPr>
          <a:xfrm>
            <a:off x="732442" y="692150"/>
            <a:ext cx="7682294" cy="1107773"/>
          </a:xfrm>
          <a:prstGeom prst="rect">
            <a:avLst/>
          </a:prstGeom>
        </p:spPr>
        <p:txBody>
          <a:bodyPr/>
          <a:lstStyle>
            <a:lvl1pPr marL="0" indent="0">
              <a:lnSpc>
                <a:spcPts val="3400"/>
              </a:lnSpc>
              <a:buSzTx/>
              <a:buNone/>
              <a:defRPr sz="3300"/>
            </a:lvl1pPr>
          </a:lstStyle>
          <a:p>
            <a:r>
              <a:rPr b="1" dirty="0"/>
              <a:t>Activity 3: Case </a:t>
            </a:r>
            <a:r>
              <a:rPr b="1" dirty="0" smtClean="0"/>
              <a:t>2</a:t>
            </a:r>
            <a:endParaRPr lang="en-US" b="1" dirty="0" smtClean="0"/>
          </a:p>
          <a:p>
            <a:r>
              <a:rPr lang="en-US" altLang="zh-HK" b="1" dirty="0" smtClean="0"/>
              <a:t>(Body-slimming </a:t>
            </a:r>
            <a:r>
              <a:rPr lang="en-US" altLang="zh-HK" b="1" dirty="0"/>
              <a:t>using the latest </a:t>
            </a:r>
            <a:r>
              <a:rPr lang="en-US" altLang="zh-HK" b="1" dirty="0" smtClean="0"/>
              <a:t>technology)</a:t>
            </a:r>
            <a:endParaRPr lang="en-US" altLang="zh-HK" b="1" dirty="0"/>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Shape 279"/>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24</a:t>
            </a:fld>
            <a:endParaRPr/>
          </a:p>
        </p:txBody>
      </p:sp>
      <p:sp>
        <p:nvSpPr>
          <p:cNvPr id="7" name="Shape 269"/>
          <p:cNvSpPr>
            <a:spLocks noGrp="1"/>
          </p:cNvSpPr>
          <p:nvPr>
            <p:ph type="body" idx="1"/>
          </p:nvPr>
        </p:nvSpPr>
        <p:spPr>
          <a:xfrm>
            <a:off x="732442" y="692150"/>
            <a:ext cx="7682294" cy="1107773"/>
          </a:xfrm>
          <a:prstGeom prst="rect">
            <a:avLst/>
          </a:prstGeom>
        </p:spPr>
        <p:txBody>
          <a:bodyPr/>
          <a:lstStyle>
            <a:lvl1pPr marL="0" indent="0">
              <a:lnSpc>
                <a:spcPts val="3400"/>
              </a:lnSpc>
              <a:buSzTx/>
              <a:buNone/>
              <a:defRPr sz="3300"/>
            </a:lvl1pPr>
          </a:lstStyle>
          <a:p>
            <a:r>
              <a:rPr b="1" dirty="0"/>
              <a:t>Activity 3: Case </a:t>
            </a:r>
            <a:r>
              <a:rPr b="1" dirty="0" smtClean="0"/>
              <a:t>2</a:t>
            </a:r>
            <a:endParaRPr lang="en-US" b="1" dirty="0" smtClean="0"/>
          </a:p>
          <a:p>
            <a:r>
              <a:rPr lang="en-US" altLang="zh-HK" b="1" dirty="0" smtClean="0"/>
              <a:t>(Body-slimming </a:t>
            </a:r>
            <a:r>
              <a:rPr lang="en-US" altLang="zh-HK" b="1" dirty="0"/>
              <a:t>using the latest </a:t>
            </a:r>
            <a:r>
              <a:rPr lang="en-US" altLang="zh-HK" b="1" dirty="0" smtClean="0"/>
              <a:t>technology)</a:t>
            </a:r>
            <a:endParaRPr lang="en-US" altLang="zh-HK" b="1"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937" y="2170957"/>
            <a:ext cx="8620125"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Shape 273"/>
          <p:cNvSpPr>
            <a:spLocks noGrp="1"/>
          </p:cNvSpPr>
          <p:nvPr>
            <p:ph type="body" idx="1"/>
          </p:nvPr>
        </p:nvSpPr>
        <p:spPr>
          <a:xfrm>
            <a:off x="735468" y="1844918"/>
            <a:ext cx="7679267" cy="340017"/>
          </a:xfrm>
          <a:prstGeom prst="rect">
            <a:avLst/>
          </a:prstGeom>
        </p:spPr>
        <p:txBody>
          <a:bodyPr/>
          <a:lstStyle>
            <a:lvl1pPr marL="0" indent="0" algn="ctr" defTabSz="719965">
              <a:lnSpc>
                <a:spcPts val="2100"/>
              </a:lnSpc>
              <a:spcBef>
                <a:spcPts val="800"/>
              </a:spcBef>
              <a:buSzTx/>
              <a:buNone/>
              <a:defRPr sz="2100">
                <a:solidFill>
                  <a:schemeClr val="accent1"/>
                </a:solidFill>
                <a:latin typeface="Calibri Light"/>
                <a:ea typeface="Calibri Light"/>
                <a:cs typeface="Calibri Light"/>
                <a:sym typeface="Calibri Light"/>
              </a:defRPr>
            </a:lvl1pPr>
          </a:lstStyle>
          <a:p>
            <a:pPr algn="l"/>
            <a:r>
              <a:rPr b="1" dirty="0"/>
              <a:t>The conversation between </a:t>
            </a:r>
            <a:r>
              <a:rPr b="1" dirty="0" err="1"/>
              <a:t>Tsz</a:t>
            </a:r>
            <a:r>
              <a:rPr b="1" dirty="0"/>
              <a:t> Yan and Siu Man</a:t>
            </a: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Shape 284"/>
          <p:cNvSpPr>
            <a:spLocks noGrp="1"/>
          </p:cNvSpPr>
          <p:nvPr>
            <p:ph type="body" idx="1"/>
          </p:nvPr>
        </p:nvSpPr>
        <p:spPr>
          <a:xfrm>
            <a:off x="730800" y="1882800"/>
            <a:ext cx="7679267" cy="3613502"/>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After dividing into groups, play the roles of </a:t>
            </a:r>
            <a:r>
              <a:rPr dirty="0" err="1"/>
              <a:t>Tsz</a:t>
            </a:r>
            <a:r>
              <a:rPr dirty="0"/>
              <a:t> Yan and Siu Man respectively. </a:t>
            </a:r>
          </a:p>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Students who play Siu Man need to give reasons to persuade the groupmates who play </a:t>
            </a:r>
            <a:r>
              <a:rPr dirty="0" err="1"/>
              <a:t>Tsz</a:t>
            </a:r>
            <a:r>
              <a:rPr dirty="0"/>
              <a:t> Yan not to trust the body-slimming advertisement.</a:t>
            </a:r>
          </a:p>
        </p:txBody>
      </p:sp>
      <p:sp>
        <p:nvSpPr>
          <p:cNvPr id="285" name="Shape 285"/>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25</a:t>
            </a:fld>
            <a:endParaRPr/>
          </a:p>
        </p:txBody>
      </p:sp>
      <p:sp>
        <p:nvSpPr>
          <p:cNvPr id="7" name="Shape 269"/>
          <p:cNvSpPr>
            <a:spLocks noGrp="1"/>
          </p:cNvSpPr>
          <p:nvPr>
            <p:ph type="body" idx="1"/>
          </p:nvPr>
        </p:nvSpPr>
        <p:spPr>
          <a:xfrm>
            <a:off x="732442" y="692150"/>
            <a:ext cx="7682294" cy="1107773"/>
          </a:xfrm>
          <a:prstGeom prst="rect">
            <a:avLst/>
          </a:prstGeom>
        </p:spPr>
        <p:txBody>
          <a:bodyPr/>
          <a:lstStyle>
            <a:lvl1pPr marL="0" indent="0">
              <a:lnSpc>
                <a:spcPts val="3400"/>
              </a:lnSpc>
              <a:buSzTx/>
              <a:buNone/>
              <a:defRPr sz="3300"/>
            </a:lvl1pPr>
          </a:lstStyle>
          <a:p>
            <a:r>
              <a:rPr b="1" dirty="0"/>
              <a:t>Activity 3: Case </a:t>
            </a:r>
            <a:r>
              <a:rPr b="1" dirty="0" smtClean="0"/>
              <a:t>2</a:t>
            </a:r>
            <a:endParaRPr lang="en-US" b="1" dirty="0" smtClean="0"/>
          </a:p>
          <a:p>
            <a:r>
              <a:rPr lang="en-US" altLang="zh-HK" b="1" dirty="0" smtClean="0"/>
              <a:t>(Body-slimming </a:t>
            </a:r>
            <a:r>
              <a:rPr lang="en-US" altLang="zh-HK" b="1" dirty="0"/>
              <a:t>using the latest </a:t>
            </a:r>
            <a:r>
              <a:rPr lang="en-US" altLang="zh-HK" b="1" dirty="0" smtClean="0"/>
              <a:t>technology)</a:t>
            </a:r>
            <a:endParaRPr lang="en-US" altLang="zh-HK" b="1"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4">
                                            <p:txEl>
                                              <p:pRg st="0" end="0"/>
                                            </p:txEl>
                                          </p:spTgt>
                                        </p:tgtEl>
                                        <p:attrNameLst>
                                          <p:attrName>style.visibility</p:attrName>
                                        </p:attrNameLst>
                                      </p:cBhvr>
                                      <p:to>
                                        <p:strVal val="visible"/>
                                      </p:to>
                                    </p:set>
                                    <p:animEffect transition="in" filter="fade">
                                      <p:cBhvr>
                                        <p:cTn id="7" dur="500"/>
                                        <p:tgtEl>
                                          <p:spTgt spid="28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4">
                                            <p:txEl>
                                              <p:pRg st="1" end="1"/>
                                            </p:txEl>
                                          </p:spTgt>
                                        </p:tgtEl>
                                        <p:attrNameLst>
                                          <p:attrName>style.visibility</p:attrName>
                                        </p:attrNameLst>
                                      </p:cBhvr>
                                      <p:to>
                                        <p:strVal val="visible"/>
                                      </p:to>
                                    </p:set>
                                    <p:animEffect transition="in" filter="fade">
                                      <p:cBhvr>
                                        <p:cTn id="12" dur="500"/>
                                        <p:tgtEl>
                                          <p:spTgt spid="28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hape 289"/>
          <p:cNvSpPr>
            <a:spLocks noGrp="1"/>
          </p:cNvSpPr>
          <p:nvPr>
            <p:ph type="body" idx="1"/>
          </p:nvPr>
        </p:nvSpPr>
        <p:spPr>
          <a:xfrm>
            <a:off x="732367" y="1882800"/>
            <a:ext cx="7679267" cy="3811202"/>
          </a:xfrm>
          <a:prstGeom prst="rect">
            <a:avLst/>
          </a:prstGeom>
        </p:spPr>
        <p:txBody>
          <a:bodyPr/>
          <a:lstStyle/>
          <a:p>
            <a:pPr marL="342000" indent="-342000" defTabSz="705565">
              <a:lnSpc>
                <a:spcPts val="2600"/>
              </a:lnSpc>
              <a:spcBef>
                <a:spcPts val="0"/>
              </a:spcBef>
              <a:spcAft>
                <a:spcPts val="600"/>
              </a:spcAft>
              <a:buFontTx/>
              <a:buAutoNum type="arabicPeriod"/>
              <a:defRPr sz="2000">
                <a:solidFill>
                  <a:schemeClr val="accent1"/>
                </a:solidFill>
                <a:latin typeface="Calibri Light"/>
                <a:ea typeface="Calibri Light"/>
                <a:cs typeface="Calibri Light"/>
                <a:sym typeface="Calibri Light"/>
              </a:defRPr>
            </a:pPr>
            <a:r>
              <a:rPr dirty="0" smtClean="0"/>
              <a:t>What </a:t>
            </a:r>
            <a:r>
              <a:rPr dirty="0"/>
              <a:t>bad business practices have been used in the above advertisement to attract customers? What is wrong with this practice?</a:t>
            </a:r>
          </a:p>
          <a:p>
            <a:pPr marL="341313" indent="20638" defTabSz="705565">
              <a:lnSpc>
                <a:spcPts val="2600"/>
              </a:lnSpc>
              <a:spcBef>
                <a:spcPts val="0"/>
              </a:spcBef>
              <a:spcAft>
                <a:spcPts val="600"/>
              </a:spcAft>
              <a:buSzTx/>
              <a:buNone/>
              <a:defRPr sz="2000">
                <a:solidFill>
                  <a:srgbClr val="00C1D5"/>
                </a:solidFill>
                <a:latin typeface="Calibri Light"/>
                <a:ea typeface="Calibri Light"/>
                <a:cs typeface="Calibri Light"/>
                <a:sym typeface="Calibri Light"/>
              </a:defRPr>
            </a:pPr>
            <a:r>
              <a:rPr dirty="0"/>
              <a:t>The advertisement description is exaggerated and unfounded. </a:t>
            </a:r>
            <a:r>
              <a:rPr dirty="0" smtClean="0"/>
              <a:t>Non-scientifically </a:t>
            </a:r>
            <a:r>
              <a:rPr dirty="0"/>
              <a:t>proved methods may affect health and covering up </a:t>
            </a:r>
            <a:r>
              <a:rPr dirty="0" smtClean="0"/>
              <a:t>the</a:t>
            </a:r>
            <a:r>
              <a:rPr lang="en-US" dirty="0" smtClean="0"/>
              <a:t> </a:t>
            </a:r>
            <a:r>
              <a:rPr dirty="0" smtClean="0"/>
              <a:t>risks </a:t>
            </a:r>
            <a:r>
              <a:rPr dirty="0"/>
              <a:t>involved may also harm consumers.</a:t>
            </a:r>
          </a:p>
        </p:txBody>
      </p:sp>
      <p:sp>
        <p:nvSpPr>
          <p:cNvPr id="290" name="Shape 290"/>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26</a:t>
            </a:fld>
            <a:endParaRPr/>
          </a:p>
        </p:txBody>
      </p:sp>
      <p:sp>
        <p:nvSpPr>
          <p:cNvPr id="7" name="Shape 269"/>
          <p:cNvSpPr>
            <a:spLocks noGrp="1"/>
          </p:cNvSpPr>
          <p:nvPr>
            <p:ph type="body" idx="1"/>
          </p:nvPr>
        </p:nvSpPr>
        <p:spPr>
          <a:xfrm>
            <a:off x="732442" y="692150"/>
            <a:ext cx="7682294" cy="1107773"/>
          </a:xfrm>
          <a:prstGeom prst="rect">
            <a:avLst/>
          </a:prstGeom>
        </p:spPr>
        <p:txBody>
          <a:bodyPr/>
          <a:lstStyle>
            <a:lvl1pPr marL="0" indent="0">
              <a:lnSpc>
                <a:spcPts val="3400"/>
              </a:lnSpc>
              <a:buSzTx/>
              <a:buNone/>
              <a:defRPr sz="3300"/>
            </a:lvl1pPr>
          </a:lstStyle>
          <a:p>
            <a:r>
              <a:rPr b="1" dirty="0"/>
              <a:t>Activity 3: Case </a:t>
            </a:r>
            <a:r>
              <a:rPr b="1" dirty="0" smtClean="0"/>
              <a:t>2</a:t>
            </a:r>
            <a:endParaRPr lang="en-US" b="1" dirty="0" smtClean="0"/>
          </a:p>
          <a:p>
            <a:r>
              <a:rPr lang="en-US" altLang="zh-HK" b="1" dirty="0" smtClean="0"/>
              <a:t>(Body-slimming </a:t>
            </a:r>
            <a:r>
              <a:rPr lang="en-US" altLang="zh-HK" b="1" dirty="0"/>
              <a:t>using the latest </a:t>
            </a:r>
            <a:r>
              <a:rPr lang="en-US" altLang="zh-HK" b="1" dirty="0" smtClean="0"/>
              <a:t>technology)</a:t>
            </a:r>
            <a:endParaRPr lang="en-US" altLang="zh-HK" b="1" dirty="0"/>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9">
                                            <p:txEl>
                                              <p:pRg st="0" end="0"/>
                                            </p:txEl>
                                          </p:spTgt>
                                        </p:tgtEl>
                                        <p:attrNameLst>
                                          <p:attrName>style.visibility</p:attrName>
                                        </p:attrNameLst>
                                      </p:cBhvr>
                                      <p:to>
                                        <p:strVal val="visible"/>
                                      </p:to>
                                    </p:set>
                                    <p:animEffect transition="in" filter="fade">
                                      <p:cBhvr>
                                        <p:cTn id="7" dur="500"/>
                                        <p:tgtEl>
                                          <p:spTgt spid="2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9">
                                            <p:txEl>
                                              <p:pRg st="1" end="1"/>
                                            </p:txEl>
                                          </p:spTgt>
                                        </p:tgtEl>
                                        <p:attrNameLst>
                                          <p:attrName>style.visibility</p:attrName>
                                        </p:attrNameLst>
                                      </p:cBhvr>
                                      <p:to>
                                        <p:strVal val="visible"/>
                                      </p:to>
                                    </p:set>
                                    <p:animEffect transition="in" filter="fade">
                                      <p:cBhvr>
                                        <p:cTn id="12" dur="500"/>
                                        <p:tgtEl>
                                          <p:spTgt spid="28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p:cNvSpPr>
          <p:nvPr>
            <p:ph type="body" idx="1"/>
          </p:nvPr>
        </p:nvSpPr>
        <p:spPr>
          <a:xfrm>
            <a:off x="730800" y="1882800"/>
            <a:ext cx="7848974" cy="3902402"/>
          </a:xfrm>
          <a:prstGeom prst="rect">
            <a:avLst/>
          </a:prstGeom>
        </p:spPr>
        <p:txBody>
          <a:bodyPr/>
          <a:lstStyle/>
          <a:p>
            <a:pPr marL="342000" indent="-342000" defTabSz="684254">
              <a:lnSpc>
                <a:spcPts val="2600"/>
              </a:lnSpc>
              <a:spcBef>
                <a:spcPts val="600"/>
              </a:spcBef>
              <a:buFontTx/>
              <a:buAutoNum type="arabicPeriod" startAt="2"/>
              <a:defRPr sz="1900">
                <a:solidFill>
                  <a:schemeClr val="accent1"/>
                </a:solidFill>
                <a:latin typeface="Calibri Light"/>
                <a:ea typeface="Calibri Light"/>
                <a:cs typeface="Calibri Light"/>
                <a:sym typeface="Calibri Light"/>
              </a:defRPr>
            </a:pPr>
            <a:r>
              <a:rPr dirty="0"/>
              <a:t>Have you ever seen similar sales practices? What would you do?</a:t>
            </a:r>
          </a:p>
          <a:p>
            <a:pPr marL="341313" indent="0" defTabSz="684254">
              <a:lnSpc>
                <a:spcPts val="2600"/>
              </a:lnSpc>
              <a:spcBef>
                <a:spcPts val="600"/>
              </a:spcBef>
              <a:buSzTx/>
              <a:buNone/>
              <a:defRPr sz="1900">
                <a:solidFill>
                  <a:srgbClr val="00C1D5"/>
                </a:solidFill>
                <a:latin typeface="Calibri Light"/>
                <a:ea typeface="Calibri Light"/>
                <a:cs typeface="Calibri Light"/>
                <a:sym typeface="Calibri Light"/>
              </a:defRPr>
            </a:pPr>
            <a:r>
              <a:rPr dirty="0"/>
              <a:t>Some descriptions of tutorial </a:t>
            </a:r>
            <a:r>
              <a:rPr dirty="0" err="1"/>
              <a:t>centres</a:t>
            </a:r>
            <a:r>
              <a:rPr dirty="0"/>
              <a:t> and health products are </a:t>
            </a:r>
            <a:r>
              <a:rPr dirty="0" smtClean="0"/>
              <a:t>exaggerated.</a:t>
            </a:r>
            <a:r>
              <a:rPr lang="en-US" dirty="0" smtClean="0"/>
              <a:t> </a:t>
            </a:r>
            <a:r>
              <a:rPr dirty="0" smtClean="0"/>
              <a:t>Actually</a:t>
            </a:r>
            <a:r>
              <a:rPr dirty="0"/>
              <a:t>, these products/services are not as effective as what </a:t>
            </a:r>
            <a:r>
              <a:rPr dirty="0" smtClean="0"/>
              <a:t>the</a:t>
            </a:r>
            <a:r>
              <a:rPr lang="en-US" dirty="0" smtClean="0"/>
              <a:t> </a:t>
            </a:r>
            <a:r>
              <a:rPr dirty="0" smtClean="0"/>
              <a:t>advertisement </a:t>
            </a:r>
            <a:r>
              <a:rPr dirty="0"/>
              <a:t>may claim. For example, some tutorial </a:t>
            </a:r>
            <a:r>
              <a:rPr dirty="0" err="1"/>
              <a:t>centres</a:t>
            </a:r>
            <a:r>
              <a:rPr dirty="0"/>
              <a:t> claim they </a:t>
            </a:r>
            <a:r>
              <a:rPr dirty="0" smtClean="0"/>
              <a:t>can</a:t>
            </a:r>
            <a:r>
              <a:rPr lang="en-US" dirty="0" smtClean="0"/>
              <a:t> </a:t>
            </a:r>
            <a:r>
              <a:rPr dirty="0" smtClean="0"/>
              <a:t>greatly </a:t>
            </a:r>
            <a:r>
              <a:rPr dirty="0"/>
              <a:t>improve their students' examination performance quickly and </a:t>
            </a:r>
            <a:r>
              <a:rPr dirty="0" smtClean="0"/>
              <a:t>have</a:t>
            </a:r>
            <a:r>
              <a:rPr lang="en-US" dirty="0" smtClean="0"/>
              <a:t> </a:t>
            </a:r>
            <a:r>
              <a:rPr dirty="0" smtClean="0"/>
              <a:t>many </a:t>
            </a:r>
            <a:r>
              <a:rPr dirty="0"/>
              <a:t>successful track records. But in fact, those students who </a:t>
            </a:r>
            <a:r>
              <a:rPr dirty="0" smtClean="0"/>
              <a:t>have</a:t>
            </a:r>
            <a:r>
              <a:rPr lang="en-US" dirty="0" smtClean="0"/>
              <a:t> </a:t>
            </a:r>
            <a:r>
              <a:rPr dirty="0" smtClean="0"/>
              <a:t>excellent </a:t>
            </a:r>
            <a:r>
              <a:rPr dirty="0"/>
              <a:t>results might not be the students of the tutorial </a:t>
            </a:r>
            <a:r>
              <a:rPr dirty="0" err="1"/>
              <a:t>centres</a:t>
            </a:r>
            <a:r>
              <a:rPr dirty="0"/>
              <a:t>.</a:t>
            </a:r>
          </a:p>
        </p:txBody>
      </p:sp>
      <p:sp>
        <p:nvSpPr>
          <p:cNvPr id="295" name="Shape 295"/>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27</a:t>
            </a:fld>
            <a:endParaRPr/>
          </a:p>
        </p:txBody>
      </p:sp>
      <p:sp>
        <p:nvSpPr>
          <p:cNvPr id="7" name="Shape 269"/>
          <p:cNvSpPr>
            <a:spLocks noGrp="1"/>
          </p:cNvSpPr>
          <p:nvPr>
            <p:ph type="body" idx="1"/>
          </p:nvPr>
        </p:nvSpPr>
        <p:spPr>
          <a:xfrm>
            <a:off x="732442" y="692150"/>
            <a:ext cx="7682294" cy="1107773"/>
          </a:xfrm>
          <a:prstGeom prst="rect">
            <a:avLst/>
          </a:prstGeom>
        </p:spPr>
        <p:txBody>
          <a:bodyPr/>
          <a:lstStyle>
            <a:lvl1pPr marL="0" indent="0">
              <a:lnSpc>
                <a:spcPts val="3400"/>
              </a:lnSpc>
              <a:buSzTx/>
              <a:buNone/>
              <a:defRPr sz="3300"/>
            </a:lvl1pPr>
          </a:lstStyle>
          <a:p>
            <a:r>
              <a:rPr b="1" dirty="0"/>
              <a:t>Activity 3: Case </a:t>
            </a:r>
            <a:r>
              <a:rPr b="1" dirty="0" smtClean="0"/>
              <a:t>2</a:t>
            </a:r>
            <a:endParaRPr lang="en-US" b="1" dirty="0" smtClean="0"/>
          </a:p>
          <a:p>
            <a:r>
              <a:rPr lang="en-US" altLang="zh-HK" b="1" dirty="0" smtClean="0"/>
              <a:t>(Body-slimming </a:t>
            </a:r>
            <a:r>
              <a:rPr lang="en-US" altLang="zh-HK" b="1" dirty="0"/>
              <a:t>using the latest </a:t>
            </a:r>
            <a:r>
              <a:rPr lang="en-US" altLang="zh-HK" b="1" dirty="0" smtClean="0"/>
              <a:t>technology)</a:t>
            </a:r>
            <a:endParaRPr lang="en-US" altLang="zh-HK" b="1" dirty="0"/>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4">
                                            <p:txEl>
                                              <p:pRg st="0" end="0"/>
                                            </p:txEl>
                                          </p:spTgt>
                                        </p:tgtEl>
                                        <p:attrNameLst>
                                          <p:attrName>style.visibility</p:attrName>
                                        </p:attrNameLst>
                                      </p:cBhvr>
                                      <p:to>
                                        <p:strVal val="visible"/>
                                      </p:to>
                                    </p:set>
                                    <p:animEffect transition="in" filter="fade">
                                      <p:cBhvr>
                                        <p:cTn id="7" dur="500"/>
                                        <p:tgtEl>
                                          <p:spTgt spid="2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4">
                                            <p:txEl>
                                              <p:pRg st="1" end="1"/>
                                            </p:txEl>
                                          </p:spTgt>
                                        </p:tgtEl>
                                        <p:attrNameLst>
                                          <p:attrName>style.visibility</p:attrName>
                                        </p:attrNameLst>
                                      </p:cBhvr>
                                      <p:to>
                                        <p:strVal val="visible"/>
                                      </p:to>
                                    </p:set>
                                    <p:animEffect transition="in" filter="fade">
                                      <p:cBhvr>
                                        <p:cTn id="12" dur="500"/>
                                        <p:tgtEl>
                                          <p:spTgt spid="29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4"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Shape 299"/>
          <p:cNvSpPr>
            <a:spLocks noGrp="1"/>
          </p:cNvSpPr>
          <p:nvPr>
            <p:ph type="body" idx="1"/>
          </p:nvPr>
        </p:nvSpPr>
        <p:spPr>
          <a:xfrm>
            <a:off x="730800" y="1350000"/>
            <a:ext cx="7679267" cy="4126288"/>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Consumer rights: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Obtain the correct information. Merchants must provide sufficient and reliable information for consumers to make choices.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Freedom to choose. There are many types of quality-guaranteed products and services to choose from.</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Get fair compensations. When the quality of the products or services are poor, consumers have the right to get reasonable compensations.</a:t>
            </a:r>
          </a:p>
        </p:txBody>
      </p:sp>
      <p:sp>
        <p:nvSpPr>
          <p:cNvPr id="300" name="Shape 300"/>
          <p:cNvSpPr>
            <a:spLocks noGrp="1"/>
          </p:cNvSpPr>
          <p:nvPr>
            <p:ph type="body" sz="quarter" idx="13"/>
          </p:nvPr>
        </p:nvSpPr>
        <p:spPr>
          <a:xfrm>
            <a:off x="732368" y="692154"/>
            <a:ext cx="7683866" cy="555850"/>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Summary </a:t>
            </a:r>
          </a:p>
        </p:txBody>
      </p:sp>
      <p:sp>
        <p:nvSpPr>
          <p:cNvPr id="301" name="Shape 301"/>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9">
                                            <p:txEl>
                                              <p:pRg st="0" end="0"/>
                                            </p:txEl>
                                          </p:spTgt>
                                        </p:tgtEl>
                                        <p:attrNameLst>
                                          <p:attrName>style.visibility</p:attrName>
                                        </p:attrNameLst>
                                      </p:cBhvr>
                                      <p:to>
                                        <p:strVal val="visible"/>
                                      </p:to>
                                    </p:set>
                                    <p:animEffect transition="in" filter="fade">
                                      <p:cBhvr>
                                        <p:cTn id="7" dur="500"/>
                                        <p:tgtEl>
                                          <p:spTgt spid="2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9">
                                            <p:txEl>
                                              <p:pRg st="1" end="1"/>
                                            </p:txEl>
                                          </p:spTgt>
                                        </p:tgtEl>
                                        <p:attrNameLst>
                                          <p:attrName>style.visibility</p:attrName>
                                        </p:attrNameLst>
                                      </p:cBhvr>
                                      <p:to>
                                        <p:strVal val="visible"/>
                                      </p:to>
                                    </p:set>
                                    <p:animEffect transition="in" filter="fade">
                                      <p:cBhvr>
                                        <p:cTn id="12" dur="500"/>
                                        <p:tgtEl>
                                          <p:spTgt spid="29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9">
                                            <p:txEl>
                                              <p:pRg st="2" end="2"/>
                                            </p:txEl>
                                          </p:spTgt>
                                        </p:tgtEl>
                                        <p:attrNameLst>
                                          <p:attrName>style.visibility</p:attrName>
                                        </p:attrNameLst>
                                      </p:cBhvr>
                                      <p:to>
                                        <p:strVal val="visible"/>
                                      </p:to>
                                    </p:set>
                                    <p:animEffect transition="in" filter="fade">
                                      <p:cBhvr>
                                        <p:cTn id="17" dur="500"/>
                                        <p:tgtEl>
                                          <p:spTgt spid="29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9">
                                            <p:txEl>
                                              <p:pRg st="3" end="3"/>
                                            </p:txEl>
                                          </p:spTgt>
                                        </p:tgtEl>
                                        <p:attrNameLst>
                                          <p:attrName>style.visibility</p:attrName>
                                        </p:attrNameLst>
                                      </p:cBhvr>
                                      <p:to>
                                        <p:strVal val="visible"/>
                                      </p:to>
                                    </p:set>
                                    <p:animEffect transition="in" filter="fade">
                                      <p:cBhvr>
                                        <p:cTn id="22" dur="500"/>
                                        <p:tgtEl>
                                          <p:spTgt spid="2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p:cNvSpPr>
          <p:nvPr>
            <p:ph type="body" idx="1"/>
          </p:nvPr>
        </p:nvSpPr>
        <p:spPr>
          <a:xfrm>
            <a:off x="732367" y="1350000"/>
            <a:ext cx="7679267" cy="4243203"/>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Consumer responsibilities: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Do not fully believe in the contents of advertisements or promotional materials. Take the initiative to check the details.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Make sure that the products or services meets your needs.</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Avoid impulsive purchase decisions and being misled by misrepresentation or exaggeration.</a:t>
            </a:r>
          </a:p>
          <a:p>
            <a:pPr marL="342000" indent="-342000" defTabSz="719965">
              <a:lnSpc>
                <a:spcPts val="2600"/>
              </a:lnSpc>
              <a:spcBef>
                <a:spcPts val="0"/>
              </a:spcBef>
              <a:spcAft>
                <a:spcPts val="600"/>
              </a:spcAft>
              <a:defRPr sz="2100">
                <a:solidFill>
                  <a:schemeClr val="accent1"/>
                </a:solidFill>
                <a:latin typeface="Calibri Light"/>
                <a:ea typeface="Calibri Light"/>
                <a:cs typeface="Calibri Light"/>
                <a:sym typeface="Calibri Light"/>
              </a:defRPr>
            </a:pPr>
            <a:r>
              <a:rPr dirty="0"/>
              <a:t>Make sure the products work properly before purchasing.</a:t>
            </a:r>
          </a:p>
        </p:txBody>
      </p:sp>
      <p:sp>
        <p:nvSpPr>
          <p:cNvPr id="304" name="Shape 304"/>
          <p:cNvSpPr>
            <a:spLocks noGrp="1"/>
          </p:cNvSpPr>
          <p:nvPr>
            <p:ph type="body" sz="quarter" idx="13"/>
          </p:nvPr>
        </p:nvSpPr>
        <p:spPr>
          <a:xfrm>
            <a:off x="732368" y="692154"/>
            <a:ext cx="7683866" cy="603849"/>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Summary </a:t>
            </a:r>
          </a:p>
        </p:txBody>
      </p:sp>
      <p:sp>
        <p:nvSpPr>
          <p:cNvPr id="305" name="Shape 305"/>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3">
                                            <p:txEl>
                                              <p:pRg st="0" end="0"/>
                                            </p:txEl>
                                          </p:spTgt>
                                        </p:tgtEl>
                                        <p:attrNameLst>
                                          <p:attrName>style.visibility</p:attrName>
                                        </p:attrNameLst>
                                      </p:cBhvr>
                                      <p:to>
                                        <p:strVal val="visible"/>
                                      </p:to>
                                    </p:set>
                                    <p:animEffect transition="in" filter="fade">
                                      <p:cBhvr>
                                        <p:cTn id="7" dur="500"/>
                                        <p:tgtEl>
                                          <p:spTgt spid="3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3">
                                            <p:txEl>
                                              <p:pRg st="1" end="1"/>
                                            </p:txEl>
                                          </p:spTgt>
                                        </p:tgtEl>
                                        <p:attrNameLst>
                                          <p:attrName>style.visibility</p:attrName>
                                        </p:attrNameLst>
                                      </p:cBhvr>
                                      <p:to>
                                        <p:strVal val="visible"/>
                                      </p:to>
                                    </p:set>
                                    <p:animEffect transition="in" filter="fade">
                                      <p:cBhvr>
                                        <p:cTn id="12" dur="500"/>
                                        <p:tgtEl>
                                          <p:spTgt spid="3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3">
                                            <p:txEl>
                                              <p:pRg st="2" end="2"/>
                                            </p:txEl>
                                          </p:spTgt>
                                        </p:tgtEl>
                                        <p:attrNameLst>
                                          <p:attrName>style.visibility</p:attrName>
                                        </p:attrNameLst>
                                      </p:cBhvr>
                                      <p:to>
                                        <p:strVal val="visible"/>
                                      </p:to>
                                    </p:set>
                                    <p:animEffect transition="in" filter="fade">
                                      <p:cBhvr>
                                        <p:cTn id="17" dur="500"/>
                                        <p:tgtEl>
                                          <p:spTgt spid="3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03">
                                            <p:txEl>
                                              <p:pRg st="3" end="3"/>
                                            </p:txEl>
                                          </p:spTgt>
                                        </p:tgtEl>
                                        <p:attrNameLst>
                                          <p:attrName>style.visibility</p:attrName>
                                        </p:attrNameLst>
                                      </p:cBhvr>
                                      <p:to>
                                        <p:strVal val="visible"/>
                                      </p:to>
                                    </p:set>
                                    <p:animEffect transition="in" filter="fade">
                                      <p:cBhvr>
                                        <p:cTn id="22" dur="500"/>
                                        <p:tgtEl>
                                          <p:spTgt spid="30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03">
                                            <p:txEl>
                                              <p:pRg st="4" end="4"/>
                                            </p:txEl>
                                          </p:spTgt>
                                        </p:tgtEl>
                                        <p:attrNameLst>
                                          <p:attrName>style.visibility</p:attrName>
                                        </p:attrNameLst>
                                      </p:cBhvr>
                                      <p:to>
                                        <p:strVal val="visible"/>
                                      </p:to>
                                    </p:set>
                                    <p:animEffect transition="in" filter="fade">
                                      <p:cBhvr>
                                        <p:cTn id="27" dur="500"/>
                                        <p:tgtEl>
                                          <p:spTgt spid="3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p:cNvSpPr>
          <p:nvPr>
            <p:ph type="body" idx="1"/>
          </p:nvPr>
        </p:nvSpPr>
        <p:spPr>
          <a:xfrm>
            <a:off x="730800" y="1350000"/>
            <a:ext cx="7679267" cy="3613504"/>
          </a:xfrm>
          <a:prstGeom prst="rect">
            <a:avLst/>
          </a:prstGeom>
        </p:spPr>
        <p:txBody>
          <a:bodyPr/>
          <a:lstStyle>
            <a:lvl1pPr marL="0" indent="0" defTabSz="719965">
              <a:lnSpc>
                <a:spcPct val="150000"/>
              </a:lnSpc>
              <a:spcBef>
                <a:spcPts val="800"/>
              </a:spcBef>
              <a:buSzTx/>
              <a:buNone/>
              <a:defRPr sz="2100">
                <a:solidFill>
                  <a:schemeClr val="accent1"/>
                </a:solidFill>
                <a:latin typeface="Calibri Light"/>
                <a:ea typeface="Calibri Light"/>
                <a:cs typeface="Calibri Light"/>
                <a:sym typeface="Calibri Light"/>
              </a:defRPr>
            </a:lvl1pPr>
          </a:lstStyle>
          <a:p>
            <a:pPr>
              <a:lnSpc>
                <a:spcPts val="2600"/>
              </a:lnSpc>
              <a:spcBef>
                <a:spcPts val="0"/>
              </a:spcBef>
              <a:spcAft>
                <a:spcPts val="600"/>
              </a:spcAft>
            </a:pPr>
            <a:r>
              <a:rPr dirty="0"/>
              <a:t>Have you ever got a refund after shopping? Share your experience with your classmates.</a:t>
            </a:r>
          </a:p>
        </p:txBody>
      </p:sp>
      <p:sp>
        <p:nvSpPr>
          <p:cNvPr id="137" name="Shape 137"/>
          <p:cNvSpPr>
            <a:spLocks noGrp="1"/>
          </p:cNvSpPr>
          <p:nvPr>
            <p:ph type="body" sz="quarter" idx="13"/>
          </p:nvPr>
        </p:nvSpPr>
        <p:spPr>
          <a:xfrm>
            <a:off x="730800" y="692154"/>
            <a:ext cx="7683866" cy="623050"/>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Discussion </a:t>
            </a:r>
          </a:p>
        </p:txBody>
      </p:sp>
      <p:sp>
        <p:nvSpPr>
          <p:cNvPr id="138" name="Shape 138"/>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pic>
        <p:nvPicPr>
          <p:cNvPr id="139" name="image1.jpeg"/>
          <p:cNvPicPr>
            <a:picLocks noChangeAspect="1"/>
          </p:cNvPicPr>
          <p:nvPr/>
        </p:nvPicPr>
        <p:blipFill>
          <a:blip r:embed="rId2">
            <a:extLst/>
          </a:blip>
          <a:stretch>
            <a:fillRect/>
          </a:stretch>
        </p:blipFill>
        <p:spPr>
          <a:xfrm>
            <a:off x="734192" y="2717579"/>
            <a:ext cx="4030835" cy="2335012"/>
          </a:xfrm>
          <a:prstGeom prst="rect">
            <a:avLst/>
          </a:prstGeom>
          <a:ln w="12700">
            <a:miter lim="400000"/>
          </a:ln>
        </p:spPr>
      </p:pic>
      <p:pic>
        <p:nvPicPr>
          <p:cNvPr id="140" name="image2.jpeg"/>
          <p:cNvPicPr>
            <a:picLocks noChangeAspect="1"/>
          </p:cNvPicPr>
          <p:nvPr/>
        </p:nvPicPr>
        <p:blipFill>
          <a:blip r:embed="rId3">
            <a:extLst/>
          </a:blip>
          <a:stretch>
            <a:fillRect/>
          </a:stretch>
        </p:blipFill>
        <p:spPr>
          <a:xfrm>
            <a:off x="4991547" y="1968726"/>
            <a:ext cx="3309446" cy="1916359"/>
          </a:xfrm>
          <a:prstGeom prst="rect">
            <a:avLst/>
          </a:prstGeom>
          <a:ln w="12700">
            <a:miter lim="400000"/>
          </a:ln>
        </p:spPr>
      </p:pic>
      <p:pic>
        <p:nvPicPr>
          <p:cNvPr id="141" name="image3.jpeg"/>
          <p:cNvPicPr>
            <a:picLocks noChangeAspect="1"/>
          </p:cNvPicPr>
          <p:nvPr/>
        </p:nvPicPr>
        <p:blipFill>
          <a:blip r:embed="rId4">
            <a:extLst/>
          </a:blip>
          <a:stretch>
            <a:fillRect/>
          </a:stretch>
        </p:blipFill>
        <p:spPr>
          <a:xfrm>
            <a:off x="4969164" y="4017818"/>
            <a:ext cx="3331829" cy="1954167"/>
          </a:xfrm>
          <a:prstGeom prst="rect">
            <a:avLst/>
          </a:prstGeom>
          <a:ln w="12700">
            <a:miter lim="400000"/>
          </a:ln>
        </p:spPr>
      </p:pic>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p:cNvSpPr>
          <p:nvPr>
            <p:ph type="body" idx="1"/>
          </p:nvPr>
        </p:nvSpPr>
        <p:spPr>
          <a:xfrm>
            <a:off x="732367" y="1350000"/>
            <a:ext cx="7679267" cy="3613505"/>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Go to a store nearby to learn about its refund policy:                        </a:t>
            </a:r>
          </a:p>
          <a:p>
            <a:pPr marL="342000" indent="-342000" defTabSz="719965">
              <a:lnSpc>
                <a:spcPts val="2600"/>
              </a:lnSpc>
              <a:spcBef>
                <a:spcPts val="0"/>
              </a:spcBef>
              <a:spcAft>
                <a:spcPts val="600"/>
              </a:spcAft>
              <a:buClr>
                <a:schemeClr val="accent1"/>
              </a:buClr>
              <a:buSzPts val="2100"/>
              <a:defRPr sz="2100">
                <a:solidFill>
                  <a:schemeClr val="accent1"/>
                </a:solidFill>
                <a:latin typeface="Calibri Light"/>
                <a:ea typeface="Calibri Light"/>
                <a:cs typeface="Calibri Light"/>
                <a:sym typeface="Calibri Light"/>
              </a:defRPr>
            </a:pPr>
            <a:r>
              <a:rPr dirty="0"/>
              <a:t>Is there a time limit for return?</a:t>
            </a:r>
          </a:p>
          <a:p>
            <a:pPr marL="342000" indent="-342000" defTabSz="719965">
              <a:lnSpc>
                <a:spcPts val="2600"/>
              </a:lnSpc>
              <a:spcBef>
                <a:spcPts val="0"/>
              </a:spcBef>
              <a:spcAft>
                <a:spcPts val="600"/>
              </a:spcAft>
              <a:buSzPts val="2100"/>
              <a:defRPr sz="2100">
                <a:solidFill>
                  <a:schemeClr val="accent1"/>
                </a:solidFill>
                <a:latin typeface="Calibri Light"/>
                <a:ea typeface="Calibri Light"/>
                <a:cs typeface="Calibri Light"/>
                <a:sym typeface="Calibri Light"/>
              </a:defRPr>
            </a:pPr>
            <a:r>
              <a:rPr dirty="0"/>
              <a:t>Will it accept unconditional return?</a:t>
            </a:r>
          </a:p>
        </p:txBody>
      </p:sp>
      <p:sp>
        <p:nvSpPr>
          <p:cNvPr id="308" name="Shape 308"/>
          <p:cNvSpPr>
            <a:spLocks noGrp="1"/>
          </p:cNvSpPr>
          <p:nvPr>
            <p:ph type="body" sz="quarter" idx="13"/>
          </p:nvPr>
        </p:nvSpPr>
        <p:spPr>
          <a:xfrm>
            <a:off x="732368" y="692154"/>
            <a:ext cx="7683866" cy="594250"/>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Extension activity</a:t>
            </a:r>
          </a:p>
        </p:txBody>
      </p:sp>
      <p:sp>
        <p:nvSpPr>
          <p:cNvPr id="309" name="Shape 309"/>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pic>
        <p:nvPicPr>
          <p:cNvPr id="310" name="image13.png"/>
          <p:cNvPicPr>
            <a:picLocks noChangeAspect="1"/>
          </p:cNvPicPr>
          <p:nvPr/>
        </p:nvPicPr>
        <p:blipFill>
          <a:blip r:embed="rId2">
            <a:extLst/>
          </a:blip>
          <a:stretch>
            <a:fillRect/>
          </a:stretch>
        </p:blipFill>
        <p:spPr>
          <a:xfrm>
            <a:off x="3149599" y="2680163"/>
            <a:ext cx="5352539" cy="3786258"/>
          </a:xfrm>
          <a:prstGeom prst="rect">
            <a:avLst/>
          </a:prstGeom>
          <a:ln w="12700">
            <a:miter lim="400000"/>
          </a:ln>
        </p:spPr>
      </p:pic>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
                                            <p:txEl>
                                              <p:pRg st="0" end="0"/>
                                            </p:txEl>
                                          </p:spTgt>
                                        </p:tgtEl>
                                        <p:attrNameLst>
                                          <p:attrName>style.visibility</p:attrName>
                                        </p:attrNameLst>
                                      </p:cBhvr>
                                      <p:to>
                                        <p:strVal val="visible"/>
                                      </p:to>
                                    </p:set>
                                    <p:animEffect transition="in" filter="fade">
                                      <p:cBhvr>
                                        <p:cTn id="7" dur="500"/>
                                        <p:tgtEl>
                                          <p:spTgt spid="3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
                                            <p:txEl>
                                              <p:pRg st="1" end="1"/>
                                            </p:txEl>
                                          </p:spTgt>
                                        </p:tgtEl>
                                        <p:attrNameLst>
                                          <p:attrName>style.visibility</p:attrName>
                                        </p:attrNameLst>
                                      </p:cBhvr>
                                      <p:to>
                                        <p:strVal val="visible"/>
                                      </p:to>
                                    </p:set>
                                    <p:animEffect transition="in" filter="fade">
                                      <p:cBhvr>
                                        <p:cTn id="12" dur="500"/>
                                        <p:tgtEl>
                                          <p:spTgt spid="3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
                                            <p:txEl>
                                              <p:pRg st="2" end="2"/>
                                            </p:txEl>
                                          </p:spTgt>
                                        </p:tgtEl>
                                        <p:attrNameLst>
                                          <p:attrName>style.visibility</p:attrName>
                                        </p:attrNameLst>
                                      </p:cBhvr>
                                      <p:to>
                                        <p:strVal val="visible"/>
                                      </p:to>
                                    </p:set>
                                    <p:animEffect transition="in" filter="fade">
                                      <p:cBhvr>
                                        <p:cTn id="17" dur="500"/>
                                        <p:tgtEl>
                                          <p:spTgt spid="3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10"/>
                                        </p:tgtEl>
                                        <p:attrNameLst>
                                          <p:attrName>style.visibility</p:attrName>
                                        </p:attrNameLst>
                                      </p:cBhvr>
                                      <p:to>
                                        <p:strVal val="visible"/>
                                      </p:to>
                                    </p:set>
                                    <p:animEffect transition="in" filter="fade">
                                      <p:cBhvr>
                                        <p:cTn id="22" dur="500"/>
                                        <p:tgtEl>
                                          <p:spTgt spid="3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8"/>
          <p:cNvGrpSpPr>
            <a:grpSpLocks/>
          </p:cNvGrpSpPr>
          <p:nvPr/>
        </p:nvGrpSpPr>
        <p:grpSpPr bwMode="auto">
          <a:xfrm>
            <a:off x="1331640" y="836712"/>
            <a:ext cx="6237288" cy="3856038"/>
            <a:chOff x="1324304" y="1604076"/>
            <a:chExt cx="6236393" cy="3854626"/>
          </a:xfrm>
        </p:grpSpPr>
        <p:pic>
          <p:nvPicPr>
            <p:cNvPr id="51203" name="Picture 6"/>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558650" y="1604076"/>
              <a:ext cx="6002047" cy="3527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4" name="Picture 7"/>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324304" y="4655767"/>
              <a:ext cx="6236393" cy="80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Rectangle 1"/>
          <p:cNvSpPr/>
          <p:nvPr/>
        </p:nvSpPr>
        <p:spPr>
          <a:xfrm>
            <a:off x="179512" y="4974125"/>
            <a:ext cx="8208912" cy="253916"/>
          </a:xfrm>
          <a:prstGeom prst="rect">
            <a:avLst/>
          </a:prstGeom>
        </p:spPr>
        <p:txBody>
          <a:bodyPr wrap="square">
            <a:spAutoFit/>
          </a:bodyPr>
          <a:lstStyle/>
          <a:p>
            <a:endParaRPr lang="en-GB" sz="1050" dirty="0"/>
          </a:p>
        </p:txBody>
      </p:sp>
      <p:sp>
        <p:nvSpPr>
          <p:cNvPr id="3" name="矩形 2"/>
          <p:cNvSpPr/>
          <p:nvPr/>
        </p:nvSpPr>
        <p:spPr>
          <a:xfrm>
            <a:off x="618836" y="4464448"/>
            <a:ext cx="7769588" cy="2062103"/>
          </a:xfrm>
          <a:prstGeom prst="rect">
            <a:avLst/>
          </a:prstGeom>
        </p:spPr>
        <p:txBody>
          <a:bodyPr wrap="square">
            <a:spAutoFit/>
          </a:bodyPr>
          <a:lstStyle/>
          <a:p>
            <a:r>
              <a:rPr lang="en-US" altLang="zh-TW" sz="800" b="1" dirty="0">
                <a:solidFill>
                  <a:srgbClr val="414141"/>
                </a:solidFill>
                <a:latin typeface="Calibri Light" panose="020F0302020204030204" pitchFamily="34" charset="0"/>
              </a:rPr>
              <a:t>Disclaimer</a:t>
            </a:r>
          </a:p>
          <a:p>
            <a:r>
              <a:rPr lang="en-US" altLang="zh-TW" sz="800" dirty="0">
                <a:solidFill>
                  <a:srgbClr val="414141"/>
                </a:solidFill>
                <a:latin typeface="Calibri Light" panose="020F0302020204030204" pitchFamily="34" charset="0"/>
              </a:rPr>
              <a:t>This presentation is intended to provide a general overview for information and educational purposes only and is not a comprehensive treatment of the subject matter. The information is provided generally without considering specific circumstances and should not be regarded as a substitute for professional advice. The Investor and Financial Education Council (“IFEC”) has not advised on, passed on the merit of, endorsed or recommended any of the products/services or types of products/services referred to in this presentation. Readers/ Audiences should seek professional advice if they consider necessary.</a:t>
            </a:r>
          </a:p>
          <a:p>
            <a:r>
              <a:rPr lang="en-US" altLang="zh-TW" sz="800" dirty="0">
                <a:solidFill>
                  <a:srgbClr val="414141"/>
                </a:solidFill>
                <a:latin typeface="Calibri Light" panose="020F0302020204030204" pitchFamily="34" charset="0"/>
              </a:rPr>
              <a:t>The IFEC </a:t>
            </a:r>
            <a:r>
              <a:rPr lang="en-US" altLang="zh-TW" sz="800" dirty="0" err="1">
                <a:solidFill>
                  <a:srgbClr val="414141"/>
                </a:solidFill>
                <a:latin typeface="Calibri Light" panose="020F0302020204030204" pitchFamily="34" charset="0"/>
              </a:rPr>
              <a:t>endeavours</a:t>
            </a:r>
            <a:r>
              <a:rPr lang="en-US" altLang="zh-TW" sz="800" dirty="0">
                <a:solidFill>
                  <a:srgbClr val="414141"/>
                </a:solidFill>
                <a:latin typeface="Calibri Light" panose="020F0302020204030204" pitchFamily="34" charset="0"/>
              </a:rPr>
              <a:t> to ensure that the information contained in this presentation is accurate as of the date of its presentation, but the information is provided on an “as is” basis and the IFEC does not warrant its accuracy, timeliness, or completeness. The IFEC has no obligation to update this presentation as law and practices change. In no event shall the IFEC accept or assume any liability (including third party liability) nor entertain any claim for any loss or damage of any kind howsoever caused arising from or in connection with the use of or reliance upon this presentation (including whether caused by the IFEC’s negligence or any error or omission in information or otherwise). Examples and case studies provided in this presentation are for educational purposes only. All background information, characters and situations created for the examples and the case studies are fictitious.</a:t>
            </a:r>
          </a:p>
          <a:p>
            <a:r>
              <a:rPr lang="en-US" altLang="zh-TW" sz="800" dirty="0">
                <a:solidFill>
                  <a:srgbClr val="414141"/>
                </a:solidFill>
                <a:latin typeface="Calibri Light" panose="020F0302020204030204" pitchFamily="34" charset="0"/>
              </a:rPr>
              <a:t> </a:t>
            </a:r>
          </a:p>
          <a:p>
            <a:r>
              <a:rPr lang="en-US" altLang="zh-TW" sz="800" b="1" dirty="0">
                <a:solidFill>
                  <a:srgbClr val="414141"/>
                </a:solidFill>
                <a:latin typeface="Calibri Light" panose="020F0302020204030204" pitchFamily="34" charset="0"/>
              </a:rPr>
              <a:t>Copyright</a:t>
            </a:r>
          </a:p>
          <a:p>
            <a:r>
              <a:rPr lang="en-US" altLang="zh-TW" sz="800" dirty="0">
                <a:solidFill>
                  <a:srgbClr val="414141"/>
                </a:solidFill>
                <a:latin typeface="Calibri Light" panose="020F0302020204030204" pitchFamily="34" charset="0"/>
              </a:rPr>
              <a:t>The Investor and Financial Education Council (“IFEC”) is the owner of the copyright and other intellectual property rights in this presentation. This presentation (in whole or in part) may not be reproduced or distributed, or used for commercial purposes, without the prior written permission of the IFEC.</a:t>
            </a:r>
          </a:p>
          <a:p>
            <a:r>
              <a:rPr lang="en-US" altLang="zh-TW" sz="800" dirty="0">
                <a:solidFill>
                  <a:srgbClr val="414141"/>
                </a:solidFill>
                <a:latin typeface="Calibri Light" panose="020F0302020204030204" pitchFamily="34" charset="0"/>
              </a:rPr>
              <a:t> </a:t>
            </a:r>
          </a:p>
          <a:p>
            <a:r>
              <a:rPr lang="en-US" altLang="zh-TW" sz="800" dirty="0">
                <a:solidFill>
                  <a:srgbClr val="414141"/>
                </a:solidFill>
                <a:latin typeface="Calibri Light" panose="020F0302020204030204" pitchFamily="34" charset="0"/>
              </a:rPr>
              <a:t>Copyright © 2019 Investor and Financial Education Council. All rights reserved.</a:t>
            </a:r>
          </a:p>
        </p:txBody>
      </p:sp>
    </p:spTree>
    <p:extLst>
      <p:ext uri="{BB962C8B-B14F-4D97-AF65-F5344CB8AC3E}">
        <p14:creationId xmlns:p14="http://schemas.microsoft.com/office/powerpoint/2010/main" val="960695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144"/>
          <p:cNvSpPr>
            <a:spLocks noGrp="1"/>
          </p:cNvSpPr>
          <p:nvPr>
            <p:ph type="body" sz="quarter" idx="1"/>
          </p:nvPr>
        </p:nvSpPr>
        <p:spPr>
          <a:xfrm>
            <a:off x="1799658" y="2444150"/>
            <a:ext cx="6143733" cy="719128"/>
          </a:xfrm>
          <a:prstGeom prst="rect">
            <a:avLst/>
          </a:prstGeom>
        </p:spPr>
        <p:txBody>
          <a:bodyPr>
            <a:normAutofit/>
          </a:bodyPr>
          <a:lstStyle>
            <a:lvl1pPr defTabSz="850369">
              <a:defRPr sz="4900"/>
            </a:lvl1pPr>
          </a:lstStyle>
          <a:p>
            <a:r>
              <a:rPr sz="3880" dirty="0"/>
              <a:t>Activity 1 &amp; 2 </a:t>
            </a:r>
          </a:p>
        </p:txBody>
      </p:sp>
      <p:sp>
        <p:nvSpPr>
          <p:cNvPr id="145" name="Shape 145"/>
          <p:cNvSpPr>
            <a:spLocks noGrp="1"/>
          </p:cNvSpPr>
          <p:nvPr>
            <p:ph type="body" sz="quarter" idx="13"/>
          </p:nvPr>
        </p:nvSpPr>
        <p:spPr>
          <a:xfrm>
            <a:off x="1799657" y="3336075"/>
            <a:ext cx="6143733" cy="1972725"/>
          </a:xfrm>
          <a:prstGeom prst="rect">
            <a:avLst/>
          </a:prstGeom>
          <a:extLst>
            <a:ext uri="{C572A759-6A51-4108-AA02-DFA0A04FC94B}">
              <ma14:wrappingTextBoxFlag xmlns:ma14="http://schemas.microsoft.com/office/mac/drawingml/2011/main" xmlns="" val="1"/>
            </a:ext>
          </a:extLst>
        </p:spPr>
        <p:txBody>
          <a:bodyPr/>
          <a:lstStyle>
            <a:lvl1pPr marL="0" indent="0" defTabSz="685765">
              <a:lnSpc>
                <a:spcPct val="99000"/>
              </a:lnSpc>
              <a:spcBef>
                <a:spcPts val="0"/>
              </a:spcBef>
              <a:buSzTx/>
              <a:buNone/>
              <a:defRPr sz="4000">
                <a:solidFill>
                  <a:srgbClr val="FFFFFF"/>
                </a:solidFill>
                <a:latin typeface="Calibri Light"/>
                <a:ea typeface="Calibri Light"/>
                <a:cs typeface="Calibri Light"/>
                <a:sym typeface="Calibri Light"/>
              </a:defRPr>
            </a:lvl1pPr>
          </a:lstStyle>
          <a:p>
            <a:r>
              <a:rPr dirty="0"/>
              <a:t>How much do you know about consumer rights and responsibilities?</a:t>
            </a:r>
          </a:p>
        </p:txBody>
      </p:sp>
      <p:sp>
        <p:nvSpPr>
          <p:cNvPr id="143" name="Shape 143"/>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lvl1pPr>
              <a:defRPr>
                <a:solidFill>
                  <a:schemeClr val="accent3"/>
                </a:solidFill>
              </a:defRPr>
            </a:lvl1pPr>
          </a:lstStyle>
          <a:p>
            <a:fld id="{86CB4B4D-7CA3-9044-876B-883B54F8677D}" type="slidenum">
              <a:t>4</a:t>
            </a:fld>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p:cNvSpPr>
          <p:nvPr>
            <p:ph type="body" idx="1"/>
          </p:nvPr>
        </p:nvSpPr>
        <p:spPr>
          <a:xfrm>
            <a:off x="732442" y="692151"/>
            <a:ext cx="7682294" cy="690252"/>
          </a:xfrm>
          <a:prstGeom prst="rect">
            <a:avLst/>
          </a:prstGeom>
        </p:spPr>
        <p:txBody>
          <a:bodyPr/>
          <a:lstStyle>
            <a:lvl1pPr marL="0" indent="0">
              <a:lnSpc>
                <a:spcPts val="3400"/>
              </a:lnSpc>
              <a:buSzTx/>
              <a:buNone/>
              <a:defRPr sz="3300"/>
            </a:lvl1pPr>
          </a:lstStyle>
          <a:p>
            <a:r>
              <a:rPr b="1" dirty="0"/>
              <a:t>Activity 1: Case 1</a:t>
            </a:r>
          </a:p>
        </p:txBody>
      </p:sp>
      <p:sp>
        <p:nvSpPr>
          <p:cNvPr id="151" name="Shape 151"/>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pic>
        <p:nvPicPr>
          <p:cNvPr id="152" name="image4.jpeg"/>
          <p:cNvPicPr>
            <a:picLocks noChangeAspect="1"/>
          </p:cNvPicPr>
          <p:nvPr/>
        </p:nvPicPr>
        <p:blipFill>
          <a:blip r:embed="rId2">
            <a:extLst/>
          </a:blip>
          <a:stretch>
            <a:fillRect/>
          </a:stretch>
        </p:blipFill>
        <p:spPr>
          <a:xfrm>
            <a:off x="491142" y="1382400"/>
            <a:ext cx="3701983" cy="2791749"/>
          </a:xfrm>
          <a:prstGeom prst="rect">
            <a:avLst/>
          </a:prstGeom>
          <a:ln w="12700">
            <a:miter lim="400000"/>
          </a:ln>
        </p:spPr>
      </p:pic>
      <p:grpSp>
        <p:nvGrpSpPr>
          <p:cNvPr id="156" name="Group 156"/>
          <p:cNvGrpSpPr/>
          <p:nvPr/>
        </p:nvGrpSpPr>
        <p:grpSpPr>
          <a:xfrm>
            <a:off x="3357350" y="1151257"/>
            <a:ext cx="5408650" cy="2806594"/>
            <a:chOff x="0" y="-140292"/>
            <a:chExt cx="5184001" cy="2239155"/>
          </a:xfrm>
        </p:grpSpPr>
        <p:sp>
          <p:nvSpPr>
            <p:cNvPr id="154" name="Shape 154"/>
            <p:cNvSpPr/>
            <p:nvPr/>
          </p:nvSpPr>
          <p:spPr>
            <a:xfrm>
              <a:off x="0" y="0"/>
              <a:ext cx="5184002" cy="1958571"/>
            </a:xfrm>
            <a:custGeom>
              <a:avLst/>
              <a:gdLst/>
              <a:ahLst/>
              <a:cxnLst>
                <a:cxn ang="0">
                  <a:pos x="wd2" y="hd2"/>
                </a:cxn>
                <a:cxn ang="5400000">
                  <a:pos x="wd2" y="hd2"/>
                </a:cxn>
                <a:cxn ang="10800000">
                  <a:pos x="wd2" y="hd2"/>
                </a:cxn>
                <a:cxn ang="16200000">
                  <a:pos x="wd2" y="hd2"/>
                </a:cxn>
              </a:cxnLst>
              <a:rect l="0" t="0" r="r" b="b"/>
              <a:pathLst>
                <a:path w="21600" h="21600" extrusionOk="0">
                  <a:moveTo>
                    <a:pt x="7420" y="0"/>
                  </a:moveTo>
                  <a:cubicBezTo>
                    <a:pt x="5854" y="0"/>
                    <a:pt x="4584" y="1612"/>
                    <a:pt x="4584" y="3600"/>
                  </a:cubicBezTo>
                  <a:lnTo>
                    <a:pt x="4584" y="12600"/>
                  </a:lnTo>
                  <a:lnTo>
                    <a:pt x="0" y="16771"/>
                  </a:lnTo>
                  <a:lnTo>
                    <a:pt x="4584" y="18000"/>
                  </a:lnTo>
                  <a:cubicBezTo>
                    <a:pt x="4584" y="19988"/>
                    <a:pt x="5854" y="21600"/>
                    <a:pt x="7420" y="21600"/>
                  </a:cubicBezTo>
                  <a:lnTo>
                    <a:pt x="18764" y="21600"/>
                  </a:lnTo>
                  <a:cubicBezTo>
                    <a:pt x="20330" y="21600"/>
                    <a:pt x="21600" y="19988"/>
                    <a:pt x="21600" y="18000"/>
                  </a:cubicBezTo>
                  <a:lnTo>
                    <a:pt x="21600" y="3600"/>
                  </a:lnTo>
                  <a:cubicBezTo>
                    <a:pt x="21600" y="1612"/>
                    <a:pt x="20330" y="0"/>
                    <a:pt x="18764" y="0"/>
                  </a:cubicBezTo>
                  <a:lnTo>
                    <a:pt x="7420" y="0"/>
                  </a:lnTo>
                  <a:close/>
                </a:path>
              </a:pathLst>
            </a:custGeom>
            <a:solidFill>
              <a:srgbClr val="EB694B"/>
            </a:solidFill>
            <a:ln w="19050" cap="flat">
              <a:solidFill>
                <a:srgbClr val="FFFFFF"/>
              </a:solidFill>
              <a:prstDash val="solid"/>
              <a:round/>
            </a:ln>
            <a:effectLst/>
          </p:spPr>
          <p:txBody>
            <a:bodyPr wrap="square" lIns="45718" tIns="45718" rIns="45718" bIns="45718" numCol="1" anchor="ctr">
              <a:noAutofit/>
            </a:bodyPr>
            <a:lstStyle/>
            <a:p>
              <a:pPr defTabSz="914400">
                <a:defRPr>
                  <a:latin typeface="Arial"/>
                  <a:ea typeface="Arial"/>
                  <a:cs typeface="Arial"/>
                  <a:sym typeface="Arial"/>
                </a:defRPr>
              </a:pPr>
              <a:endParaRPr/>
            </a:p>
          </p:txBody>
        </p:sp>
        <p:sp>
          <p:nvSpPr>
            <p:cNvPr id="155" name="Shape 155"/>
            <p:cNvSpPr/>
            <p:nvPr/>
          </p:nvSpPr>
          <p:spPr>
            <a:xfrm>
              <a:off x="1249726" y="-140293"/>
              <a:ext cx="3784726" cy="22391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defTabSz="914400">
                <a:defRPr>
                  <a:latin typeface="Microsoft JhengHei"/>
                  <a:ea typeface="Microsoft JhengHei"/>
                  <a:cs typeface="Microsoft JhengHei"/>
                  <a:sym typeface="Microsoft JhengHei"/>
                </a:defRPr>
              </a:lvl1pPr>
            </a:lstStyle>
            <a:p>
              <a:pPr>
                <a:lnSpc>
                  <a:spcPts val="2600"/>
                </a:lnSpc>
                <a:spcAft>
                  <a:spcPts val="600"/>
                </a:spcAft>
                <a:defRPr>
                  <a:latin typeface="Arial"/>
                  <a:ea typeface="Arial"/>
                  <a:cs typeface="Arial"/>
                  <a:sym typeface="Arial"/>
                </a:defRPr>
              </a:pPr>
              <a:r>
                <a:rPr dirty="0">
                  <a:latin typeface="Microsoft JhengHei"/>
                  <a:ea typeface="Microsoft JhengHei"/>
                  <a:cs typeface="Microsoft JhengHei"/>
                  <a:sym typeface="Microsoft JhengHei"/>
                </a:rPr>
                <a:t>I just bought a smartphone at its official store and found that it did not work properly after I got home. However, I have already thrown away the packaging. Can I still get a refund or a free repair service?</a:t>
              </a:r>
            </a:p>
          </p:txBody>
        </p:sp>
      </p:gr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Shape 158"/>
          <p:cNvSpPr>
            <a:spLocks noGrp="1"/>
          </p:cNvSpPr>
          <p:nvPr>
            <p:ph type="body" idx="1"/>
          </p:nvPr>
        </p:nvSpPr>
        <p:spPr>
          <a:xfrm>
            <a:off x="730800" y="1350000"/>
            <a:ext cx="7679267" cy="4602970"/>
          </a:xfrm>
          <a:prstGeom prst="rect">
            <a:avLst/>
          </a:prstGeom>
        </p:spPr>
        <p:txBody>
          <a:bodyPr>
            <a:normAutofit/>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His rights</a:t>
            </a:r>
            <a:r>
              <a:rPr dirty="0" smtClean="0"/>
              <a:t>:</a:t>
            </a:r>
            <a:endParaRPr dirty="0" smtClean="0">
              <a:solidFill>
                <a:srgbClr val="00C1D5"/>
              </a:solidFill>
            </a:endParaRP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smtClean="0">
                <a:solidFill>
                  <a:srgbClr val="00C1D5"/>
                </a:solidFill>
              </a:rPr>
              <a:t>Receive compensation for a poor quality and unsatisfactory product</a:t>
            </a: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smtClean="0">
                <a:solidFill>
                  <a:srgbClr val="00C1D5"/>
                </a:solidFill>
              </a:rPr>
              <a:t>Receive </a:t>
            </a:r>
            <a:r>
              <a:rPr lang="en-US" dirty="0">
                <a:solidFill>
                  <a:srgbClr val="00C1D5"/>
                </a:solidFill>
              </a:rPr>
              <a:t>a product with a certain level of quality as guaranteed</a:t>
            </a: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a:solidFill>
                  <a:srgbClr val="00C1D5"/>
                </a:solidFill>
              </a:rPr>
              <a:t>Have the right to know the basic rights and responsibilities of </a:t>
            </a:r>
            <a:r>
              <a:rPr lang="en-US" dirty="0" smtClean="0">
                <a:solidFill>
                  <a:srgbClr val="00C1D5"/>
                </a:solidFill>
              </a:rPr>
              <a:t>consumers</a:t>
            </a:r>
          </a:p>
          <a:p>
            <a:pPr marL="0" lvl="0" indent="0" defTabSz="719965">
              <a:lnSpc>
                <a:spcPts val="2600"/>
              </a:lnSpc>
              <a:spcBef>
                <a:spcPts val="0"/>
              </a:spcBef>
              <a:spcAft>
                <a:spcPts val="600"/>
              </a:spcAft>
              <a:buSzTx/>
              <a:buNone/>
              <a:defRPr sz="2100">
                <a:solidFill>
                  <a:srgbClr val="414141"/>
                </a:solidFill>
                <a:latin typeface="Calibri Light"/>
                <a:ea typeface="Calibri Light"/>
                <a:cs typeface="Calibri Light"/>
                <a:sym typeface="Calibri Light"/>
              </a:defRPr>
            </a:pPr>
            <a:r>
              <a:rPr lang="en-GB" altLang="zh-HK" sz="2100" dirty="0" smtClean="0">
                <a:solidFill>
                  <a:srgbClr val="414141"/>
                </a:solidFill>
                <a:latin typeface="Calibri Light"/>
                <a:sym typeface="Calibri Light"/>
              </a:rPr>
              <a:t>His responsibilities: </a:t>
            </a:r>
            <a:endParaRPr lang="en-GB" altLang="zh-HK" sz="2100" dirty="0" smtClean="0">
              <a:solidFill>
                <a:srgbClr val="00C1D5"/>
              </a:solidFill>
              <a:latin typeface="Calibri Light"/>
              <a:sym typeface="Calibri Light"/>
            </a:endParaRPr>
          </a:p>
          <a:p>
            <a:pPr marL="342000" indent="-342000" defTabSz="719965">
              <a:lnSpc>
                <a:spcPts val="2600"/>
              </a:lnSpc>
              <a:spcBef>
                <a:spcPts val="0"/>
              </a:spcBef>
              <a:spcAft>
                <a:spcPts val="600"/>
              </a:spcAft>
              <a:buSzTx/>
              <a:defRPr sz="2100">
                <a:solidFill>
                  <a:srgbClr val="414141"/>
                </a:solidFill>
                <a:latin typeface="Calibri Light"/>
                <a:ea typeface="Calibri Light"/>
                <a:cs typeface="Calibri Light"/>
                <a:sym typeface="Calibri Light"/>
              </a:defRPr>
            </a:pPr>
            <a:r>
              <a:rPr lang="en-US" altLang="zh-HK" sz="2100" dirty="0">
                <a:solidFill>
                  <a:srgbClr val="00C1D5"/>
                </a:solidFill>
                <a:latin typeface="Calibri Light"/>
                <a:sym typeface="Calibri Light"/>
              </a:rPr>
              <a:t>Check carefully whether the product works properly before </a:t>
            </a:r>
            <a:r>
              <a:rPr lang="en-US" altLang="zh-HK" sz="2100" dirty="0" smtClean="0">
                <a:solidFill>
                  <a:srgbClr val="00C1D5"/>
                </a:solidFill>
                <a:latin typeface="Calibri Light"/>
                <a:sym typeface="Calibri Light"/>
              </a:rPr>
              <a:t>purchasing</a:t>
            </a:r>
          </a:p>
          <a:p>
            <a:pPr marL="342000" indent="-342000" defTabSz="719965">
              <a:lnSpc>
                <a:spcPts val="2600"/>
              </a:lnSpc>
              <a:spcBef>
                <a:spcPts val="0"/>
              </a:spcBef>
              <a:spcAft>
                <a:spcPts val="600"/>
              </a:spcAft>
              <a:buSzTx/>
              <a:defRPr sz="2100">
                <a:solidFill>
                  <a:srgbClr val="414141"/>
                </a:solidFill>
                <a:latin typeface="Calibri Light"/>
                <a:ea typeface="Calibri Light"/>
                <a:cs typeface="Calibri Light"/>
                <a:sym typeface="Calibri Light"/>
              </a:defRPr>
            </a:pPr>
            <a:r>
              <a:rPr lang="en-US" altLang="zh-HK" sz="2100" dirty="0">
                <a:solidFill>
                  <a:srgbClr val="00C1D5"/>
                </a:solidFill>
                <a:latin typeface="Calibri Light"/>
                <a:sym typeface="Calibri Light"/>
              </a:rPr>
              <a:t>Keep receipts and warranty certificates for refund or smartphones repair </a:t>
            </a:r>
            <a:r>
              <a:rPr lang="en-US" altLang="zh-HK" sz="2100" dirty="0" smtClean="0">
                <a:solidFill>
                  <a:srgbClr val="00C1D5"/>
                </a:solidFill>
                <a:latin typeface="Calibri Light"/>
                <a:sym typeface="Calibri Light"/>
              </a:rPr>
              <a:t>service</a:t>
            </a:r>
          </a:p>
          <a:p>
            <a:pPr marL="342000" indent="-342000" defTabSz="719965">
              <a:lnSpc>
                <a:spcPts val="2600"/>
              </a:lnSpc>
              <a:spcBef>
                <a:spcPts val="0"/>
              </a:spcBef>
              <a:spcAft>
                <a:spcPts val="600"/>
              </a:spcAft>
              <a:buSzTx/>
              <a:defRPr sz="2100">
                <a:solidFill>
                  <a:srgbClr val="414141"/>
                </a:solidFill>
                <a:latin typeface="Calibri Light"/>
                <a:ea typeface="Calibri Light"/>
                <a:cs typeface="Calibri Light"/>
                <a:sym typeface="Calibri Light"/>
              </a:defRPr>
            </a:pPr>
            <a:r>
              <a:rPr lang="en-US" altLang="zh-HK" sz="2100" dirty="0" smtClean="0">
                <a:solidFill>
                  <a:srgbClr val="00C1D5"/>
                </a:solidFill>
                <a:latin typeface="Calibri Light"/>
                <a:sym typeface="Calibri Light"/>
              </a:rPr>
              <a:t>Have </a:t>
            </a:r>
            <a:r>
              <a:rPr lang="en-US" altLang="zh-HK" sz="2100" dirty="0">
                <a:solidFill>
                  <a:srgbClr val="00C1D5"/>
                </a:solidFill>
                <a:latin typeface="Calibri Light"/>
                <a:sym typeface="Calibri Light"/>
              </a:rPr>
              <a:t>the responsibility to search for product information, for </a:t>
            </a:r>
            <a:r>
              <a:rPr lang="en-US" altLang="zh-HK" sz="2100" dirty="0" smtClean="0">
                <a:solidFill>
                  <a:srgbClr val="00C1D5"/>
                </a:solidFill>
                <a:latin typeface="Calibri Light"/>
                <a:sym typeface="Calibri Light"/>
              </a:rPr>
              <a:t>example </a:t>
            </a:r>
            <a:r>
              <a:rPr lang="en-US" altLang="zh-HK" sz="2100" dirty="0">
                <a:solidFill>
                  <a:srgbClr val="00C1D5"/>
                </a:solidFill>
                <a:latin typeface="Calibri Light"/>
                <a:sym typeface="Calibri Light"/>
              </a:rPr>
              <a:t>taking other users' experience as a </a:t>
            </a:r>
            <a:r>
              <a:rPr lang="en-US" altLang="zh-HK" sz="2100" dirty="0" smtClean="0">
                <a:solidFill>
                  <a:srgbClr val="00C1D5"/>
                </a:solidFill>
                <a:latin typeface="Calibri Light"/>
                <a:sym typeface="Calibri Light"/>
              </a:rPr>
              <a:t>reference</a:t>
            </a:r>
          </a:p>
          <a:p>
            <a:pPr defTabSz="719965">
              <a:lnSpc>
                <a:spcPts val="2600"/>
              </a:lnSpc>
              <a:spcBef>
                <a:spcPts val="0"/>
              </a:spcBef>
              <a:spcAft>
                <a:spcPts val="600"/>
              </a:spcAft>
              <a:buSzTx/>
              <a:defRPr sz="2100">
                <a:solidFill>
                  <a:srgbClr val="414141"/>
                </a:solidFill>
                <a:latin typeface="Calibri Light"/>
                <a:ea typeface="Calibri Light"/>
                <a:cs typeface="Calibri Light"/>
                <a:sym typeface="Calibri Light"/>
              </a:defRPr>
            </a:pPr>
            <a:endParaRPr lang="en-US" altLang="zh-HK" sz="2100" dirty="0">
              <a:solidFill>
                <a:srgbClr val="00C1D5"/>
              </a:solidFill>
              <a:latin typeface="Calibri Light"/>
              <a:sym typeface="Calibri Light"/>
            </a:endParaRPr>
          </a:p>
          <a:p>
            <a:pPr marL="0" lvl="0" indent="0" defTabSz="719965">
              <a:lnSpc>
                <a:spcPts val="2600"/>
              </a:lnSpc>
              <a:spcBef>
                <a:spcPts val="0"/>
              </a:spcBef>
              <a:spcAft>
                <a:spcPts val="600"/>
              </a:spcAft>
              <a:buSzTx/>
              <a:buNone/>
              <a:defRPr sz="2100">
                <a:solidFill>
                  <a:srgbClr val="414141"/>
                </a:solidFill>
                <a:latin typeface="Calibri Light"/>
                <a:ea typeface="Calibri Light"/>
                <a:cs typeface="Calibri Light"/>
                <a:sym typeface="Calibri Light"/>
              </a:defRPr>
            </a:pPr>
            <a:endParaRPr lang="en-GB" altLang="zh-HK" sz="2100" dirty="0">
              <a:solidFill>
                <a:srgbClr val="00C1D5"/>
              </a:solidFill>
              <a:latin typeface="Calibri Light"/>
              <a:sym typeface="Calibri Light"/>
            </a:endParaRPr>
          </a:p>
          <a:p>
            <a:pPr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endParaRPr lang="en-US" dirty="0">
              <a:solidFill>
                <a:srgbClr val="00C1D5"/>
              </a:solidFill>
            </a:endParaRPr>
          </a:p>
        </p:txBody>
      </p:sp>
      <p:sp>
        <p:nvSpPr>
          <p:cNvPr id="160" name="Shape 160"/>
          <p:cNvSpPr>
            <a:spLocks noGrp="1"/>
          </p:cNvSpPr>
          <p:nvPr>
            <p:ph type="body" sz="quarter" idx="13"/>
          </p:nvPr>
        </p:nvSpPr>
        <p:spPr>
          <a:xfrm>
            <a:off x="730800" y="692151"/>
            <a:ext cx="7682294" cy="511168"/>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rPr dirty="0"/>
              <a:t>Activity 1: Case 1</a:t>
            </a:r>
          </a:p>
        </p:txBody>
      </p:sp>
      <p:sp>
        <p:nvSpPr>
          <p:cNvPr id="159" name="Shape 159"/>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5" name="矩形 4"/>
          <p:cNvSpPr/>
          <p:nvPr/>
        </p:nvSpPr>
        <p:spPr>
          <a:xfrm>
            <a:off x="1774251" y="1257919"/>
            <a:ext cx="1087157" cy="425758"/>
          </a:xfrm>
          <a:prstGeom prst="rect">
            <a:avLst/>
          </a:prstGeom>
        </p:spPr>
        <p:txBody>
          <a:bodyPr wrap="none">
            <a:spAutoFit/>
          </a:bodyPr>
          <a:lstStyle/>
          <a:p>
            <a:pPr defTabSz="719965">
              <a:lnSpc>
                <a:spcPts val="2600"/>
              </a:lnSpc>
              <a:spcAft>
                <a:spcPts val="600"/>
              </a:spcAft>
              <a:defRPr sz="2100">
                <a:solidFill>
                  <a:schemeClr val="accent1"/>
                </a:solidFill>
                <a:latin typeface="Calibri Light"/>
                <a:ea typeface="Calibri Light"/>
                <a:cs typeface="Calibri Light"/>
                <a:sym typeface="Calibri Light"/>
              </a:defRPr>
            </a:pPr>
            <a:r>
              <a:rPr lang="en-US" altLang="zh-HK" dirty="0">
                <a:solidFill>
                  <a:srgbClr val="00C1D5"/>
                </a:solidFill>
              </a:rPr>
              <a:t>(c) (a) (l</a:t>
            </a:r>
            <a:r>
              <a:rPr lang="en-US" altLang="zh-HK" dirty="0" smtClean="0">
                <a:solidFill>
                  <a:srgbClr val="00C1D5"/>
                </a:solidFill>
              </a:rPr>
              <a:t>)</a:t>
            </a:r>
            <a:endParaRPr lang="en-US" altLang="zh-HK" dirty="0">
              <a:solidFill>
                <a:srgbClr val="00C1D5"/>
              </a:solidFill>
            </a:endParaRPr>
          </a:p>
        </p:txBody>
      </p:sp>
      <p:sp>
        <p:nvSpPr>
          <p:cNvPr id="6" name="矩形 5"/>
          <p:cNvSpPr/>
          <p:nvPr/>
        </p:nvSpPr>
        <p:spPr>
          <a:xfrm>
            <a:off x="2775736" y="3237974"/>
            <a:ext cx="1140056" cy="413511"/>
          </a:xfrm>
          <a:prstGeom prst="rect">
            <a:avLst/>
          </a:prstGeom>
        </p:spPr>
        <p:txBody>
          <a:bodyPr wrap="none">
            <a:spAutoFit/>
          </a:bodyPr>
          <a:lstStyle/>
          <a:p>
            <a:pPr lvl="0" defTabSz="719965">
              <a:lnSpc>
                <a:spcPts val="2600"/>
              </a:lnSpc>
              <a:spcAft>
                <a:spcPts val="600"/>
              </a:spcAft>
              <a:defRPr sz="2100">
                <a:solidFill>
                  <a:srgbClr val="414141"/>
                </a:solidFill>
                <a:latin typeface="Calibri Light"/>
                <a:ea typeface="Calibri Light"/>
                <a:cs typeface="Calibri Light"/>
                <a:sym typeface="Calibri Light"/>
              </a:defRPr>
            </a:pPr>
            <a:r>
              <a:rPr lang="en-GB" altLang="zh-HK" sz="2100" dirty="0">
                <a:solidFill>
                  <a:srgbClr val="00C1D5"/>
                </a:solidFill>
                <a:latin typeface="Calibri Light"/>
                <a:sym typeface="Calibri Light"/>
              </a:rPr>
              <a:t>(b) (e) (f)</a:t>
            </a: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animEffect transition="in" filter="fade">
                                      <p:cBhvr>
                                        <p:cTn id="7" dur="500"/>
                                        <p:tgtEl>
                                          <p:spTgt spid="1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8">
                                            <p:txEl>
                                              <p:pRg st="1" end="1"/>
                                            </p:txEl>
                                          </p:spTgt>
                                        </p:tgtEl>
                                        <p:attrNameLst>
                                          <p:attrName>style.visibility</p:attrName>
                                        </p:attrNameLst>
                                      </p:cBhvr>
                                      <p:to>
                                        <p:strVal val="visible"/>
                                      </p:to>
                                    </p:set>
                                    <p:animEffect transition="in" filter="fade">
                                      <p:cBhvr>
                                        <p:cTn id="17" dur="500"/>
                                        <p:tgtEl>
                                          <p:spTgt spid="15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8">
                                            <p:txEl>
                                              <p:pRg st="2" end="2"/>
                                            </p:txEl>
                                          </p:spTgt>
                                        </p:tgtEl>
                                        <p:attrNameLst>
                                          <p:attrName>style.visibility</p:attrName>
                                        </p:attrNameLst>
                                      </p:cBhvr>
                                      <p:to>
                                        <p:strVal val="visible"/>
                                      </p:to>
                                    </p:set>
                                    <p:animEffect transition="in" filter="fade">
                                      <p:cBhvr>
                                        <p:cTn id="22" dur="500"/>
                                        <p:tgtEl>
                                          <p:spTgt spid="15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8">
                                            <p:txEl>
                                              <p:pRg st="3" end="3"/>
                                            </p:txEl>
                                          </p:spTgt>
                                        </p:tgtEl>
                                        <p:attrNameLst>
                                          <p:attrName>style.visibility</p:attrName>
                                        </p:attrNameLst>
                                      </p:cBhvr>
                                      <p:to>
                                        <p:strVal val="visible"/>
                                      </p:to>
                                    </p:set>
                                    <p:animEffect transition="in" filter="fade">
                                      <p:cBhvr>
                                        <p:cTn id="27" dur="500"/>
                                        <p:tgtEl>
                                          <p:spTgt spid="15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8">
                                            <p:txEl>
                                              <p:pRg st="4" end="4"/>
                                            </p:txEl>
                                          </p:spTgt>
                                        </p:tgtEl>
                                        <p:attrNameLst>
                                          <p:attrName>style.visibility</p:attrName>
                                        </p:attrNameLst>
                                      </p:cBhvr>
                                      <p:to>
                                        <p:strVal val="visible"/>
                                      </p:to>
                                    </p:set>
                                    <p:animEffect transition="in" filter="fade">
                                      <p:cBhvr>
                                        <p:cTn id="32" dur="500"/>
                                        <p:tgtEl>
                                          <p:spTgt spid="15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8">
                                            <p:txEl>
                                              <p:pRg st="5" end="5"/>
                                            </p:txEl>
                                          </p:spTgt>
                                        </p:tgtEl>
                                        <p:attrNameLst>
                                          <p:attrName>style.visibility</p:attrName>
                                        </p:attrNameLst>
                                      </p:cBhvr>
                                      <p:to>
                                        <p:strVal val="visible"/>
                                      </p:to>
                                    </p:set>
                                    <p:animEffect transition="in" filter="fade">
                                      <p:cBhvr>
                                        <p:cTn id="42" dur="500"/>
                                        <p:tgtEl>
                                          <p:spTgt spid="158">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58">
                                            <p:txEl>
                                              <p:pRg st="6" end="6"/>
                                            </p:txEl>
                                          </p:spTgt>
                                        </p:tgtEl>
                                        <p:attrNameLst>
                                          <p:attrName>style.visibility</p:attrName>
                                        </p:attrNameLst>
                                      </p:cBhvr>
                                      <p:to>
                                        <p:strVal val="visible"/>
                                      </p:to>
                                    </p:set>
                                    <p:animEffect transition="in" filter="fade">
                                      <p:cBhvr>
                                        <p:cTn id="47" dur="500"/>
                                        <p:tgtEl>
                                          <p:spTgt spid="158">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58">
                                            <p:txEl>
                                              <p:pRg st="7" end="7"/>
                                            </p:txEl>
                                          </p:spTgt>
                                        </p:tgtEl>
                                        <p:attrNameLst>
                                          <p:attrName>style.visibility</p:attrName>
                                        </p:attrNameLst>
                                      </p:cBhvr>
                                      <p:to>
                                        <p:strVal val="visible"/>
                                      </p:to>
                                    </p:set>
                                    <p:animEffect transition="in" filter="fade">
                                      <p:cBhvr>
                                        <p:cTn id="52" dur="500"/>
                                        <p:tgtEl>
                                          <p:spTgt spid="15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uiExpand="1" build="p"/>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a:spLocks noGrp="1"/>
          </p:cNvSpPr>
          <p:nvPr>
            <p:ph type="body" idx="1"/>
          </p:nvPr>
        </p:nvSpPr>
        <p:spPr>
          <a:xfrm>
            <a:off x="732442" y="692151"/>
            <a:ext cx="7682294" cy="738251"/>
          </a:xfrm>
          <a:prstGeom prst="rect">
            <a:avLst/>
          </a:prstGeom>
        </p:spPr>
        <p:txBody>
          <a:bodyPr/>
          <a:lstStyle>
            <a:lvl1pPr marL="0" indent="0">
              <a:lnSpc>
                <a:spcPts val="3400"/>
              </a:lnSpc>
              <a:buSzTx/>
              <a:buNone/>
              <a:defRPr sz="3300"/>
            </a:lvl1pPr>
          </a:lstStyle>
          <a:p>
            <a:r>
              <a:rPr b="1" dirty="0"/>
              <a:t>Activity 1: Case 2</a:t>
            </a:r>
          </a:p>
        </p:txBody>
      </p:sp>
      <p:sp>
        <p:nvSpPr>
          <p:cNvPr id="166" name="Shape 166"/>
          <p:cNvSpPr>
            <a:spLocks noGrp="1"/>
          </p:cNvSpPr>
          <p:nvPr>
            <p:ph type="sldNum" sz="quarter" idx="2"/>
          </p:nvPr>
        </p:nvSpPr>
        <p:spPr>
          <a:xfrm>
            <a:off x="8284633" y="6314016"/>
            <a:ext cx="127001"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pic>
        <p:nvPicPr>
          <p:cNvPr id="168" name="image5.jpeg"/>
          <p:cNvPicPr>
            <a:picLocks noChangeAspect="1"/>
          </p:cNvPicPr>
          <p:nvPr/>
        </p:nvPicPr>
        <p:blipFill>
          <a:blip r:embed="rId2">
            <a:extLst/>
          </a:blip>
          <a:stretch>
            <a:fillRect/>
          </a:stretch>
        </p:blipFill>
        <p:spPr>
          <a:xfrm>
            <a:off x="518644" y="1428291"/>
            <a:ext cx="4001158" cy="2661867"/>
          </a:xfrm>
          <a:prstGeom prst="rect">
            <a:avLst/>
          </a:prstGeom>
          <a:ln w="12700">
            <a:miter lim="400000"/>
          </a:ln>
        </p:spPr>
      </p:pic>
      <p:grpSp>
        <p:nvGrpSpPr>
          <p:cNvPr id="171" name="Group 171"/>
          <p:cNvGrpSpPr/>
          <p:nvPr/>
        </p:nvGrpSpPr>
        <p:grpSpPr>
          <a:xfrm>
            <a:off x="3950392" y="1266825"/>
            <a:ext cx="4939419" cy="2619374"/>
            <a:chOff x="0" y="-151466"/>
            <a:chExt cx="4939418" cy="2403071"/>
          </a:xfrm>
        </p:grpSpPr>
        <p:sp>
          <p:nvSpPr>
            <p:cNvPr id="169" name="Shape 169"/>
            <p:cNvSpPr/>
            <p:nvPr/>
          </p:nvSpPr>
          <p:spPr>
            <a:xfrm>
              <a:off x="0" y="-151466"/>
              <a:ext cx="4939418" cy="2403071"/>
            </a:xfrm>
            <a:custGeom>
              <a:avLst/>
              <a:gdLst/>
              <a:ahLst/>
              <a:cxnLst>
                <a:cxn ang="0">
                  <a:pos x="wd2" y="hd2"/>
                </a:cxn>
                <a:cxn ang="5400000">
                  <a:pos x="wd2" y="hd2"/>
                </a:cxn>
                <a:cxn ang="10800000">
                  <a:pos x="wd2" y="hd2"/>
                </a:cxn>
                <a:cxn ang="16200000">
                  <a:pos x="wd2" y="hd2"/>
                </a:cxn>
              </a:cxnLst>
              <a:rect l="0" t="0" r="r" b="b"/>
              <a:pathLst>
                <a:path w="21600" h="21600" extrusionOk="0">
                  <a:moveTo>
                    <a:pt x="6277" y="0"/>
                  </a:moveTo>
                  <a:cubicBezTo>
                    <a:pt x="4584" y="0"/>
                    <a:pt x="3212" y="1612"/>
                    <a:pt x="3212" y="3600"/>
                  </a:cubicBezTo>
                  <a:lnTo>
                    <a:pt x="3212" y="12600"/>
                  </a:lnTo>
                  <a:lnTo>
                    <a:pt x="0" y="16870"/>
                  </a:lnTo>
                  <a:lnTo>
                    <a:pt x="3212" y="18000"/>
                  </a:lnTo>
                  <a:cubicBezTo>
                    <a:pt x="3212" y="19988"/>
                    <a:pt x="4584" y="21600"/>
                    <a:pt x="6277" y="21600"/>
                  </a:cubicBezTo>
                  <a:lnTo>
                    <a:pt x="18535" y="21600"/>
                  </a:lnTo>
                  <a:cubicBezTo>
                    <a:pt x="20228" y="21600"/>
                    <a:pt x="21600" y="19988"/>
                    <a:pt x="21600" y="18000"/>
                  </a:cubicBezTo>
                  <a:lnTo>
                    <a:pt x="21600" y="3600"/>
                  </a:lnTo>
                  <a:cubicBezTo>
                    <a:pt x="21600" y="1612"/>
                    <a:pt x="20228" y="0"/>
                    <a:pt x="18535" y="0"/>
                  </a:cubicBezTo>
                  <a:lnTo>
                    <a:pt x="6277" y="0"/>
                  </a:lnTo>
                  <a:close/>
                </a:path>
              </a:pathLst>
            </a:custGeom>
            <a:solidFill>
              <a:srgbClr val="EB694B"/>
            </a:solidFill>
            <a:ln w="12700" cap="flat">
              <a:solidFill>
                <a:srgbClr val="AD4B35"/>
              </a:solidFill>
              <a:prstDash val="solid"/>
              <a:round/>
            </a:ln>
            <a:effectLst/>
          </p:spPr>
          <p:txBody>
            <a:bodyPr wrap="square" lIns="45718" tIns="45718" rIns="45718" bIns="45718" numCol="1" anchor="ctr">
              <a:noAutofit/>
            </a:bodyPr>
            <a:lstStyle/>
            <a:p>
              <a:pPr defTabSz="914400">
                <a:defRPr>
                  <a:latin typeface="Arial"/>
                  <a:ea typeface="Arial"/>
                  <a:cs typeface="Arial"/>
                  <a:sym typeface="Arial"/>
                </a:defRPr>
              </a:pPr>
              <a:endParaRPr/>
            </a:p>
          </p:txBody>
        </p:sp>
        <p:sp>
          <p:nvSpPr>
            <p:cNvPr id="170" name="Shape 170"/>
            <p:cNvSpPr/>
            <p:nvPr/>
          </p:nvSpPr>
          <p:spPr>
            <a:xfrm>
              <a:off x="917073" y="-65566"/>
              <a:ext cx="4022345" cy="21980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defTabSz="914400">
                <a:defRPr>
                  <a:latin typeface="Microsoft JhengHei"/>
                  <a:ea typeface="Microsoft JhengHei"/>
                  <a:cs typeface="Microsoft JhengHei"/>
                  <a:sym typeface="Microsoft JhengHei"/>
                </a:defRPr>
              </a:lvl1pPr>
            </a:lstStyle>
            <a:p>
              <a:pPr>
                <a:lnSpc>
                  <a:spcPts val="2600"/>
                </a:lnSpc>
                <a:spcAft>
                  <a:spcPts val="600"/>
                </a:spcAft>
                <a:defRPr>
                  <a:latin typeface="Arial"/>
                  <a:ea typeface="Arial"/>
                  <a:cs typeface="Arial"/>
                  <a:sym typeface="Arial"/>
                </a:defRPr>
              </a:pPr>
              <a:r>
                <a:rPr dirty="0">
                  <a:latin typeface="Microsoft JhengHei"/>
                  <a:ea typeface="Microsoft JhengHei"/>
                  <a:cs typeface="Microsoft JhengHei"/>
                  <a:sym typeface="Microsoft JhengHei"/>
                </a:rPr>
                <a:t>A Japanese restaurant offered 90% off on prime tuna as a promotion. After being seated in the restaurant, I found out that the prime tuna was sold out. The restaurant owner asked me to spend at least $100 before leaving!</a:t>
              </a:r>
            </a:p>
          </p:txBody>
        </p:sp>
      </p:gr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Shape 173"/>
          <p:cNvSpPr>
            <a:spLocks noGrp="1"/>
          </p:cNvSpPr>
          <p:nvPr>
            <p:ph type="body" idx="1"/>
          </p:nvPr>
        </p:nvSpPr>
        <p:spPr>
          <a:xfrm>
            <a:off x="732367" y="1350000"/>
            <a:ext cx="7679267" cy="3613504"/>
          </a:xfrm>
          <a:prstGeom prst="rect">
            <a:avLst/>
          </a:prstGeom>
        </p:spPr>
        <p:txBody>
          <a:bodyPr/>
          <a:lstStyle/>
          <a:p>
            <a:pPr marL="0" indent="0" defTabSz="719965">
              <a:lnSpc>
                <a:spcPts val="2600"/>
              </a:lnSpc>
              <a:spcBef>
                <a:spcPts val="0"/>
              </a:spcBef>
              <a:spcAft>
                <a:spcPts val="600"/>
              </a:spcAft>
              <a:buSzTx/>
              <a:buNone/>
              <a:defRPr sz="2100">
                <a:solidFill>
                  <a:schemeClr val="accent1"/>
                </a:solidFill>
                <a:latin typeface="Calibri Light"/>
                <a:ea typeface="Calibri Light"/>
                <a:cs typeface="Calibri Light"/>
                <a:sym typeface="Calibri Light"/>
              </a:defRPr>
            </a:pPr>
            <a:r>
              <a:rPr dirty="0"/>
              <a:t>Her rights</a:t>
            </a:r>
            <a:r>
              <a:rPr dirty="0" smtClean="0"/>
              <a:t>:</a:t>
            </a:r>
            <a:endParaRPr lang="en-US" dirty="0" smtClean="0">
              <a:solidFill>
                <a:srgbClr val="00C1D5"/>
              </a:solidFill>
            </a:endParaRP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a:solidFill>
                  <a:srgbClr val="00C1D5"/>
                </a:solidFill>
              </a:rPr>
              <a:t>Being informed that the restaurant cannot provide the offer before being seated </a:t>
            </a:r>
            <a:endParaRPr lang="en-US" dirty="0" smtClean="0">
              <a:solidFill>
                <a:srgbClr val="00C1D5"/>
              </a:solidFill>
            </a:endParaRP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a:solidFill>
                  <a:srgbClr val="00C1D5"/>
                </a:solidFill>
              </a:rPr>
              <a:t>Have the right to lodge a complaint with the Consumer Council</a:t>
            </a:r>
          </a:p>
          <a:p>
            <a:pPr marL="0" lvl="0" indent="0" defTabSz="719965">
              <a:lnSpc>
                <a:spcPts val="2600"/>
              </a:lnSpc>
              <a:spcBef>
                <a:spcPts val="0"/>
              </a:spcBef>
              <a:spcAft>
                <a:spcPts val="600"/>
              </a:spcAft>
              <a:buSzTx/>
              <a:buNone/>
              <a:defRPr sz="2100">
                <a:solidFill>
                  <a:srgbClr val="414141"/>
                </a:solidFill>
                <a:latin typeface="Calibri Light"/>
                <a:ea typeface="Calibri Light"/>
                <a:cs typeface="Calibri Light"/>
                <a:sym typeface="Calibri Light"/>
              </a:defRPr>
            </a:pPr>
            <a:r>
              <a:rPr lang="en-GB" altLang="zh-HK" sz="2100" dirty="0">
                <a:solidFill>
                  <a:srgbClr val="414141"/>
                </a:solidFill>
                <a:latin typeface="Calibri Light"/>
                <a:sym typeface="Calibri Light"/>
              </a:rPr>
              <a:t>Her responsibilities: </a:t>
            </a:r>
            <a:endParaRPr lang="en-GB" altLang="zh-HK" sz="2100" dirty="0">
              <a:solidFill>
                <a:srgbClr val="00C1D5"/>
              </a:solidFill>
              <a:latin typeface="Calibri Light"/>
              <a:sym typeface="Calibri Light"/>
            </a:endParaRPr>
          </a:p>
          <a:p>
            <a:pPr marL="342000" indent="-342000" defTabSz="719965">
              <a:lnSpc>
                <a:spcPts val="2600"/>
              </a:lnSpc>
              <a:spcBef>
                <a:spcPts val="0"/>
              </a:spcBef>
              <a:spcAft>
                <a:spcPts val="600"/>
              </a:spcAft>
              <a:buSzTx/>
              <a:defRPr sz="2100">
                <a:solidFill>
                  <a:schemeClr val="accent1"/>
                </a:solidFill>
                <a:latin typeface="Calibri Light"/>
                <a:ea typeface="Calibri Light"/>
                <a:cs typeface="Calibri Light"/>
                <a:sym typeface="Calibri Light"/>
              </a:defRPr>
            </a:pPr>
            <a:r>
              <a:rPr lang="en-US" dirty="0">
                <a:solidFill>
                  <a:srgbClr val="00C1D5"/>
                </a:solidFill>
              </a:rPr>
              <a:t>Check with the staff for promotion details before being seated</a:t>
            </a:r>
          </a:p>
          <a:p>
            <a:pPr defTabSz="719965">
              <a:lnSpc>
                <a:spcPct val="100000"/>
              </a:lnSpc>
              <a:spcBef>
                <a:spcPts val="800"/>
              </a:spcBef>
              <a:buSzTx/>
              <a:defRPr sz="2100">
                <a:solidFill>
                  <a:schemeClr val="accent1"/>
                </a:solidFill>
                <a:latin typeface="Calibri Light"/>
                <a:ea typeface="Calibri Light"/>
                <a:cs typeface="Calibri Light"/>
                <a:sym typeface="Calibri Light"/>
              </a:defRPr>
            </a:pPr>
            <a:endParaRPr lang="en-US" dirty="0">
              <a:solidFill>
                <a:srgbClr val="00C1D5"/>
              </a:solidFill>
            </a:endParaRPr>
          </a:p>
          <a:p>
            <a:pPr marL="0" indent="0" defTabSz="719965">
              <a:lnSpc>
                <a:spcPct val="100000"/>
              </a:lnSpc>
              <a:spcBef>
                <a:spcPts val="800"/>
              </a:spcBef>
              <a:buSzTx/>
              <a:buNone/>
              <a:defRPr sz="2100">
                <a:solidFill>
                  <a:schemeClr val="accent1"/>
                </a:solidFill>
                <a:latin typeface="Calibri Light"/>
                <a:ea typeface="Calibri Light"/>
                <a:cs typeface="Calibri Light"/>
                <a:sym typeface="Calibri Light"/>
              </a:defRPr>
            </a:pPr>
            <a:endParaRPr dirty="0">
              <a:solidFill>
                <a:srgbClr val="00C1D5"/>
              </a:solidFill>
            </a:endParaRPr>
          </a:p>
        </p:txBody>
      </p:sp>
      <p:sp>
        <p:nvSpPr>
          <p:cNvPr id="175" name="Shape 175"/>
          <p:cNvSpPr>
            <a:spLocks noGrp="1"/>
          </p:cNvSpPr>
          <p:nvPr>
            <p:ph type="body" sz="quarter" idx="13"/>
          </p:nvPr>
        </p:nvSpPr>
        <p:spPr>
          <a:xfrm>
            <a:off x="732442" y="692151"/>
            <a:ext cx="7682294" cy="511168"/>
          </a:xfrm>
          <a:prstGeom prst="rect">
            <a:avLst/>
          </a:prstGeom>
          <a:extLst>
            <a:ext uri="{C572A759-6A51-4108-AA02-DFA0A04FC94B}">
              <ma14:wrappingTextBoxFlag xmlns:ma14="http://schemas.microsoft.com/office/mac/drawingml/2011/main" xmlns="" val="1"/>
            </a:ext>
          </a:extLst>
        </p:spPr>
        <p:txBody>
          <a:bodyPr/>
          <a:lstStyle>
            <a:lvl1pPr marL="0" indent="0">
              <a:lnSpc>
                <a:spcPts val="3400"/>
              </a:lnSpc>
              <a:buSzTx/>
              <a:buNone/>
              <a:defRPr sz="3300"/>
            </a:lvl1pPr>
          </a:lstStyle>
          <a:p>
            <a:r>
              <a:t>Activity 1: Case 2</a:t>
            </a:r>
          </a:p>
        </p:txBody>
      </p:sp>
      <p:sp>
        <p:nvSpPr>
          <p:cNvPr id="174" name="Shape 174"/>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5" name="矩形 4"/>
          <p:cNvSpPr/>
          <p:nvPr/>
        </p:nvSpPr>
        <p:spPr>
          <a:xfrm>
            <a:off x="1850572" y="1280251"/>
            <a:ext cx="825867" cy="413511"/>
          </a:xfrm>
          <a:prstGeom prst="rect">
            <a:avLst/>
          </a:prstGeom>
        </p:spPr>
        <p:txBody>
          <a:bodyPr wrap="none">
            <a:spAutoFit/>
          </a:bodyPr>
          <a:lstStyle/>
          <a:p>
            <a:pPr defTabSz="719965">
              <a:lnSpc>
                <a:spcPts val="2600"/>
              </a:lnSpc>
              <a:spcAft>
                <a:spcPts val="600"/>
              </a:spcAft>
              <a:defRPr sz="2100">
                <a:solidFill>
                  <a:schemeClr val="accent1"/>
                </a:solidFill>
                <a:latin typeface="Calibri Light"/>
                <a:ea typeface="Calibri Light"/>
                <a:cs typeface="Calibri Light"/>
                <a:sym typeface="Calibri Light"/>
              </a:defRPr>
            </a:pPr>
            <a:r>
              <a:rPr lang="en-US" altLang="zh-HK" dirty="0">
                <a:solidFill>
                  <a:srgbClr val="00C1D5"/>
                </a:solidFill>
              </a:rPr>
              <a:t>(g) (e)</a:t>
            </a:r>
          </a:p>
        </p:txBody>
      </p:sp>
      <p:sp>
        <p:nvSpPr>
          <p:cNvPr id="6" name="矩形 5"/>
          <p:cNvSpPr/>
          <p:nvPr/>
        </p:nvSpPr>
        <p:spPr>
          <a:xfrm>
            <a:off x="2829562" y="2835071"/>
            <a:ext cx="458780" cy="413511"/>
          </a:xfrm>
          <a:prstGeom prst="rect">
            <a:avLst/>
          </a:prstGeom>
        </p:spPr>
        <p:txBody>
          <a:bodyPr wrap="none">
            <a:spAutoFit/>
          </a:bodyPr>
          <a:lstStyle/>
          <a:p>
            <a:pPr defTabSz="719965">
              <a:lnSpc>
                <a:spcPts val="2600"/>
              </a:lnSpc>
              <a:spcAft>
                <a:spcPts val="600"/>
              </a:spcAft>
              <a:defRPr sz="2100">
                <a:solidFill>
                  <a:schemeClr val="accent1"/>
                </a:solidFill>
                <a:latin typeface="Calibri Light"/>
                <a:ea typeface="Calibri Light"/>
                <a:cs typeface="Calibri Light"/>
                <a:sym typeface="Calibri Light"/>
              </a:defRPr>
            </a:pPr>
            <a:r>
              <a:rPr lang="en-US" altLang="zh-HK" dirty="0" smtClean="0">
                <a:solidFill>
                  <a:srgbClr val="00C1D5"/>
                </a:solidFill>
              </a:rPr>
              <a:t>(c)</a:t>
            </a:r>
            <a:endParaRPr lang="en-US" altLang="zh-HK" dirty="0">
              <a:solidFill>
                <a:srgbClr val="00C1D5"/>
              </a:solidFill>
            </a:endParaRPr>
          </a:p>
        </p:txBody>
      </p:sp>
    </p:spTree>
  </p:cSld>
  <p:clrMapOvr>
    <a:masterClrMapping/>
  </p:clrMapOvr>
  <p:transition spd="slow"/>
  <p:timing>
    <p:tnLst>
      <p:par>
        <p:cTn id="1" dur="indefinite" restart="never" fill="hold"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3">
                                            <p:txEl>
                                              <p:pRg st="0" end="0"/>
                                            </p:txEl>
                                          </p:spTgt>
                                        </p:tgtEl>
                                        <p:attrNameLst>
                                          <p:attrName>style.visibility</p:attrName>
                                        </p:attrNameLst>
                                      </p:cBhvr>
                                      <p:to>
                                        <p:strVal val="visible"/>
                                      </p:to>
                                    </p:set>
                                    <p:animEffect transition="in" filter="fade">
                                      <p:cBhvr>
                                        <p:cTn id="7" dur="500"/>
                                        <p:tgtEl>
                                          <p:spTgt spid="17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73">
                                            <p:txEl>
                                              <p:pRg st="1" end="1"/>
                                            </p:txEl>
                                          </p:spTgt>
                                        </p:tgtEl>
                                        <p:attrNameLst>
                                          <p:attrName>style.visibility</p:attrName>
                                        </p:attrNameLst>
                                      </p:cBhvr>
                                      <p:to>
                                        <p:strVal val="visible"/>
                                      </p:to>
                                    </p:set>
                                    <p:animEffect transition="in" filter="fade">
                                      <p:cBhvr>
                                        <p:cTn id="17" dur="500"/>
                                        <p:tgtEl>
                                          <p:spTgt spid="17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3">
                                            <p:txEl>
                                              <p:pRg st="2" end="2"/>
                                            </p:txEl>
                                          </p:spTgt>
                                        </p:tgtEl>
                                        <p:attrNameLst>
                                          <p:attrName>style.visibility</p:attrName>
                                        </p:attrNameLst>
                                      </p:cBhvr>
                                      <p:to>
                                        <p:strVal val="visible"/>
                                      </p:to>
                                    </p:set>
                                    <p:animEffect transition="in" filter="fade">
                                      <p:cBhvr>
                                        <p:cTn id="22" dur="500"/>
                                        <p:tgtEl>
                                          <p:spTgt spid="17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3">
                                            <p:txEl>
                                              <p:pRg st="3" end="3"/>
                                            </p:txEl>
                                          </p:spTgt>
                                        </p:tgtEl>
                                        <p:attrNameLst>
                                          <p:attrName>style.visibility</p:attrName>
                                        </p:attrNameLst>
                                      </p:cBhvr>
                                      <p:to>
                                        <p:strVal val="visible"/>
                                      </p:to>
                                    </p:set>
                                    <p:animEffect transition="in" filter="fade">
                                      <p:cBhvr>
                                        <p:cTn id="27" dur="500"/>
                                        <p:tgtEl>
                                          <p:spTgt spid="17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73">
                                            <p:txEl>
                                              <p:pRg st="4" end="4"/>
                                            </p:txEl>
                                          </p:spTgt>
                                        </p:tgtEl>
                                        <p:attrNameLst>
                                          <p:attrName>style.visibility</p:attrName>
                                        </p:attrNameLst>
                                      </p:cBhvr>
                                      <p:to>
                                        <p:strVal val="visible"/>
                                      </p:to>
                                    </p:set>
                                    <p:animEffect transition="in" filter="fade">
                                      <p:cBhvr>
                                        <p:cTn id="37" dur="500"/>
                                        <p:tgtEl>
                                          <p:spTgt spid="17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uiExpand="1" build="p"/>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Shape 186"/>
          <p:cNvSpPr>
            <a:spLocks noGrp="1"/>
          </p:cNvSpPr>
          <p:nvPr>
            <p:ph type="body" idx="1"/>
          </p:nvPr>
        </p:nvSpPr>
        <p:spPr>
          <a:xfrm>
            <a:off x="732442" y="692151"/>
            <a:ext cx="7682294" cy="623051"/>
          </a:xfrm>
          <a:prstGeom prst="rect">
            <a:avLst/>
          </a:prstGeom>
        </p:spPr>
        <p:txBody>
          <a:bodyPr/>
          <a:lstStyle>
            <a:lvl1pPr marL="0" indent="0">
              <a:lnSpc>
                <a:spcPts val="3400"/>
              </a:lnSpc>
              <a:buSzTx/>
              <a:buNone/>
              <a:defRPr sz="3300"/>
            </a:lvl1pPr>
          </a:lstStyle>
          <a:p>
            <a:r>
              <a:rPr b="1" dirty="0"/>
              <a:t>Activity 1: Case 3 </a:t>
            </a:r>
          </a:p>
        </p:txBody>
      </p:sp>
      <p:sp>
        <p:nvSpPr>
          <p:cNvPr id="185" name="Shape 185"/>
          <p:cNvSpPr>
            <a:spLocks noGrp="1"/>
          </p:cNvSpPr>
          <p:nvPr>
            <p:ph type="sldNum" sz="quarter" idx="2"/>
          </p:nvPr>
        </p:nvSpPr>
        <p:spPr>
          <a:xfrm>
            <a:off x="8252411" y="6314016"/>
            <a:ext cx="159222" cy="15240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pic>
        <p:nvPicPr>
          <p:cNvPr id="187" name="image6.jpeg"/>
          <p:cNvPicPr>
            <a:picLocks noChangeAspect="1"/>
          </p:cNvPicPr>
          <p:nvPr/>
        </p:nvPicPr>
        <p:blipFill>
          <a:blip r:embed="rId2">
            <a:extLst/>
          </a:blip>
          <a:stretch>
            <a:fillRect/>
          </a:stretch>
        </p:blipFill>
        <p:spPr>
          <a:xfrm>
            <a:off x="485382" y="2142599"/>
            <a:ext cx="2867488" cy="2131513"/>
          </a:xfrm>
          <a:prstGeom prst="rect">
            <a:avLst/>
          </a:prstGeom>
          <a:ln w="12700">
            <a:miter lim="400000"/>
          </a:ln>
        </p:spPr>
      </p:pic>
      <p:grpSp>
        <p:nvGrpSpPr>
          <p:cNvPr id="190" name="Group 190"/>
          <p:cNvGrpSpPr/>
          <p:nvPr/>
        </p:nvGrpSpPr>
        <p:grpSpPr>
          <a:xfrm>
            <a:off x="2500610" y="637460"/>
            <a:ext cx="6436283" cy="4403210"/>
            <a:chOff x="0" y="-635172"/>
            <a:chExt cx="6012499" cy="3819349"/>
          </a:xfrm>
        </p:grpSpPr>
        <p:sp>
          <p:nvSpPr>
            <p:cNvPr id="188" name="Shape 188"/>
            <p:cNvSpPr/>
            <p:nvPr/>
          </p:nvSpPr>
          <p:spPr>
            <a:xfrm>
              <a:off x="0" y="-105784"/>
              <a:ext cx="6012499" cy="2776029"/>
            </a:xfrm>
            <a:custGeom>
              <a:avLst/>
              <a:gdLst/>
              <a:ahLst/>
              <a:cxnLst>
                <a:cxn ang="0">
                  <a:pos x="wd2" y="hd2"/>
                </a:cxn>
                <a:cxn ang="5400000">
                  <a:pos x="wd2" y="hd2"/>
                </a:cxn>
                <a:cxn ang="10800000">
                  <a:pos x="wd2" y="hd2"/>
                </a:cxn>
                <a:cxn ang="16200000">
                  <a:pos x="wd2" y="hd2"/>
                </a:cxn>
              </a:cxnLst>
              <a:rect l="0" t="0" r="r" b="b"/>
              <a:pathLst>
                <a:path w="21600" h="21600" extrusionOk="0">
                  <a:moveTo>
                    <a:pt x="6277" y="0"/>
                  </a:moveTo>
                  <a:cubicBezTo>
                    <a:pt x="4584" y="0"/>
                    <a:pt x="3212" y="1612"/>
                    <a:pt x="3212" y="3600"/>
                  </a:cubicBezTo>
                  <a:lnTo>
                    <a:pt x="3212" y="12600"/>
                  </a:lnTo>
                  <a:lnTo>
                    <a:pt x="0" y="16870"/>
                  </a:lnTo>
                  <a:lnTo>
                    <a:pt x="3212" y="18000"/>
                  </a:lnTo>
                  <a:cubicBezTo>
                    <a:pt x="3212" y="19988"/>
                    <a:pt x="4584" y="21600"/>
                    <a:pt x="6277" y="21600"/>
                  </a:cubicBezTo>
                  <a:lnTo>
                    <a:pt x="18535" y="21600"/>
                  </a:lnTo>
                  <a:cubicBezTo>
                    <a:pt x="20228" y="21600"/>
                    <a:pt x="21600" y="19988"/>
                    <a:pt x="21600" y="18000"/>
                  </a:cubicBezTo>
                  <a:lnTo>
                    <a:pt x="21600" y="3600"/>
                  </a:lnTo>
                  <a:cubicBezTo>
                    <a:pt x="21600" y="1612"/>
                    <a:pt x="20228" y="0"/>
                    <a:pt x="18535" y="0"/>
                  </a:cubicBezTo>
                  <a:lnTo>
                    <a:pt x="6277" y="0"/>
                  </a:lnTo>
                  <a:close/>
                </a:path>
              </a:pathLst>
            </a:custGeom>
            <a:solidFill>
              <a:srgbClr val="EB694B"/>
            </a:solidFill>
            <a:ln w="12700" cap="flat">
              <a:solidFill>
                <a:srgbClr val="AD4B35"/>
              </a:solidFill>
              <a:prstDash val="solid"/>
              <a:round/>
            </a:ln>
            <a:effectLst/>
          </p:spPr>
          <p:txBody>
            <a:bodyPr wrap="square" lIns="45718" tIns="45718" rIns="45718" bIns="45718" numCol="1" anchor="ctr">
              <a:noAutofit/>
            </a:bodyPr>
            <a:lstStyle/>
            <a:p>
              <a:pPr defTabSz="914400">
                <a:defRPr>
                  <a:latin typeface="Arial"/>
                  <a:ea typeface="Arial"/>
                  <a:cs typeface="Arial"/>
                  <a:sym typeface="Arial"/>
                </a:defRPr>
              </a:pPr>
              <a:endParaRPr/>
            </a:p>
          </p:txBody>
        </p:sp>
        <p:sp>
          <p:nvSpPr>
            <p:cNvPr id="189" name="Shape 189"/>
            <p:cNvSpPr/>
            <p:nvPr/>
          </p:nvSpPr>
          <p:spPr>
            <a:xfrm>
              <a:off x="1036538" y="-635172"/>
              <a:ext cx="4975961" cy="381934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noAutofit/>
            </a:bodyPr>
            <a:lstStyle>
              <a:lvl1pPr defTabSz="914400">
                <a:defRPr>
                  <a:latin typeface="Microsoft JhengHei"/>
                  <a:ea typeface="Microsoft JhengHei"/>
                  <a:cs typeface="Microsoft JhengHei"/>
                  <a:sym typeface="Microsoft JhengHei"/>
                </a:defRPr>
              </a:lvl1pPr>
            </a:lstStyle>
            <a:p>
              <a:pPr>
                <a:lnSpc>
                  <a:spcPts val="2600"/>
                </a:lnSpc>
                <a:spcAft>
                  <a:spcPts val="600"/>
                </a:spcAft>
                <a:defRPr>
                  <a:latin typeface="Arial"/>
                  <a:ea typeface="Arial"/>
                  <a:cs typeface="Arial"/>
                  <a:sym typeface="Arial"/>
                </a:defRPr>
              </a:pPr>
              <a:r>
                <a:rPr dirty="0">
                  <a:latin typeface="Microsoft JhengHei"/>
                  <a:ea typeface="Microsoft JhengHei"/>
                  <a:cs typeface="Microsoft JhengHei"/>
                  <a:sym typeface="Microsoft JhengHei"/>
                </a:rPr>
                <a:t>When signing the contract, the mobile phone service operator provided free top-up services for the first two months. As these services were free of charge, I accepted them without thinking too much about it. In the third month these top-up services fees were also included in the bill. The operator stated that I must pay for these services even though I did not use them.</a:t>
              </a:r>
            </a:p>
          </p:txBody>
        </p:sp>
      </p:gr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佈景主題1">
  <a:themeElements>
    <a:clrScheme name="Office 佈景主題">
      <a:dk1>
        <a:srgbClr val="FFFFFF"/>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45F9B"/>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14141"/>
      </a:accent1>
      <a:accent2>
        <a:srgbClr val="635E9B"/>
      </a:accent2>
      <a:accent3>
        <a:srgbClr val="F48B3B"/>
      </a:accent3>
      <a:accent4>
        <a:srgbClr val="242424"/>
      </a:accent4>
      <a:accent5>
        <a:srgbClr val="373557"/>
      </a:accent5>
      <a:accent6>
        <a:srgbClr val="894E21"/>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8" tIns="45718" rIns="45718" bIns="45718" numCol="1" spcCol="38100" rtlCol="0" anchor="ctr">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377"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FFFFFF"/>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佈景主題1</Template>
  <TotalTime>624</TotalTime>
  <Words>1933</Words>
  <Application>Microsoft Office PowerPoint</Application>
  <PresentationFormat>如螢幕大小 (4:3)</PresentationFormat>
  <Paragraphs>177</Paragraphs>
  <Slides>31</Slides>
  <Notes>1</Notes>
  <HiddenSlides>0</HiddenSlides>
  <MMClips>0</MMClips>
  <ScaleCrop>false</ScaleCrop>
  <HeadingPairs>
    <vt:vector size="4" baseType="variant">
      <vt:variant>
        <vt:lpstr>佈景主題</vt:lpstr>
      </vt:variant>
      <vt:variant>
        <vt:i4>1</vt:i4>
      </vt:variant>
      <vt:variant>
        <vt:lpstr>投影片標題</vt:lpstr>
      </vt:variant>
      <vt:variant>
        <vt:i4>31</vt:i4>
      </vt:variant>
    </vt:vector>
  </HeadingPairs>
  <TitlesOfParts>
    <vt:vector size="32" baseType="lpstr">
      <vt:lpstr>佈景主題1</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77</cp:revision>
  <dcterms:modified xsi:type="dcterms:W3CDTF">2019-09-24T10:14:45Z</dcterms:modified>
</cp:coreProperties>
</file>