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0"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8" r:id="rId21"/>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Calibri"/>
      </a:defRPr>
    </a:lvl1pPr>
    <a:lvl2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Calibri"/>
      </a:defRPr>
    </a:lvl2pPr>
    <a:lvl3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Calibri"/>
      </a:defRPr>
    </a:lvl3pPr>
    <a:lvl4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Calibri"/>
      </a:defRPr>
    </a:lvl4pPr>
    <a:lvl5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Calibri"/>
      </a:defRPr>
    </a:lvl5pPr>
    <a:lvl6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Calibri"/>
      </a:defRPr>
    </a:lvl6pPr>
    <a:lvl7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Calibri"/>
      </a:defRPr>
    </a:lvl7pPr>
    <a:lvl8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Calibri"/>
      </a:defRPr>
    </a:lvl8pPr>
    <a:lvl9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Calibri"/>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645F9B"/>
        </a:fontRef>
        <a:srgbClr val="645F9B"/>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45F9B">
              <a:alpha val="20000"/>
            </a:srgbClr>
          </a:solidFill>
        </a:fill>
      </a:tcStyle>
    </a:wholeTbl>
    <a:band2H>
      <a:tcTxStyle/>
      <a:tcStyle>
        <a:tcBdr/>
        <a:fill>
          <a:solidFill>
            <a:srgbClr val="FFFFFF"/>
          </a:solidFill>
        </a:fill>
      </a:tcStyle>
    </a:band2H>
    <a:firstCol>
      <a:tcTxStyle b="on" i="off">
        <a:fontRef idx="major">
          <a:srgbClr val="645F9B"/>
        </a:fontRef>
        <a:srgbClr val="645F9B"/>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45F9B">
              <a:alpha val="20000"/>
            </a:srgbClr>
          </a:solidFill>
        </a:fill>
      </a:tcStyle>
    </a:firstCol>
    <a:lastRow>
      <a:tcTxStyle b="on" i="off">
        <a:fontRef idx="major">
          <a:srgbClr val="645F9B"/>
        </a:fontRef>
        <a:srgbClr val="645F9B"/>
      </a:tcTxStyle>
      <a:tcStyle>
        <a:tcBdr>
          <a:left>
            <a:ln w="12700" cap="flat">
              <a:noFill/>
              <a:miter lim="400000"/>
            </a:ln>
          </a:left>
          <a:right>
            <a:ln w="12700" cap="flat">
              <a:noFill/>
              <a:miter lim="400000"/>
            </a:ln>
          </a:right>
          <a:top>
            <a:ln w="12700" cap="flat">
              <a:solidFill>
                <a:srgbClr val="645F9B"/>
              </a:solidFill>
              <a:prstDash val="solid"/>
              <a:round/>
            </a:ln>
          </a:top>
          <a:bottom>
            <a:ln w="12700" cap="flat">
              <a:solidFill>
                <a:srgbClr val="645F9B"/>
              </a:solidFill>
              <a:prstDash val="solid"/>
              <a:round/>
            </a:ln>
          </a:bottom>
          <a:insideH>
            <a:ln w="12700" cap="flat">
              <a:noFill/>
              <a:miter lim="400000"/>
            </a:ln>
          </a:insideH>
          <a:insideV>
            <a:ln w="12700" cap="flat">
              <a:noFill/>
              <a:miter lim="400000"/>
            </a:ln>
          </a:insideV>
        </a:tcBdr>
        <a:fill>
          <a:noFill/>
        </a:fill>
      </a:tcStyle>
    </a:lastRow>
    <a:firstRow>
      <a:tcTxStyle b="on" i="off">
        <a:fontRef idx="major">
          <a:srgbClr val="645F9B"/>
        </a:fontRef>
        <a:srgbClr val="645F9B"/>
      </a:tcTxStyle>
      <a:tcStyle>
        <a:tcBdr>
          <a:left>
            <a:ln w="12700" cap="flat">
              <a:noFill/>
              <a:miter lim="400000"/>
            </a:ln>
          </a:left>
          <a:right>
            <a:ln w="12700" cap="flat">
              <a:noFill/>
              <a:miter lim="400000"/>
            </a:ln>
          </a:right>
          <a:top>
            <a:ln w="12700" cap="flat">
              <a:solidFill>
                <a:srgbClr val="645F9B"/>
              </a:solidFill>
              <a:prstDash val="solid"/>
              <a:round/>
            </a:ln>
          </a:top>
          <a:bottom>
            <a:ln w="12700" cap="flat">
              <a:solidFill>
                <a:srgbClr val="645F9B"/>
              </a:solidFill>
              <a:prstDash val="solid"/>
              <a:round/>
            </a:ln>
          </a:bottom>
          <a:insideH>
            <a:ln w="12700" cap="flat">
              <a:noFill/>
              <a:miter lim="400000"/>
            </a:ln>
          </a:insideH>
          <a:insideV>
            <a:ln w="12700" cap="flat">
              <a:noFill/>
              <a:miter lim="400000"/>
            </a:ln>
          </a:insideV>
        </a:tcBdr>
        <a:fill>
          <a:noFill/>
        </a:fill>
      </a:tcStyle>
    </a:firstRow>
  </a:tblStyle>
  <a:tblStyle styleId="{C7B018BB-80A7-4F77-B60F-C8B233D01FF8}" styleName="">
    <a:tblBg/>
    <a:wholeTbl>
      <a:tcTxStyle b="off" i="off">
        <a:fontRef idx="maj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CDCDCD"/>
          </a:solidFill>
        </a:fill>
      </a:tcStyle>
    </a:wholeTbl>
    <a:band2H>
      <a:tcTxStyle/>
      <a:tcStyle>
        <a:tcBdr/>
        <a:fill>
          <a:solidFill>
            <a:srgbClr val="E8E8E8"/>
          </a:solidFill>
        </a:fill>
      </a:tcStyle>
    </a:band2H>
    <a:firstCol>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1"/>
          </a:solidFill>
        </a:fill>
      </a:tcStyle>
    </a:firstCol>
    <a:lastRow>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1"/>
          </a:solidFill>
        </a:fill>
      </a:tcStyle>
    </a:lastRow>
    <a:firstRow>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1"/>
          </a:solidFill>
        </a:fill>
      </a:tcStyle>
    </a:firstRow>
  </a:tblStyle>
  <a:tblStyle styleId="{EEE7283C-3CF3-47DC-8721-378D4A62B228}" styleName="">
    <a:tblBg/>
    <a:wholeTbl>
      <a:tcTxStyle b="off" i="off">
        <a:fontRef idx="maj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BDACD"/>
          </a:solidFill>
        </a:fill>
      </a:tcStyle>
    </a:wholeTbl>
    <a:band2H>
      <a:tcTxStyle/>
      <a:tcStyle>
        <a:tcBdr/>
        <a:fill>
          <a:solidFill>
            <a:srgbClr val="FDEDE7"/>
          </a:solidFill>
        </a:fill>
      </a:tcStyle>
    </a:band2H>
    <a:firstCol>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3"/>
          </a:solidFill>
        </a:fill>
      </a:tcStyle>
    </a:firstCol>
    <a:lastRow>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3"/>
          </a:solidFill>
        </a:fill>
      </a:tcStyle>
    </a:lastRow>
    <a:firstRow>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3"/>
          </a:solidFill>
        </a:fill>
      </a:tcStyle>
    </a:firstRow>
  </a:tblStyle>
  <a:tblStyle styleId="{CF821DB8-F4EB-4A41-A1BA-3FCAFE7338EE}" styleName="">
    <a:tblBg/>
    <a:wholeTbl>
      <a:tcTxStyle b="off" i="off">
        <a:fontRef idx="maj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D9CFCB"/>
          </a:solidFill>
        </a:fill>
      </a:tcStyle>
    </a:wholeTbl>
    <a:band2H>
      <a:tcTxStyle/>
      <a:tcStyle>
        <a:tcBdr/>
        <a:fill>
          <a:solidFill>
            <a:srgbClr val="EDE8E7"/>
          </a:solidFill>
        </a:fill>
      </a:tcStyle>
    </a:band2H>
    <a:firstCol>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6"/>
          </a:solidFill>
        </a:fill>
      </a:tcStyle>
    </a:firstCol>
    <a:lastRow>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6"/>
          </a:solidFill>
        </a:fill>
      </a:tcStyle>
    </a:lastRow>
    <a:firstRow>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6"/>
          </a:solidFill>
        </a:fill>
      </a:tcStyle>
    </a:firstRow>
  </a:tblStyle>
  <a:tblStyle styleId="{33BA23B1-9221-436E-865A-0063620EA4FD}" styleName="">
    <a:tblBg/>
    <a:wholeTbl>
      <a:tcTxStyle b="off"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645F9B"/>
          </a:solidFill>
        </a:fill>
      </a:tcStyle>
    </a:band2H>
    <a:firstCol>
      <a:tcTxStyle b="on" i="off">
        <a:fontRef idx="major">
          <a:srgbClr val="645F9B"/>
        </a:fontRef>
        <a:srgbClr val="645F9B"/>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FFFFFF"/>
        </a:fontRef>
        <a:srgbClr val="FFFFFF"/>
      </a:tcTxStyle>
      <a:tcStyle>
        <a:tcBdr>
          <a:left>
            <a:ln w="12700" cap="flat">
              <a:noFill/>
              <a:miter lim="400000"/>
            </a:ln>
          </a:left>
          <a:right>
            <a:ln w="12700" cap="flat">
              <a:noFill/>
              <a:miter lim="400000"/>
            </a:ln>
          </a:right>
          <a:top>
            <a:ln w="508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rgbClr val="645F9B"/>
          </a:solidFill>
        </a:fill>
      </a:tcStyle>
    </a:lastRow>
    <a:firstRow>
      <a:tcTxStyle b="on" i="off">
        <a:fontRef idx="major">
          <a:srgbClr val="645F9B"/>
        </a:fontRef>
        <a:srgbClr val="645F9B"/>
      </a:tcTxStyle>
      <a:tcStyle>
        <a:tcBdr>
          <a:left>
            <a:ln w="12700" cap="flat">
              <a:noFill/>
              <a:miter lim="400000"/>
            </a:ln>
          </a:left>
          <a:right>
            <a:ln w="12700" cap="flat">
              <a:noFill/>
              <a:miter lim="400000"/>
            </a:ln>
          </a:right>
          <a:top>
            <a:ln w="254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wholeTbl>
    <a:band2H>
      <a:tcTxStyle/>
      <a:tcStyle>
        <a:tcBdr/>
        <a:fill>
          <a:solidFill>
            <a:srgbClr val="FFFFFF"/>
          </a:solidFill>
        </a:fill>
      </a:tcStyle>
    </a:band2H>
    <a:firstCol>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firstCol>
    <a:lastRow>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lastRow>
    <a:firstRow>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3" d="100"/>
          <a:sy n="103" d="100"/>
        </p:scale>
        <p:origin x="-210" y="-96"/>
      </p:cViewPr>
      <p:guideLst>
        <p:guide orient="horz" pos="2160"/>
        <p:guide pos="2880"/>
      </p:guideLst>
    </p:cSldViewPr>
  </p:slideViewPr>
  <p:notesTextViewPr>
    <p:cViewPr>
      <p:scale>
        <a:sx n="1" d="1"/>
        <a:sy n="1" d="1"/>
      </p:scale>
      <p:origin x="0" y="0"/>
    </p:cViewPr>
  </p:notesTextViewPr>
  <p:sorterViewPr>
    <p:cViewPr>
      <p:scale>
        <a:sx n="100" d="100"/>
        <a:sy n="100" d="100"/>
      </p:scale>
      <p:origin x="0" y="-230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6" name="Shape 126"/>
          <p:cNvSpPr>
            <a:spLocks noGrp="1" noRot="1" noChangeAspect="1"/>
          </p:cNvSpPr>
          <p:nvPr>
            <p:ph type="sldImg"/>
          </p:nvPr>
        </p:nvSpPr>
        <p:spPr>
          <a:xfrm>
            <a:off x="1143000" y="685800"/>
            <a:ext cx="4572000" cy="3429000"/>
          </a:xfrm>
          <a:prstGeom prst="rect">
            <a:avLst/>
          </a:prstGeom>
        </p:spPr>
        <p:txBody>
          <a:bodyPr/>
          <a:lstStyle/>
          <a:p>
            <a:endParaRPr/>
          </a:p>
        </p:txBody>
      </p:sp>
      <p:sp>
        <p:nvSpPr>
          <p:cNvPr id="127" name="Shape 12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644318800"/>
      </p:ext>
    </p:extLst>
  </p:cSld>
  <p:clrMap bg1="lt1" tx1="dk1" bg2="lt2" tx2="dk2" accent1="accent1" accent2="accent2" accent3="accent3" accent4="accent4" accent5="accent5" accent6="accent6" hlink="hlink" folHlink="folHlink"/>
  <p:notesStyle>
    <a:lvl1pPr defTabSz="914377" latinLnBrk="0">
      <a:defRPr sz="1200">
        <a:latin typeface="+mj-lt"/>
        <a:ea typeface="+mj-ea"/>
        <a:cs typeface="+mj-cs"/>
        <a:sym typeface="Calibri"/>
      </a:defRPr>
    </a:lvl1pPr>
    <a:lvl2pPr indent="228600" defTabSz="914377" latinLnBrk="0">
      <a:defRPr sz="1200">
        <a:latin typeface="+mj-lt"/>
        <a:ea typeface="+mj-ea"/>
        <a:cs typeface="+mj-cs"/>
        <a:sym typeface="Calibri"/>
      </a:defRPr>
    </a:lvl2pPr>
    <a:lvl3pPr indent="457200" defTabSz="914377" latinLnBrk="0">
      <a:defRPr sz="1200">
        <a:latin typeface="+mj-lt"/>
        <a:ea typeface="+mj-ea"/>
        <a:cs typeface="+mj-cs"/>
        <a:sym typeface="Calibri"/>
      </a:defRPr>
    </a:lvl3pPr>
    <a:lvl4pPr indent="685800" defTabSz="914377" latinLnBrk="0">
      <a:defRPr sz="1200">
        <a:latin typeface="+mj-lt"/>
        <a:ea typeface="+mj-ea"/>
        <a:cs typeface="+mj-cs"/>
        <a:sym typeface="Calibri"/>
      </a:defRPr>
    </a:lvl4pPr>
    <a:lvl5pPr indent="914400" defTabSz="914377" latinLnBrk="0">
      <a:defRPr sz="1200">
        <a:latin typeface="+mj-lt"/>
        <a:ea typeface="+mj-ea"/>
        <a:cs typeface="+mj-cs"/>
        <a:sym typeface="Calibri"/>
      </a:defRPr>
    </a:lvl5pPr>
    <a:lvl6pPr indent="1143000" defTabSz="914377" latinLnBrk="0">
      <a:defRPr sz="1200">
        <a:latin typeface="+mj-lt"/>
        <a:ea typeface="+mj-ea"/>
        <a:cs typeface="+mj-cs"/>
        <a:sym typeface="Calibri"/>
      </a:defRPr>
    </a:lvl6pPr>
    <a:lvl7pPr indent="1371600" defTabSz="914377" latinLnBrk="0">
      <a:defRPr sz="1200">
        <a:latin typeface="+mj-lt"/>
        <a:ea typeface="+mj-ea"/>
        <a:cs typeface="+mj-cs"/>
        <a:sym typeface="Calibri"/>
      </a:defRPr>
    </a:lvl7pPr>
    <a:lvl8pPr indent="1600200" defTabSz="914377" latinLnBrk="0">
      <a:defRPr sz="1200">
        <a:latin typeface="+mj-lt"/>
        <a:ea typeface="+mj-ea"/>
        <a:cs typeface="+mj-cs"/>
        <a:sym typeface="Calibri"/>
      </a:defRPr>
    </a:lvl8pPr>
    <a:lvl9pPr indent="1828800" defTabSz="914377"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HK" altLang="en-US" dirty="0"/>
          </a:p>
        </p:txBody>
      </p:sp>
    </p:spTree>
    <p:extLst>
      <p:ext uri="{BB962C8B-B14F-4D97-AF65-F5344CB8AC3E}">
        <p14:creationId xmlns:p14="http://schemas.microsoft.com/office/powerpoint/2010/main" val="188096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Cover_EN 0">
    <p:spTree>
      <p:nvGrpSpPr>
        <p:cNvPr id="1" name=""/>
        <p:cNvGrpSpPr/>
        <p:nvPr/>
      </p:nvGrpSpPr>
      <p:grpSpPr>
        <a:xfrm>
          <a:off x="0" y="0"/>
          <a:ext cx="0" cy="0"/>
          <a:chOff x="0" y="0"/>
          <a:chExt cx="0" cy="0"/>
        </a:xfrm>
      </p:grpSpPr>
      <p:sp>
        <p:nvSpPr>
          <p:cNvPr id="24" name="Shape 24"/>
          <p:cNvSpPr>
            <a:spLocks noGrp="1"/>
          </p:cNvSpPr>
          <p:nvPr>
            <p:ph type="body" sz="quarter" idx="1"/>
          </p:nvPr>
        </p:nvSpPr>
        <p:spPr>
          <a:xfrm>
            <a:off x="1403350" y="4285548"/>
            <a:ext cx="7008285" cy="631002"/>
          </a:xfrm>
          <a:prstGeom prst="rect">
            <a:avLst/>
          </a:prstGeom>
        </p:spPr>
        <p:txBody>
          <a:bodyPr/>
          <a:lstStyle>
            <a:lvl1pPr marL="0" indent="0">
              <a:buSzTx/>
              <a:buFontTx/>
              <a:buNone/>
              <a:defRPr sz="2100">
                <a:solidFill>
                  <a:schemeClr val="accent1"/>
                </a:solidFill>
              </a:defRPr>
            </a:lvl1pPr>
            <a:lvl2pPr marL="657207" indent="-200018">
              <a:buFontTx/>
              <a:defRPr sz="2100">
                <a:solidFill>
                  <a:schemeClr val="accent1"/>
                </a:solidFill>
              </a:defRPr>
            </a:lvl2pPr>
            <a:lvl3pPr marL="1154400" indent="-240023">
              <a:buFontTx/>
              <a:defRPr sz="2100">
                <a:solidFill>
                  <a:schemeClr val="accent1"/>
                </a:solidFill>
              </a:defRPr>
            </a:lvl3pPr>
            <a:lvl4pPr marL="1638258" indent="-266692">
              <a:buFontTx/>
              <a:defRPr sz="2100">
                <a:solidFill>
                  <a:schemeClr val="accent1"/>
                </a:solidFill>
              </a:defRPr>
            </a:lvl4pPr>
            <a:lvl5pPr marL="2095447" indent="-266692">
              <a:buFontTx/>
              <a:defRPr sz="2100">
                <a:solidFill>
                  <a:schemeClr val="accent1"/>
                </a:solidFill>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25" name="Shape 25"/>
          <p:cNvSpPr>
            <a:spLocks noGrp="1"/>
          </p:cNvSpPr>
          <p:nvPr>
            <p:ph type="body" sz="quarter" idx="13"/>
          </p:nvPr>
        </p:nvSpPr>
        <p:spPr>
          <a:xfrm>
            <a:off x="1403351" y="5577661"/>
            <a:ext cx="7008284" cy="277422"/>
          </a:xfrm>
          <a:prstGeom prst="rect">
            <a:avLst/>
          </a:prstGeom>
        </p:spPr>
        <p:txBody>
          <a:bodyPr anchor="b"/>
          <a:lstStyle/>
          <a:p>
            <a:pPr marL="160015" lvl="0" indent="-160015" defTabSz="640063">
              <a:spcBef>
                <a:spcPts val="700"/>
              </a:spcBef>
              <a:defRPr sz="1960"/>
            </a:pPr>
            <a:r>
              <a:rPr lang="zh-TW" altLang="en-US" smtClean="0"/>
              <a:t>按一下以編輯母片文字樣式</a:t>
            </a:r>
          </a:p>
        </p:txBody>
      </p:sp>
      <p:sp>
        <p:nvSpPr>
          <p:cNvPr id="26" name="Shape 26"/>
          <p:cNvSpPr>
            <a:spLocks noGrp="1"/>
          </p:cNvSpPr>
          <p:nvPr>
            <p:ph type="body" sz="quarter" idx="14"/>
          </p:nvPr>
        </p:nvSpPr>
        <p:spPr>
          <a:xfrm>
            <a:off x="1403351" y="5855079"/>
            <a:ext cx="7008284" cy="263359"/>
          </a:xfrm>
          <a:prstGeom prst="rect">
            <a:avLst/>
          </a:prstGeom>
        </p:spPr>
        <p:txBody>
          <a:bodyPr anchor="b"/>
          <a:lstStyle/>
          <a:p>
            <a:pPr marL="150871" lvl="0" indent="-150871" defTabSz="603488">
              <a:spcBef>
                <a:spcPts val="600"/>
              </a:spcBef>
              <a:defRPr sz="1848"/>
            </a:pPr>
            <a:r>
              <a:rPr lang="zh-TW" altLang="en-US" smtClean="0"/>
              <a:t>按一下以編輯母片文字樣式</a:t>
            </a:r>
          </a:p>
        </p:txBody>
      </p:sp>
      <p:sp>
        <p:nvSpPr>
          <p:cNvPr id="27" name="Shape 27"/>
          <p:cNvSpPr>
            <a:spLocks noGrp="1"/>
          </p:cNvSpPr>
          <p:nvPr>
            <p:ph type="body" sz="quarter" idx="15"/>
          </p:nvPr>
        </p:nvSpPr>
        <p:spPr>
          <a:xfrm>
            <a:off x="1403350" y="2732618"/>
            <a:ext cx="7008284" cy="1552934"/>
          </a:xfrm>
          <a:prstGeom prst="rect">
            <a:avLst/>
          </a:prstGeom>
        </p:spPr>
        <p:txBody>
          <a:bodyPr/>
          <a:lstStyle/>
          <a:p>
            <a:pPr lvl="0"/>
            <a:r>
              <a:rPr lang="zh-TW" altLang="en-US" smtClean="0"/>
              <a:t>按一下以編輯母片文字樣式</a:t>
            </a:r>
          </a:p>
        </p:txBody>
      </p:sp>
      <p:sp>
        <p:nvSpPr>
          <p:cNvPr id="28" name="Shape 28"/>
          <p:cNvSpPr>
            <a:spLocks noGrp="1"/>
          </p:cNvSpPr>
          <p:nvPr>
            <p:ph type="sldNum" sz="quarter" idx="2"/>
          </p:nvPr>
        </p:nvSpPr>
        <p:spPr>
          <a:xfrm>
            <a:off x="6258744" y="6206493"/>
            <a:ext cx="294457" cy="299715"/>
          </a:xfrm>
          <a:prstGeom prst="rect">
            <a:avLst/>
          </a:prstGeom>
        </p:spPr>
        <p:txBody>
          <a:bodyPr lIns="60956" tIns="60956" rIns="60956" bIns="60956" anchor="ctr"/>
          <a:lstStyle>
            <a:lvl1pPr>
              <a:defRPr sz="1200">
                <a:solidFill>
                  <a:srgbClr val="645F9B"/>
                </a:solidFill>
              </a:defRPr>
            </a:lvl1p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hapter Divider (Purple) 0">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8" name="Shape 58"/>
          <p:cNvSpPr>
            <a:spLocks noGrp="1"/>
          </p:cNvSpPr>
          <p:nvPr>
            <p:ph type="body" sz="quarter" idx="1"/>
          </p:nvPr>
        </p:nvSpPr>
        <p:spPr>
          <a:xfrm>
            <a:off x="1799661" y="2732152"/>
            <a:ext cx="6143729" cy="719126"/>
          </a:xfrm>
          <a:prstGeom prst="rect">
            <a:avLst/>
          </a:prstGeom>
        </p:spPr>
        <p:txBody>
          <a:bodyPr/>
          <a:lstStyle>
            <a:lvl1pPr marL="0" indent="0">
              <a:spcBef>
                <a:spcPts val="0"/>
              </a:spcBef>
              <a:buSzTx/>
              <a:buFontTx/>
              <a:buNone/>
              <a:defRPr sz="4000">
                <a:solidFill>
                  <a:srgbClr val="F58C3C"/>
                </a:solidFill>
              </a:defRPr>
            </a:lvl1pPr>
            <a:lvl2pPr marL="838177" indent="-380988">
              <a:spcBef>
                <a:spcPts val="0"/>
              </a:spcBef>
              <a:buFontTx/>
              <a:defRPr sz="4000">
                <a:solidFill>
                  <a:srgbClr val="F58C3C"/>
                </a:solidFill>
              </a:defRPr>
            </a:lvl2pPr>
            <a:lvl3pPr marL="1371564" indent="-457187">
              <a:spcBef>
                <a:spcPts val="0"/>
              </a:spcBef>
              <a:buFontTx/>
              <a:defRPr sz="4000">
                <a:solidFill>
                  <a:srgbClr val="F58C3C"/>
                </a:solidFill>
              </a:defRPr>
            </a:lvl3pPr>
            <a:lvl4pPr marL="1879551" indent="-507985">
              <a:spcBef>
                <a:spcPts val="0"/>
              </a:spcBef>
              <a:buFontTx/>
              <a:defRPr sz="4000">
                <a:solidFill>
                  <a:srgbClr val="F58C3C"/>
                </a:solidFill>
              </a:defRPr>
            </a:lvl4pPr>
            <a:lvl5pPr marL="2336740" indent="-507985">
              <a:spcBef>
                <a:spcPts val="0"/>
              </a:spcBef>
              <a:buFontTx/>
              <a:defRPr sz="4000">
                <a:solidFill>
                  <a:srgbClr val="F58C3C"/>
                </a:solidFill>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59" name="Shape 59"/>
          <p:cNvSpPr>
            <a:spLocks noGrp="1"/>
          </p:cNvSpPr>
          <p:nvPr>
            <p:ph type="body" sz="quarter" idx="13"/>
          </p:nvPr>
        </p:nvSpPr>
        <p:spPr>
          <a:xfrm>
            <a:off x="1259417" y="2598152"/>
            <a:ext cx="540242" cy="859543"/>
          </a:xfrm>
          <a:prstGeom prst="rect">
            <a:avLst/>
          </a:prstGeom>
        </p:spPr>
        <p:txBody>
          <a:bodyPr/>
          <a:lstStyle/>
          <a:p>
            <a:pPr lvl="0"/>
            <a:r>
              <a:rPr lang="zh-TW" altLang="en-US" smtClean="0"/>
              <a:t>按一下以編輯母片文字樣式</a:t>
            </a:r>
          </a:p>
        </p:txBody>
      </p:sp>
      <p:sp>
        <p:nvSpPr>
          <p:cNvPr id="60" name="Shape 60"/>
          <p:cNvSpPr>
            <a:spLocks noGrp="1"/>
          </p:cNvSpPr>
          <p:nvPr>
            <p:ph type="body" sz="quarter" idx="14"/>
          </p:nvPr>
        </p:nvSpPr>
        <p:spPr>
          <a:xfrm>
            <a:off x="1799658" y="3451276"/>
            <a:ext cx="6143732" cy="1795281"/>
          </a:xfrm>
          <a:prstGeom prst="rect">
            <a:avLst/>
          </a:prstGeom>
        </p:spPr>
        <p:txBody>
          <a:bodyPr/>
          <a:lstStyle/>
          <a:p>
            <a:pPr lvl="0"/>
            <a:r>
              <a:rPr lang="zh-TW" altLang="en-US" smtClean="0"/>
              <a:t>按一下以編輯母片文字樣式</a:t>
            </a:r>
          </a:p>
        </p:txBody>
      </p:sp>
      <p:sp>
        <p:nvSpPr>
          <p:cNvPr id="61" name="Shape 61"/>
          <p:cNvSpPr>
            <a:spLocks noGrp="1"/>
          </p:cNvSpPr>
          <p:nvPr>
            <p:ph type="sldNum" sz="quarter" idx="2"/>
          </p:nvPr>
        </p:nvSpPr>
        <p:spPr>
          <a:prstGeom prst="rect">
            <a:avLst/>
          </a:prstGeom>
        </p:spPr>
        <p:txBody>
          <a:bodyPr/>
          <a:lstStyle>
            <a:lvl1pPr>
              <a:defRPr>
                <a:solidFill>
                  <a:schemeClr val="accent3"/>
                </a:solidFill>
              </a:defRPr>
            </a:lvl1p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Chapter Divider (Orange) 0">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79" name="Shape 79"/>
          <p:cNvSpPr>
            <a:spLocks noGrp="1"/>
          </p:cNvSpPr>
          <p:nvPr>
            <p:ph type="body" sz="quarter" idx="1"/>
          </p:nvPr>
        </p:nvSpPr>
        <p:spPr>
          <a:xfrm>
            <a:off x="1799661" y="2732152"/>
            <a:ext cx="6143729" cy="719126"/>
          </a:xfrm>
          <a:prstGeom prst="rect">
            <a:avLst/>
          </a:prstGeom>
        </p:spPr>
        <p:txBody>
          <a:bodyPr/>
          <a:lstStyle>
            <a:lvl1pPr marL="0" indent="0">
              <a:spcBef>
                <a:spcPts val="0"/>
              </a:spcBef>
              <a:buSzTx/>
              <a:buFontTx/>
              <a:buNone/>
              <a:defRPr sz="4000"/>
            </a:lvl1pPr>
            <a:lvl2pPr marL="838177" indent="-380988">
              <a:spcBef>
                <a:spcPts val="0"/>
              </a:spcBef>
              <a:buFontTx/>
              <a:defRPr sz="4000"/>
            </a:lvl2pPr>
            <a:lvl3pPr marL="1371564" indent="-457187">
              <a:spcBef>
                <a:spcPts val="0"/>
              </a:spcBef>
              <a:buFontTx/>
              <a:defRPr sz="4000"/>
            </a:lvl3pPr>
            <a:lvl4pPr marL="1879551" indent="-507985">
              <a:spcBef>
                <a:spcPts val="0"/>
              </a:spcBef>
              <a:buFontTx/>
              <a:defRPr sz="4000"/>
            </a:lvl4pPr>
            <a:lvl5pPr marL="2336740" indent="-507985">
              <a:spcBef>
                <a:spcPts val="0"/>
              </a:spcBef>
              <a:buFontTx/>
              <a:defRPr sz="4000"/>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80" name="Shape 80"/>
          <p:cNvSpPr>
            <a:spLocks noGrp="1"/>
          </p:cNvSpPr>
          <p:nvPr>
            <p:ph type="body" sz="quarter" idx="13"/>
          </p:nvPr>
        </p:nvSpPr>
        <p:spPr>
          <a:xfrm>
            <a:off x="1259417" y="2598152"/>
            <a:ext cx="540242" cy="859543"/>
          </a:xfrm>
          <a:prstGeom prst="rect">
            <a:avLst/>
          </a:prstGeom>
        </p:spPr>
        <p:txBody>
          <a:bodyPr/>
          <a:lstStyle/>
          <a:p>
            <a:pPr lvl="0"/>
            <a:r>
              <a:rPr lang="zh-TW" altLang="en-US" smtClean="0"/>
              <a:t>按一下以編輯母片文字樣式</a:t>
            </a:r>
          </a:p>
        </p:txBody>
      </p:sp>
      <p:sp>
        <p:nvSpPr>
          <p:cNvPr id="81" name="Shape 81"/>
          <p:cNvSpPr>
            <a:spLocks noGrp="1"/>
          </p:cNvSpPr>
          <p:nvPr>
            <p:ph type="body" sz="quarter" idx="14"/>
          </p:nvPr>
        </p:nvSpPr>
        <p:spPr>
          <a:xfrm>
            <a:off x="1799658" y="3451276"/>
            <a:ext cx="6143732" cy="1795281"/>
          </a:xfrm>
          <a:prstGeom prst="rect">
            <a:avLst/>
          </a:prstGeom>
        </p:spPr>
        <p:txBody>
          <a:bodyPr/>
          <a:lstStyle/>
          <a:p>
            <a:pPr lvl="0"/>
            <a:r>
              <a:rPr lang="zh-TW" altLang="en-US" smtClean="0"/>
              <a:t>按一下以編輯母片文字樣式</a:t>
            </a:r>
          </a:p>
        </p:txBody>
      </p:sp>
      <p:sp>
        <p:nvSpPr>
          <p:cNvPr id="82" name="Shape 82"/>
          <p:cNvSpPr>
            <a:spLocks noGrp="1"/>
          </p:cNvSpPr>
          <p:nvPr>
            <p:ph type="sldNum" sz="quarter" idx="2"/>
          </p:nvPr>
        </p:nvSpPr>
        <p:spPr>
          <a:prstGeom prst="rect">
            <a:avLst/>
          </a:prstGeom>
        </p:spPr>
        <p:txBody>
          <a:bodyPr/>
          <a:lstStyle>
            <a:lvl1pPr>
              <a:defRPr>
                <a:solidFill>
                  <a:schemeClr val="accent3"/>
                </a:solidFill>
              </a:defRPr>
            </a:lvl1p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ontents 0">
    <p:spTree>
      <p:nvGrpSpPr>
        <p:cNvPr id="1" name=""/>
        <p:cNvGrpSpPr/>
        <p:nvPr/>
      </p:nvGrpSpPr>
      <p:grpSpPr>
        <a:xfrm>
          <a:off x="0" y="0"/>
          <a:ext cx="0" cy="0"/>
          <a:chOff x="0" y="0"/>
          <a:chExt cx="0" cy="0"/>
        </a:xfrm>
      </p:grpSpPr>
      <p:sp>
        <p:nvSpPr>
          <p:cNvPr id="98" name="Shape 98"/>
          <p:cNvSpPr>
            <a:spLocks noGrp="1"/>
          </p:cNvSpPr>
          <p:nvPr>
            <p:ph type="body" idx="1"/>
          </p:nvPr>
        </p:nvSpPr>
        <p:spPr>
          <a:xfrm>
            <a:off x="732367" y="1511405"/>
            <a:ext cx="7679267" cy="4187016"/>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99" name="Shape 99"/>
          <p:cNvSpPr>
            <a:spLocks noGrp="1"/>
          </p:cNvSpPr>
          <p:nvPr>
            <p:ph type="body" sz="quarter" idx="13"/>
          </p:nvPr>
        </p:nvSpPr>
        <p:spPr>
          <a:xfrm>
            <a:off x="732368" y="692155"/>
            <a:ext cx="7683866" cy="675666"/>
          </a:xfrm>
          <a:prstGeom prst="rect">
            <a:avLst/>
          </a:prstGeom>
        </p:spPr>
        <p:txBody>
          <a:bodyPr>
            <a:normAutofit/>
          </a:bodyPr>
          <a:lstStyle>
            <a:lvl1pPr marL="0" indent="0">
              <a:buNone/>
              <a:defRPr sz="3200" b="1"/>
            </a:lvl1pPr>
          </a:lstStyle>
          <a:p>
            <a:pPr lvl="0"/>
            <a:r>
              <a:rPr lang="zh-TW" altLang="en-US" smtClean="0"/>
              <a:t>按一下以編輯母片文字樣式</a:t>
            </a:r>
          </a:p>
        </p:txBody>
      </p:sp>
      <p:sp>
        <p:nvSpPr>
          <p:cNvPr id="100" name="Shape 100"/>
          <p:cNvSpPr>
            <a:spLocks noGrp="1"/>
          </p:cNvSpPr>
          <p:nvPr>
            <p:ph type="sldNum" sz="quarter" idx="2"/>
          </p:nvPr>
        </p:nvSpPr>
        <p:spPr>
          <a:prstGeom prst="rect">
            <a:avLst/>
          </a:prstGeom>
        </p:spPr>
        <p:txBody>
          <a:body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1_Contents 0">
    <p:spTree>
      <p:nvGrpSpPr>
        <p:cNvPr id="1" name=""/>
        <p:cNvGrpSpPr/>
        <p:nvPr/>
      </p:nvGrpSpPr>
      <p:grpSpPr>
        <a:xfrm>
          <a:off x="0" y="0"/>
          <a:ext cx="0" cy="0"/>
          <a:chOff x="0" y="0"/>
          <a:chExt cx="0" cy="0"/>
        </a:xfrm>
      </p:grpSpPr>
      <p:sp>
        <p:nvSpPr>
          <p:cNvPr id="98" name="Shape 98"/>
          <p:cNvSpPr>
            <a:spLocks noGrp="1"/>
          </p:cNvSpPr>
          <p:nvPr>
            <p:ph type="body" idx="1"/>
          </p:nvPr>
        </p:nvSpPr>
        <p:spPr>
          <a:xfrm>
            <a:off x="732367" y="1760788"/>
            <a:ext cx="7679267" cy="3937634"/>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
        <p:nvSpPr>
          <p:cNvPr id="99" name="Shape 99"/>
          <p:cNvSpPr>
            <a:spLocks noGrp="1"/>
          </p:cNvSpPr>
          <p:nvPr>
            <p:ph type="body" sz="quarter" idx="13"/>
          </p:nvPr>
        </p:nvSpPr>
        <p:spPr>
          <a:xfrm>
            <a:off x="732368" y="692155"/>
            <a:ext cx="7683866" cy="940162"/>
          </a:xfrm>
          <a:prstGeom prst="rect">
            <a:avLst/>
          </a:prstGeom>
        </p:spPr>
        <p:txBody>
          <a:bodyPr>
            <a:normAutofit/>
          </a:bodyPr>
          <a:lstStyle>
            <a:lvl1pPr marL="0" indent="0">
              <a:buNone/>
              <a:defRPr sz="3200" b="1"/>
            </a:lvl1pPr>
          </a:lstStyle>
          <a:p>
            <a:pPr lvl="0"/>
            <a:r>
              <a:rPr lang="zh-TW" altLang="en-US" smtClean="0"/>
              <a:t>按一下以編輯母片文字樣式</a:t>
            </a:r>
          </a:p>
        </p:txBody>
      </p:sp>
      <p:sp>
        <p:nvSpPr>
          <p:cNvPr id="100" name="Shape 100"/>
          <p:cNvSpPr>
            <a:spLocks noGrp="1"/>
          </p:cNvSpPr>
          <p:nvPr>
            <p:ph type="sldNum" sz="quarter" idx="2"/>
          </p:nvPr>
        </p:nvSpPr>
        <p:spPr>
          <a:prstGeom prst="rect">
            <a:avLst/>
          </a:prstGeom>
        </p:spPr>
        <p:txBody>
          <a:bodyPr/>
          <a:lstStyle/>
          <a:p>
            <a:fld id="{86CB4B4D-7CA3-9044-876B-883B54F8677D}" type="slidenum">
              <a:rPr lang="en-US" altLang="zh-HK" smtClean="0"/>
              <a:t>‹#›</a:t>
            </a:fld>
            <a:endParaRPr lang="zh-HK" altLang="en-US"/>
          </a:p>
        </p:txBody>
      </p:sp>
    </p:spTree>
    <p:extLst>
      <p:ext uri="{BB962C8B-B14F-4D97-AF65-F5344CB8AC3E}">
        <p14:creationId xmlns:p14="http://schemas.microsoft.com/office/powerpoint/2010/main" val="3585906071"/>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ntent 1b">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EA2D518F-DDD5-4F88-997E-846B591EA2D8}"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2" name="Text Placeholder 4"/>
          <p:cNvSpPr>
            <a:spLocks noGrp="1"/>
          </p:cNvSpPr>
          <p:nvPr>
            <p:ph type="body" sz="quarter" idx="12"/>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a:p>
            <a:pPr lvl="1"/>
            <a:r>
              <a:rPr lang="zh-TW" altLang="en-US" smtClean="0"/>
              <a:t>第二層</a:t>
            </a:r>
          </a:p>
          <a:p>
            <a:pPr lvl="2"/>
            <a:r>
              <a:rPr lang="zh-TW" altLang="en-US" smtClean="0"/>
              <a:t>第三層</a:t>
            </a:r>
          </a:p>
        </p:txBody>
      </p:sp>
      <p:sp>
        <p:nvSpPr>
          <p:cNvPr id="3" name="Text Placeholder 4"/>
          <p:cNvSpPr>
            <a:spLocks noGrp="1"/>
          </p:cNvSpPr>
          <p:nvPr>
            <p:ph type="body" sz="quarter" idx="13"/>
          </p:nvPr>
        </p:nvSpPr>
        <p:spPr>
          <a:xfrm>
            <a:off x="540000" y="2251908"/>
            <a:ext cx="8068991"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4" name="Text Placeholder 4"/>
          <p:cNvSpPr>
            <a:spLocks noGrp="1"/>
          </p:cNvSpPr>
          <p:nvPr>
            <p:ph type="body" sz="quarter" idx="14"/>
          </p:nvPr>
        </p:nvSpPr>
        <p:spPr>
          <a:xfrm>
            <a:off x="540000" y="2862260"/>
            <a:ext cx="8068991"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5" name="Text Placeholder 4"/>
          <p:cNvSpPr>
            <a:spLocks noGrp="1"/>
          </p:cNvSpPr>
          <p:nvPr>
            <p:ph type="body" sz="quarter" idx="15"/>
          </p:nvPr>
        </p:nvSpPr>
        <p:spPr>
          <a:xfrm>
            <a:off x="540000" y="3472612"/>
            <a:ext cx="8062885"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9"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8" name="矩形 7"/>
          <p:cNvSpPr/>
          <p:nvPr userDrawn="1"/>
        </p:nvSpPr>
        <p:spPr>
          <a:xfrm>
            <a:off x="0" y="6429375"/>
            <a:ext cx="9144000" cy="428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p>
        </p:txBody>
      </p:sp>
    </p:spTree>
    <p:extLst>
      <p:ext uri="{BB962C8B-B14F-4D97-AF65-F5344CB8AC3E}">
        <p14:creationId xmlns:p14="http://schemas.microsoft.com/office/powerpoint/2010/main" val="33353757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body" idx="1"/>
          </p:nvPr>
        </p:nvSpPr>
        <p:spPr>
          <a:xfrm>
            <a:off x="732367" y="2084918"/>
            <a:ext cx="7679267" cy="36135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r>
              <a:t>內文層級一</a:t>
            </a:r>
          </a:p>
          <a:p>
            <a:pPr lvl="1"/>
            <a:r>
              <a:t>內文層級二</a:t>
            </a:r>
          </a:p>
          <a:p>
            <a:pPr lvl="2"/>
            <a:r>
              <a:t>內文層級三</a:t>
            </a:r>
          </a:p>
          <a:p>
            <a:pPr lvl="3"/>
            <a:r>
              <a:t>內文層級四</a:t>
            </a:r>
          </a:p>
          <a:p>
            <a:pPr lvl="4"/>
            <a:r>
              <a:t>內文層級五</a:t>
            </a:r>
          </a:p>
        </p:txBody>
      </p:sp>
      <p:sp>
        <p:nvSpPr>
          <p:cNvPr id="4" name="Shape 4"/>
          <p:cNvSpPr>
            <a:spLocks noGrp="1"/>
          </p:cNvSpPr>
          <p:nvPr>
            <p:ph type="title"/>
          </p:nvPr>
        </p:nvSpPr>
        <p:spPr>
          <a:xfrm>
            <a:off x="1370012" y="1123419"/>
            <a:ext cx="7315201" cy="961500"/>
          </a:xfrm>
          <a:prstGeom prst="rect">
            <a:avLst/>
          </a:prstGeom>
          <a:ln w="12700">
            <a:miter lim="400000"/>
          </a:ln>
          <a:extLst>
            <a:ext uri="{C572A759-6A51-4108-AA02-DFA0A04FC94B}">
              <ma14:wrappingTextBoxFlag xmlns:ma14="http://schemas.microsoft.com/office/mac/drawingml/2011/main" xmlns="" val="1"/>
            </a:ext>
          </a:extLst>
        </p:spPr>
        <p:txBody>
          <a:bodyPr lIns="60956" tIns="60956" rIns="60956" bIns="60956" anchor="ctr">
            <a:normAutofit/>
          </a:bodyPr>
          <a:lstStyle/>
          <a:p>
            <a:r>
              <a:t>大標題文字</a:t>
            </a:r>
          </a:p>
        </p:txBody>
      </p:sp>
      <p:sp>
        <p:nvSpPr>
          <p:cNvPr id="5" name="Shape 5"/>
          <p:cNvSpPr>
            <a:spLocks noGrp="1"/>
          </p:cNvSpPr>
          <p:nvPr>
            <p:ph type="sldNum" sz="quarter" idx="2"/>
          </p:nvPr>
        </p:nvSpPr>
        <p:spPr>
          <a:xfrm>
            <a:off x="8252413" y="6314017"/>
            <a:ext cx="159222" cy="152401"/>
          </a:xfrm>
          <a:prstGeom prst="rect">
            <a:avLst/>
          </a:prstGeom>
          <a:ln w="12700">
            <a:miter lim="400000"/>
          </a:ln>
        </p:spPr>
        <p:txBody>
          <a:bodyPr wrap="none" lIns="0" tIns="0" rIns="0" bIns="0" anchor="b">
            <a:spAutoFit/>
          </a:bodyPr>
          <a:lstStyle>
            <a:lvl1pPr algn="r">
              <a:defRPr sz="1100">
                <a:solidFill>
                  <a:schemeClr val="accent1"/>
                </a:solidFill>
                <a:latin typeface="+mj-lt"/>
                <a:ea typeface="+mj-ea"/>
                <a:cs typeface="+mj-cs"/>
                <a:sym typeface="Calibri"/>
              </a:defRPr>
            </a:lvl1pPr>
          </a:lstStyle>
          <a:p>
            <a:fld id="{86CB4B4D-7CA3-9044-876B-883B54F8677D}" type="slidenum">
              <a:rPr lang="en-US" altLang="zh-HK" smtClean="0"/>
              <a:t>‹#›</a:t>
            </a:fld>
            <a:endParaRPr lang="zh-HK" alt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7" r:id="rId6"/>
  </p:sldLayoutIdLst>
  <p:transition spd="med"/>
  <p:timing>
    <p:tnLst>
      <p:par>
        <p:cTn id="1" dur="indefinite" restart="never" nodeType="tmRoot"/>
      </p:par>
    </p:tnLst>
  </p:timing>
  <p:txStyles>
    <p:titleStyle>
      <a:lvl1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1pPr>
      <a:lvl2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2pPr>
      <a:lvl3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3pPr>
      <a:lvl4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4pPr>
      <a:lvl5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5pPr>
      <a:lvl6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6pPr>
      <a:lvl7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7pPr>
      <a:lvl8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8pPr>
      <a:lvl9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9pPr>
    </p:titleStyle>
    <p:bodyStyle>
      <a:lvl1pPr marL="228592" marR="0" indent="-228592"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1pPr>
      <a:lvl2pPr marL="723881" marR="0" indent="-266692"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2pPr>
      <a:lvl3pPr marL="1234407" marR="0" indent="-320031"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3pPr>
      <a:lvl4pPr marL="1727156" marR="0" indent="-355590"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4pPr>
      <a:lvl5pPr marL="2184344"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5pPr>
      <a:lvl6pPr marL="2641532"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6pPr>
      <a:lvl7pPr marL="3098721"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7pPr>
      <a:lvl8pPr marL="3555910"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8pPr>
      <a:lvl9pPr marL="4013098"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9pPr>
    </p:bodyStyle>
    <p:other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ifec.org.hk/" TargetMode="Externa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p:cNvSpPr>
          <p:nvPr>
            <p:ph type="body" sz="quarter" idx="1"/>
          </p:nvPr>
        </p:nvSpPr>
        <p:spPr>
          <a:xfrm>
            <a:off x="830718" y="2732618"/>
            <a:ext cx="7008284" cy="1552934"/>
          </a:xfrm>
          <a:prstGeom prst="rect">
            <a:avLst/>
          </a:prstGeom>
        </p:spPr>
        <p:txBody>
          <a:bodyPr/>
          <a:lstStyle>
            <a:lvl1pPr>
              <a:spcBef>
                <a:spcPts val="0"/>
              </a:spcBef>
              <a:defRPr sz="4000">
                <a:solidFill>
                  <a:srgbClr val="F58C3C"/>
                </a:solidFill>
              </a:defRPr>
            </a:lvl1pPr>
          </a:lstStyle>
          <a:p>
            <a:r>
              <a:rPr dirty="0"/>
              <a:t>Unit 4	A Smart Consumer</a:t>
            </a:r>
          </a:p>
        </p:txBody>
      </p:sp>
      <p:sp>
        <p:nvSpPr>
          <p:cNvPr id="3" name="Text Placeholder 1"/>
          <p:cNvSpPr>
            <a:spLocks noGrp="1"/>
          </p:cNvSpPr>
          <p:nvPr>
            <p:ph type="body" sz="quarter" idx="4294967295"/>
          </p:nvPr>
        </p:nvSpPr>
        <p:spPr>
          <a:xfrm>
            <a:off x="840078" y="4174744"/>
            <a:ext cx="7472651" cy="473250"/>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altLang="zh-TW" b="1" dirty="0" smtClean="0"/>
              <a:t>Junior Secondary Money Management Teaching Resources</a:t>
            </a:r>
            <a:endParaRPr lang="en-US" altLang="zh-TW" b="1" dirty="0"/>
          </a:p>
        </p:txBody>
      </p:sp>
      <p:sp>
        <p:nvSpPr>
          <p:cNvPr id="4" name="Text Placeholder 1"/>
          <p:cNvSpPr>
            <a:spLocks noGrp="1"/>
          </p:cNvSpPr>
          <p:nvPr>
            <p:ph type="body" sz="quarter" idx="4294967295"/>
          </p:nvPr>
        </p:nvSpPr>
        <p:spPr>
          <a:xfrm>
            <a:off x="835464" y="4715071"/>
            <a:ext cx="7472651" cy="473250"/>
          </a:xfrm>
          <a:prstGeom prst="rect">
            <a:avLst/>
          </a:prstGeom>
        </p:spPr>
        <p:txBody>
          <a:bodyPr>
            <a:normAutofit/>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altLang="zh-TW" sz="1600" dirty="0" smtClean="0"/>
              <a:t>© 2019 Investor and Financial Education Council</a:t>
            </a:r>
            <a:endParaRPr lang="en-US" altLang="zh-TW" sz="1600" dirty="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body" sz="quarter" idx="1"/>
          </p:nvPr>
        </p:nvSpPr>
        <p:spPr>
          <a:prstGeom prst="rect">
            <a:avLst/>
          </a:prstGeom>
        </p:spPr>
        <p:txBody>
          <a:bodyPr>
            <a:normAutofit/>
          </a:bodyPr>
          <a:lstStyle>
            <a:lvl1pPr defTabSz="667495">
              <a:defRPr sz="3800"/>
            </a:lvl1pPr>
          </a:lstStyle>
          <a:p>
            <a:r>
              <a:rPr sz="3880" dirty="0"/>
              <a:t>Activity 2: Group discussion</a:t>
            </a:r>
          </a:p>
        </p:txBody>
      </p:sp>
      <p:sp>
        <p:nvSpPr>
          <p:cNvPr id="178" name="Shape 178"/>
          <p:cNvSpPr>
            <a:spLocks noGrp="1"/>
          </p:cNvSpPr>
          <p:nvPr>
            <p:ph type="body" sz="quarter" idx="13"/>
          </p:nvPr>
        </p:nvSpPr>
        <p:spPr>
          <a:xfrm>
            <a:off x="1799659" y="4378168"/>
            <a:ext cx="6143732" cy="1795280"/>
          </a:xfrm>
          <a:prstGeom prst="rect">
            <a:avLst/>
          </a:prstGeom>
          <a:extLst>
            <a:ext uri="{C572A759-6A51-4108-AA02-DFA0A04FC94B}">
              <ma14:wrappingTextBoxFlag xmlns="" xmlns:ma14="http://schemas.microsoft.com/office/mac/drawingml/2011/main" val="1"/>
            </a:ext>
          </a:extLst>
        </p:spPr>
        <p:txBody>
          <a:bodyPr/>
          <a:lstStyle>
            <a:lvl1pPr marL="0" indent="0" defTabSz="685765">
              <a:lnSpc>
                <a:spcPct val="100000"/>
              </a:lnSpc>
              <a:spcBef>
                <a:spcPts val="0"/>
              </a:spcBef>
              <a:buSzTx/>
              <a:buNone/>
              <a:defRPr sz="4000">
                <a:solidFill>
                  <a:srgbClr val="FFFFFF"/>
                </a:solidFill>
                <a:latin typeface="Calibri Light"/>
                <a:ea typeface="Calibri Light"/>
                <a:cs typeface="Calibri Light"/>
                <a:sym typeface="Calibri Light"/>
              </a:defRPr>
            </a:lvl1pPr>
          </a:lstStyle>
          <a:p>
            <a:r>
              <a:rPr dirty="0"/>
              <a:t>Chun </a:t>
            </a:r>
            <a:r>
              <a:rPr dirty="0" err="1"/>
              <a:t>Hin’s</a:t>
            </a:r>
            <a:r>
              <a:rPr dirty="0"/>
              <a:t> trouble</a:t>
            </a:r>
          </a:p>
        </p:txBody>
      </p:sp>
      <p:sp>
        <p:nvSpPr>
          <p:cNvPr id="176" name="Shape 176"/>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lvl1pPr>
              <a:defRPr>
                <a:solidFill>
                  <a:schemeClr val="accent3"/>
                </a:solidFill>
              </a:defRPr>
            </a:lvl1pPr>
          </a:lstStyle>
          <a:p>
            <a:fld id="{86CB4B4D-7CA3-9044-876B-883B54F8677D}" type="slidenum">
              <a:t>10</a:t>
            </a:fld>
            <a:endParaRPr/>
          </a:p>
        </p:txBody>
      </p:sp>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Shape 180"/>
          <p:cNvSpPr>
            <a:spLocks noGrp="1"/>
          </p:cNvSpPr>
          <p:nvPr>
            <p:ph type="body" idx="1"/>
          </p:nvPr>
        </p:nvSpPr>
        <p:spPr>
          <a:xfrm>
            <a:off x="732367" y="1900801"/>
            <a:ext cx="7679267" cy="3613502"/>
          </a:xfrm>
          <a:prstGeom prst="rect">
            <a:avLst/>
          </a:prstGeom>
        </p:spPr>
        <p:txBody>
          <a:bodyPr/>
          <a:lstStyle>
            <a:lvl1pPr marL="0" indent="0" defTabSz="719965">
              <a:lnSpc>
                <a:spcPct val="150000"/>
              </a:lnSpc>
              <a:spcBef>
                <a:spcPts val="800"/>
              </a:spcBef>
              <a:buSzTx/>
              <a:buNone/>
              <a:defRPr sz="2100">
                <a:solidFill>
                  <a:schemeClr val="accent1"/>
                </a:solidFill>
                <a:latin typeface="Calibri Light"/>
                <a:ea typeface="Calibri Light"/>
                <a:cs typeface="Calibri Light"/>
                <a:sym typeface="Calibri Light"/>
              </a:defRPr>
            </a:lvl1pPr>
          </a:lstStyle>
          <a:p>
            <a:pPr>
              <a:lnSpc>
                <a:spcPts val="2600"/>
              </a:lnSpc>
              <a:spcBef>
                <a:spcPts val="0"/>
              </a:spcBef>
              <a:spcAft>
                <a:spcPts val="600"/>
              </a:spcAft>
            </a:pPr>
            <a:r>
              <a:rPr dirty="0"/>
              <a:t>Get into groups and ask one of the group members to play the role of Chun </a:t>
            </a:r>
            <a:r>
              <a:rPr dirty="0" err="1"/>
              <a:t>Hin</a:t>
            </a:r>
            <a:r>
              <a:rPr dirty="0"/>
              <a:t>. Choose a retail channel and talk about its pros and cons. Discuss if there are any other retail channels. Upon completion, send a representative to report to the teacher and classmates. </a:t>
            </a:r>
          </a:p>
        </p:txBody>
      </p:sp>
      <p:sp>
        <p:nvSpPr>
          <p:cNvPr id="183" name="Shape 183"/>
          <p:cNvSpPr>
            <a:spLocks noGrp="1"/>
          </p:cNvSpPr>
          <p:nvPr>
            <p:ph type="body" sz="quarter" idx="13"/>
          </p:nvPr>
        </p:nvSpPr>
        <p:spPr>
          <a:xfrm>
            <a:off x="732442" y="692151"/>
            <a:ext cx="7682294" cy="1175150"/>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dirty="0"/>
              <a:t>Activity 2: Group </a:t>
            </a:r>
            <a:r>
              <a:rPr dirty="0" smtClean="0"/>
              <a:t>discussion</a:t>
            </a:r>
            <a:endParaRPr lang="en-US" dirty="0" smtClean="0"/>
          </a:p>
          <a:p>
            <a:r>
              <a:rPr lang="en-US" altLang="zh-HK" dirty="0" smtClean="0"/>
              <a:t>(Chun </a:t>
            </a:r>
            <a:r>
              <a:rPr lang="en-US" altLang="zh-HK" dirty="0" err="1"/>
              <a:t>Hin’s</a:t>
            </a:r>
            <a:r>
              <a:rPr lang="en-US" altLang="zh-HK" dirty="0"/>
              <a:t> </a:t>
            </a:r>
            <a:r>
              <a:rPr lang="en-US" altLang="zh-HK" dirty="0" smtClean="0"/>
              <a:t>trouble)</a:t>
            </a:r>
            <a:endParaRPr lang="en-US" altLang="zh-HK" dirty="0"/>
          </a:p>
        </p:txBody>
      </p:sp>
      <p:sp>
        <p:nvSpPr>
          <p:cNvPr id="181" name="Shape 181"/>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11</a:t>
            </a:fld>
            <a:endParaRPr/>
          </a:p>
        </p:txBody>
      </p:sp>
      <p:sp>
        <p:nvSpPr>
          <p:cNvPr id="182" name="Shape 182"/>
          <p:cNvSpPr/>
          <p:nvPr/>
        </p:nvSpPr>
        <p:spPr>
          <a:xfrm>
            <a:off x="732367" y="3332989"/>
            <a:ext cx="7679267" cy="2062095"/>
          </a:xfrm>
          <a:prstGeom prst="rect">
            <a:avLst/>
          </a:prstGeom>
          <a:solidFill>
            <a:schemeClr val="tx1"/>
          </a:solidFill>
          <a:ln w="38100">
            <a:solidFill>
              <a:schemeClr val="accent3">
                <a:lumMod val="60000"/>
                <a:lumOff val="40000"/>
              </a:schemeClr>
            </a:solidFill>
          </a:ln>
          <a:extLst>
            <a:ext uri="{C572A759-6A51-4108-AA02-DFA0A04FC94B}">
              <ma14:wrappingTextBoxFlag xmlns="" xmlns:ma14="http://schemas.microsoft.com/office/mac/drawingml/2011/main" val="1"/>
            </a:ext>
          </a:extLst>
        </p:spPr>
        <p:txBody>
          <a:bodyPr lIns="60956" tIns="60956" rIns="60956" bIns="60956" anchor="ctr">
            <a:spAutoFit/>
          </a:bodyPr>
          <a:lstStyle>
            <a:lvl1pPr>
              <a:defRPr sz="1900">
                <a:solidFill>
                  <a:schemeClr val="accent1"/>
                </a:solidFill>
                <a:latin typeface="Calibri Light"/>
                <a:ea typeface="Calibri Light"/>
                <a:cs typeface="Calibri Light"/>
                <a:sym typeface="Calibri Light"/>
              </a:defRPr>
            </a:lvl1pPr>
          </a:lstStyle>
          <a:p>
            <a:r>
              <a:rPr sz="2100" dirty="0"/>
              <a:t>Chun </a:t>
            </a:r>
            <a:r>
              <a:rPr sz="2100" dirty="0" err="1"/>
              <a:t>Hin</a:t>
            </a:r>
            <a:r>
              <a:rPr sz="2100" dirty="0"/>
              <a:t> is a secondary school student and he wants to buy a school bag. The brand of the school bag features NBA stars in its advertisement and many of his classmates are using this brand. However, Chun </a:t>
            </a:r>
            <a:r>
              <a:rPr sz="2100" dirty="0" err="1"/>
              <a:t>Hin</a:t>
            </a:r>
            <a:r>
              <a:rPr sz="2100" dirty="0"/>
              <a:t> has limited savings, which is the red packet money from Chinese New Year. Chun </a:t>
            </a:r>
            <a:r>
              <a:rPr sz="2100" dirty="0" err="1"/>
              <a:t>Hin</a:t>
            </a:r>
            <a:r>
              <a:rPr sz="2100" dirty="0"/>
              <a:t> is considering to buy the school bag from the following channels: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0">
                                            <p:txEl>
                                              <p:pRg st="0" end="0"/>
                                            </p:txEl>
                                          </p:spTgt>
                                        </p:tgtEl>
                                        <p:attrNameLst>
                                          <p:attrName>style.visibility</p:attrName>
                                        </p:attrNameLst>
                                      </p:cBhvr>
                                      <p:to>
                                        <p:strVal val="visible"/>
                                      </p:to>
                                    </p:set>
                                    <p:animEffect transition="in" filter="fade">
                                      <p:cBhvr>
                                        <p:cTn id="7" dur="500"/>
                                        <p:tgtEl>
                                          <p:spTgt spid="18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2"/>
                                        </p:tgtEl>
                                        <p:attrNameLst>
                                          <p:attrName>style.visibility</p:attrName>
                                        </p:attrNameLst>
                                      </p:cBhvr>
                                      <p:to>
                                        <p:strVal val="visible"/>
                                      </p:to>
                                    </p:set>
                                    <p:animEffect transition="in" filter="fade">
                                      <p:cBhvr>
                                        <p:cTn id="12" dur="500"/>
                                        <p:tgtEl>
                                          <p:spTgt spid="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Shape 232"/>
          <p:cNvSpPr>
            <a:spLocks noGrp="1"/>
          </p:cNvSpPr>
          <p:nvPr>
            <p:ph type="body" idx="1"/>
          </p:nvPr>
        </p:nvSpPr>
        <p:spPr>
          <a:xfrm>
            <a:off x="732442" y="692151"/>
            <a:ext cx="7682294" cy="1127024"/>
          </a:xfrm>
          <a:prstGeom prst="rect">
            <a:avLst/>
          </a:prstGeom>
        </p:spPr>
        <p:txBody>
          <a:bodyPr/>
          <a:lstStyle>
            <a:lvl1pPr marL="0" indent="0">
              <a:lnSpc>
                <a:spcPts val="3400"/>
              </a:lnSpc>
              <a:buSzTx/>
              <a:buNone/>
              <a:defRPr sz="3300"/>
            </a:lvl1pPr>
          </a:lstStyle>
          <a:p>
            <a:r>
              <a:rPr lang="en-US" altLang="zh-HK" b="1" dirty="0"/>
              <a:t>Activity 2: Group discussion</a:t>
            </a:r>
          </a:p>
          <a:p>
            <a:r>
              <a:rPr lang="en-US" altLang="zh-HK" b="1" dirty="0" smtClean="0"/>
              <a:t>(Chun </a:t>
            </a:r>
            <a:r>
              <a:rPr lang="en-US" altLang="zh-HK" b="1" dirty="0" err="1"/>
              <a:t>Hin’s</a:t>
            </a:r>
            <a:r>
              <a:rPr lang="en-US" altLang="zh-HK" b="1" dirty="0"/>
              <a:t> </a:t>
            </a:r>
            <a:r>
              <a:rPr lang="en-US" altLang="zh-HK" b="1" dirty="0" smtClean="0"/>
              <a:t>trouble)</a:t>
            </a:r>
            <a:endParaRPr lang="en-US" altLang="zh-HK" b="1" dirty="0"/>
          </a:p>
        </p:txBody>
      </p:sp>
      <p:sp>
        <p:nvSpPr>
          <p:cNvPr id="186" name="Shape 186"/>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12</a:t>
            </a:fld>
            <a:endParaRPr/>
          </a:p>
        </p:txBody>
      </p:sp>
      <p:grpSp>
        <p:nvGrpSpPr>
          <p:cNvPr id="231" name="Group 231"/>
          <p:cNvGrpSpPr/>
          <p:nvPr/>
        </p:nvGrpSpPr>
        <p:grpSpPr>
          <a:xfrm>
            <a:off x="64943" y="1962135"/>
            <a:ext cx="8950779" cy="3961080"/>
            <a:chOff x="80" y="-8"/>
            <a:chExt cx="8950777" cy="3961079"/>
          </a:xfrm>
        </p:grpSpPr>
        <p:grpSp>
          <p:nvGrpSpPr>
            <p:cNvPr id="193" name="Group 193"/>
            <p:cNvGrpSpPr/>
            <p:nvPr/>
          </p:nvGrpSpPr>
          <p:grpSpPr>
            <a:xfrm>
              <a:off x="3353948" y="-9"/>
              <a:ext cx="3973066" cy="1518905"/>
              <a:chOff x="84" y="-8"/>
              <a:chExt cx="3973065" cy="1518903"/>
            </a:xfrm>
          </p:grpSpPr>
          <p:sp>
            <p:nvSpPr>
              <p:cNvPr id="187" name="Shape 187"/>
              <p:cNvSpPr/>
              <p:nvPr/>
            </p:nvSpPr>
            <p:spPr>
              <a:xfrm>
                <a:off x="84" y="-9"/>
                <a:ext cx="3973067" cy="801573"/>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cubicBezTo>
                      <a:pt x="19885" y="3102"/>
                      <a:pt x="20694" y="5013"/>
                      <a:pt x="20321" y="6865"/>
                    </a:cubicBezTo>
                    <a:cubicBezTo>
                      <a:pt x="20289" y="7020"/>
                      <a:pt x="20250" y="7173"/>
                      <a:pt x="20203" y="7321"/>
                    </a:cubicBez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cubicBezTo>
                      <a:pt x="1666" y="17096"/>
                      <a:pt x="620" y="15986"/>
                      <a:pt x="485" y="14435"/>
                    </a:cubicBezTo>
                    <a:cubicBezTo>
                      <a:pt x="412" y="13608"/>
                      <a:pt x="615" y="12780"/>
                      <a:pt x="1038" y="12172"/>
                    </a:cubicBezTo>
                    <a:cubicBezTo>
                      <a:pt x="39" y="11379"/>
                      <a:pt x="-297" y="9639"/>
                      <a:pt x="288" y="8285"/>
                    </a:cubicBezTo>
                    <a:cubicBezTo>
                      <a:pt x="626" y="7504"/>
                      <a:pt x="1218" y="6988"/>
                      <a:pt x="1883" y="6895"/>
                    </a:cubicBezTo>
                    <a:close/>
                  </a:path>
                </a:pathLst>
              </a:cu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188" name="Shape 188"/>
              <p:cNvSpPr/>
              <p:nvPr/>
            </p:nvSpPr>
            <p:spPr>
              <a:xfrm>
                <a:off x="1645128" y="949232"/>
                <a:ext cx="133337" cy="133337"/>
              </a:xfrm>
              <a:prstGeom prst="ellipse">
                <a:avLst/>
              </a:pr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189" name="Shape 189"/>
              <p:cNvSpPr/>
              <p:nvPr/>
            </p:nvSpPr>
            <p:spPr>
              <a:xfrm>
                <a:off x="1551257" y="1232141"/>
                <a:ext cx="88891" cy="88891"/>
              </a:xfrm>
              <a:prstGeom prst="ellipse">
                <a:avLst/>
              </a:pr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190" name="Shape 190"/>
              <p:cNvSpPr/>
              <p:nvPr/>
            </p:nvSpPr>
            <p:spPr>
              <a:xfrm>
                <a:off x="1475467" y="1474449"/>
                <a:ext cx="44447" cy="44447"/>
              </a:xfrm>
              <a:prstGeom prst="ellipse">
                <a:avLst/>
              </a:pr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191" name="Shape 191"/>
              <p:cNvSpPr/>
              <p:nvPr/>
            </p:nvSpPr>
            <p:spPr>
              <a:xfrm>
                <a:off x="201740" y="40758"/>
                <a:ext cx="3640589" cy="68054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05" y="12890"/>
                      <a:pt x="19193" y="14504"/>
                      <a:pt x="19193" y="16273"/>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192" name="Shape 192"/>
              <p:cNvSpPr/>
              <p:nvPr/>
            </p:nvSpPr>
            <p:spPr>
              <a:xfrm>
                <a:off x="550211" y="28359"/>
                <a:ext cx="2591885" cy="70103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lgn="ctr">
                  <a:defRPr sz="2000">
                    <a:solidFill>
                      <a:schemeClr val="accent1"/>
                    </a:solidFill>
                    <a:latin typeface="Calibri Light"/>
                    <a:ea typeface="Calibri Light"/>
                    <a:cs typeface="Calibri Light"/>
                    <a:sym typeface="Calibri Light"/>
                  </a:defRPr>
                </a:lvl1pPr>
              </a:lstStyle>
              <a:p>
                <a:r>
                  <a:t>Sports specialty stores</a:t>
                </a:r>
              </a:p>
            </p:txBody>
          </p:sp>
        </p:grpSp>
        <p:pic>
          <p:nvPicPr>
            <p:cNvPr id="194" name="image7.jpeg"/>
            <p:cNvPicPr>
              <a:picLocks noChangeAspect="1"/>
            </p:cNvPicPr>
            <p:nvPr/>
          </p:nvPicPr>
          <p:blipFill>
            <a:blip r:embed="rId2">
              <a:extLst/>
            </a:blip>
            <a:stretch>
              <a:fillRect/>
            </a:stretch>
          </p:blipFill>
          <p:spPr>
            <a:xfrm>
              <a:off x="3776250" y="1690790"/>
              <a:ext cx="2054736" cy="2270281"/>
            </a:xfrm>
            <a:prstGeom prst="rect">
              <a:avLst/>
            </a:prstGeom>
            <a:ln w="12700" cap="flat">
              <a:noFill/>
              <a:miter lim="400000"/>
            </a:ln>
            <a:effectLst/>
          </p:spPr>
        </p:pic>
        <p:grpSp>
          <p:nvGrpSpPr>
            <p:cNvPr id="201" name="Group 201"/>
            <p:cNvGrpSpPr/>
            <p:nvPr/>
          </p:nvGrpSpPr>
          <p:grpSpPr>
            <a:xfrm>
              <a:off x="5150575" y="814116"/>
              <a:ext cx="3100930" cy="1083273"/>
              <a:chOff x="0" y="-7"/>
              <a:chExt cx="3100928" cy="1083272"/>
            </a:xfrm>
          </p:grpSpPr>
          <p:sp>
            <p:nvSpPr>
              <p:cNvPr id="195" name="Shape 195"/>
              <p:cNvSpPr/>
              <p:nvPr/>
            </p:nvSpPr>
            <p:spPr>
              <a:xfrm>
                <a:off x="472021" y="-8"/>
                <a:ext cx="2628908" cy="760303"/>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cubicBezTo>
                      <a:pt x="19885" y="3102"/>
                      <a:pt x="20694" y="5013"/>
                      <a:pt x="20321" y="6865"/>
                    </a:cubicBezTo>
                    <a:cubicBezTo>
                      <a:pt x="20289" y="7020"/>
                      <a:pt x="20250" y="7173"/>
                      <a:pt x="20203" y="7321"/>
                    </a:cubicBez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cubicBezTo>
                      <a:pt x="1666" y="17096"/>
                      <a:pt x="620" y="15986"/>
                      <a:pt x="485" y="14435"/>
                    </a:cubicBezTo>
                    <a:cubicBezTo>
                      <a:pt x="412" y="13608"/>
                      <a:pt x="615" y="12780"/>
                      <a:pt x="1038" y="12172"/>
                    </a:cubicBezTo>
                    <a:cubicBezTo>
                      <a:pt x="39" y="11379"/>
                      <a:pt x="-297" y="9639"/>
                      <a:pt x="288" y="8285"/>
                    </a:cubicBezTo>
                    <a:cubicBezTo>
                      <a:pt x="626" y="7504"/>
                      <a:pt x="1218" y="6988"/>
                      <a:pt x="1883" y="6895"/>
                    </a:cubicBezTo>
                    <a:close/>
                  </a:path>
                </a:pathLst>
              </a:cu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196" name="Shape 196"/>
              <p:cNvSpPr/>
              <p:nvPr/>
            </p:nvSpPr>
            <p:spPr>
              <a:xfrm>
                <a:off x="625402" y="739900"/>
                <a:ext cx="126471" cy="126471"/>
              </a:xfrm>
              <a:prstGeom prst="ellipse">
                <a:avLst/>
              </a:pr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197" name="Shape 197"/>
              <p:cNvSpPr/>
              <p:nvPr/>
            </p:nvSpPr>
            <p:spPr>
              <a:xfrm>
                <a:off x="293050" y="898129"/>
                <a:ext cx="84315" cy="84315"/>
              </a:xfrm>
              <a:prstGeom prst="ellipse">
                <a:avLst/>
              </a:pr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198" name="Shape 198"/>
              <p:cNvSpPr/>
              <p:nvPr/>
            </p:nvSpPr>
            <p:spPr>
              <a:xfrm>
                <a:off x="-1" y="1041106"/>
                <a:ext cx="42157" cy="42159"/>
              </a:xfrm>
              <a:prstGeom prst="ellipse">
                <a:avLst/>
              </a:pr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199" name="Shape 199"/>
              <p:cNvSpPr/>
              <p:nvPr/>
            </p:nvSpPr>
            <p:spPr>
              <a:xfrm>
                <a:off x="605452" y="38659"/>
                <a:ext cx="2408915" cy="645512"/>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05" y="12890"/>
                      <a:pt x="19193" y="14504"/>
                      <a:pt x="19193" y="16273"/>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200" name="Shape 200"/>
              <p:cNvSpPr/>
              <p:nvPr/>
            </p:nvSpPr>
            <p:spPr>
              <a:xfrm>
                <a:off x="836030" y="8851"/>
                <a:ext cx="1715006" cy="70103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lgn="ctr">
                  <a:defRPr sz="2000">
                    <a:solidFill>
                      <a:schemeClr val="accent1"/>
                    </a:solidFill>
                    <a:latin typeface="Calibri Light"/>
                    <a:ea typeface="Calibri Light"/>
                    <a:cs typeface="Calibri Light"/>
                    <a:sym typeface="Calibri Light"/>
                  </a:defRPr>
                </a:lvl1pPr>
              </a:lstStyle>
              <a:p>
                <a:r>
                  <a:t>Online bidding</a:t>
                </a:r>
              </a:p>
            </p:txBody>
          </p:sp>
        </p:grpSp>
        <p:grpSp>
          <p:nvGrpSpPr>
            <p:cNvPr id="208" name="Group 208"/>
            <p:cNvGrpSpPr/>
            <p:nvPr/>
          </p:nvGrpSpPr>
          <p:grpSpPr>
            <a:xfrm>
              <a:off x="80" y="583573"/>
              <a:ext cx="4228295" cy="1561073"/>
              <a:chOff x="80" y="-10"/>
              <a:chExt cx="4228293" cy="1561071"/>
            </a:xfrm>
          </p:grpSpPr>
          <p:sp>
            <p:nvSpPr>
              <p:cNvPr id="202" name="Shape 202"/>
              <p:cNvSpPr/>
              <p:nvPr/>
            </p:nvSpPr>
            <p:spPr>
              <a:xfrm>
                <a:off x="80" y="-11"/>
                <a:ext cx="3778127" cy="992046"/>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cubicBezTo>
                      <a:pt x="19885" y="3102"/>
                      <a:pt x="20694" y="5013"/>
                      <a:pt x="20321" y="6865"/>
                    </a:cubicBezTo>
                    <a:cubicBezTo>
                      <a:pt x="20289" y="7020"/>
                      <a:pt x="20250" y="7173"/>
                      <a:pt x="20203" y="7321"/>
                    </a:cubicBez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cubicBezTo>
                      <a:pt x="1666" y="17096"/>
                      <a:pt x="620" y="15986"/>
                      <a:pt x="485" y="14435"/>
                    </a:cubicBezTo>
                    <a:cubicBezTo>
                      <a:pt x="412" y="13608"/>
                      <a:pt x="615" y="12780"/>
                      <a:pt x="1038" y="12172"/>
                    </a:cubicBezTo>
                    <a:cubicBezTo>
                      <a:pt x="39" y="11379"/>
                      <a:pt x="-297" y="9639"/>
                      <a:pt x="288" y="8285"/>
                    </a:cubicBezTo>
                    <a:cubicBezTo>
                      <a:pt x="626" y="7504"/>
                      <a:pt x="1218" y="6988"/>
                      <a:pt x="1883" y="6895"/>
                    </a:cubicBezTo>
                    <a:close/>
                  </a:path>
                </a:pathLst>
              </a:cu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203" name="Shape 203"/>
              <p:cNvSpPr/>
              <p:nvPr/>
            </p:nvSpPr>
            <p:spPr>
              <a:xfrm>
                <a:off x="3193670" y="1034261"/>
                <a:ext cx="165019" cy="165019"/>
              </a:xfrm>
              <a:prstGeom prst="ellipse">
                <a:avLst/>
              </a:pr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204" name="Shape 204"/>
              <p:cNvSpPr/>
              <p:nvPr/>
            </p:nvSpPr>
            <p:spPr>
              <a:xfrm>
                <a:off x="3708591" y="1281459"/>
                <a:ext cx="110015" cy="110015"/>
              </a:xfrm>
              <a:prstGeom prst="ellipse">
                <a:avLst/>
              </a:pr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205" name="Shape 205"/>
              <p:cNvSpPr/>
              <p:nvPr/>
            </p:nvSpPr>
            <p:spPr>
              <a:xfrm>
                <a:off x="4173366" y="1506053"/>
                <a:ext cx="55009" cy="55009"/>
              </a:xfrm>
              <a:prstGeom prst="ellipse">
                <a:avLst/>
              </a:pr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206" name="Shape 206"/>
              <p:cNvSpPr/>
              <p:nvPr/>
            </p:nvSpPr>
            <p:spPr>
              <a:xfrm>
                <a:off x="191841" y="50443"/>
                <a:ext cx="3461962" cy="842265"/>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05" y="12890"/>
                      <a:pt x="19193" y="14504"/>
                      <a:pt x="19193" y="16273"/>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207" name="Shape 207"/>
              <p:cNvSpPr/>
              <p:nvPr/>
            </p:nvSpPr>
            <p:spPr>
              <a:xfrm>
                <a:off x="523215" y="118390"/>
                <a:ext cx="2464714" cy="70103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lgn="ctr">
                  <a:defRPr sz="2000">
                    <a:solidFill>
                      <a:schemeClr val="accent1"/>
                    </a:solidFill>
                    <a:latin typeface="Calibri Light"/>
                    <a:ea typeface="Calibri Light"/>
                    <a:cs typeface="Calibri Light"/>
                    <a:sym typeface="Calibri Light"/>
                  </a:defRPr>
                </a:lvl1pPr>
              </a:lstStyle>
              <a:p>
                <a:r>
                  <a:rPr dirty="0"/>
                  <a:t>Online stores on Facebook</a:t>
                </a:r>
              </a:p>
            </p:txBody>
          </p:sp>
        </p:grpSp>
        <p:grpSp>
          <p:nvGrpSpPr>
            <p:cNvPr id="215" name="Group 215"/>
            <p:cNvGrpSpPr/>
            <p:nvPr/>
          </p:nvGrpSpPr>
          <p:grpSpPr>
            <a:xfrm>
              <a:off x="5023252" y="1629305"/>
              <a:ext cx="3927360" cy="1050777"/>
              <a:chOff x="0" y="-10"/>
              <a:chExt cx="3927358" cy="1050775"/>
            </a:xfrm>
          </p:grpSpPr>
          <p:sp>
            <p:nvSpPr>
              <p:cNvPr id="209" name="Shape 209"/>
              <p:cNvSpPr/>
              <p:nvPr/>
            </p:nvSpPr>
            <p:spPr>
              <a:xfrm>
                <a:off x="1853160" y="-11"/>
                <a:ext cx="2074199" cy="1050777"/>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cubicBezTo>
                      <a:pt x="19885" y="3102"/>
                      <a:pt x="20694" y="5013"/>
                      <a:pt x="20321" y="6865"/>
                    </a:cubicBezTo>
                    <a:cubicBezTo>
                      <a:pt x="20289" y="7020"/>
                      <a:pt x="20250" y="7173"/>
                      <a:pt x="20203" y="7321"/>
                    </a:cubicBez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cubicBezTo>
                      <a:pt x="1666" y="17096"/>
                      <a:pt x="620" y="15986"/>
                      <a:pt x="485" y="14435"/>
                    </a:cubicBezTo>
                    <a:cubicBezTo>
                      <a:pt x="412" y="13608"/>
                      <a:pt x="615" y="12780"/>
                      <a:pt x="1038" y="12172"/>
                    </a:cubicBezTo>
                    <a:cubicBezTo>
                      <a:pt x="39" y="11379"/>
                      <a:pt x="-297" y="9639"/>
                      <a:pt x="288" y="8285"/>
                    </a:cubicBezTo>
                    <a:cubicBezTo>
                      <a:pt x="626" y="7504"/>
                      <a:pt x="1218" y="6988"/>
                      <a:pt x="1883" y="6895"/>
                    </a:cubicBezTo>
                    <a:close/>
                  </a:path>
                </a:pathLst>
              </a:cu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210" name="Shape 210"/>
              <p:cNvSpPr/>
              <p:nvPr/>
            </p:nvSpPr>
            <p:spPr>
              <a:xfrm>
                <a:off x="1180292" y="496054"/>
                <a:ext cx="174789" cy="174789"/>
              </a:xfrm>
              <a:prstGeom prst="ellipse">
                <a:avLst/>
              </a:pr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211" name="Shape 211"/>
              <p:cNvSpPr/>
              <p:nvPr/>
            </p:nvSpPr>
            <p:spPr>
              <a:xfrm>
                <a:off x="561037" y="550146"/>
                <a:ext cx="116527" cy="116527"/>
              </a:xfrm>
              <a:prstGeom prst="ellipse">
                <a:avLst/>
              </a:pr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212" name="Shape 212"/>
              <p:cNvSpPr/>
              <p:nvPr/>
            </p:nvSpPr>
            <p:spPr>
              <a:xfrm>
                <a:off x="0" y="601997"/>
                <a:ext cx="58265" cy="58265"/>
              </a:xfrm>
              <a:prstGeom prst="ellipse">
                <a:avLst/>
              </a:pr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213" name="Shape 213"/>
              <p:cNvSpPr/>
              <p:nvPr/>
            </p:nvSpPr>
            <p:spPr>
              <a:xfrm>
                <a:off x="1958438" y="53429"/>
                <a:ext cx="1900623" cy="89212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05" y="12890"/>
                      <a:pt x="19193" y="14504"/>
                      <a:pt x="19193" y="16273"/>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214" name="Shape 214"/>
              <p:cNvSpPr/>
              <p:nvPr/>
            </p:nvSpPr>
            <p:spPr>
              <a:xfrm>
                <a:off x="2140363" y="146150"/>
                <a:ext cx="1353132" cy="70103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lgn="ctr">
                  <a:defRPr sz="2000">
                    <a:solidFill>
                      <a:schemeClr val="accent1"/>
                    </a:solidFill>
                    <a:latin typeface="Calibri Light"/>
                    <a:ea typeface="Calibri Light"/>
                    <a:cs typeface="Calibri Light"/>
                    <a:sym typeface="Calibri Light"/>
                  </a:defRPr>
                </a:lvl1pPr>
              </a:lstStyle>
              <a:p>
                <a:r>
                  <a:t>Outlet stores</a:t>
                </a:r>
              </a:p>
            </p:txBody>
          </p:sp>
        </p:grpSp>
        <p:sp>
          <p:nvSpPr>
            <p:cNvPr id="216" name="Shape 216"/>
            <p:cNvSpPr/>
            <p:nvPr/>
          </p:nvSpPr>
          <p:spPr>
            <a:xfrm>
              <a:off x="2450337" y="3522275"/>
              <a:ext cx="1672628" cy="39623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t">
              <a:spAutoFit/>
            </a:bodyPr>
            <a:lstStyle>
              <a:lvl1pPr algn="ctr">
                <a:defRPr sz="2000">
                  <a:solidFill>
                    <a:schemeClr val="accent1"/>
                  </a:solidFill>
                  <a:latin typeface="Calibri Light"/>
                  <a:ea typeface="Calibri Light"/>
                  <a:cs typeface="Calibri Light"/>
                  <a:sym typeface="Calibri Light"/>
                </a:defRPr>
              </a:lvl1pPr>
            </a:lstStyle>
            <a:p>
              <a:r>
                <a:t>Chun Hin</a:t>
              </a:r>
            </a:p>
          </p:txBody>
        </p:sp>
        <p:grpSp>
          <p:nvGrpSpPr>
            <p:cNvPr id="223" name="Group 223"/>
            <p:cNvGrpSpPr/>
            <p:nvPr/>
          </p:nvGrpSpPr>
          <p:grpSpPr>
            <a:xfrm>
              <a:off x="5306871" y="2395203"/>
              <a:ext cx="3643988" cy="1012838"/>
              <a:chOff x="0" y="0"/>
              <a:chExt cx="3643987" cy="1012837"/>
            </a:xfrm>
          </p:grpSpPr>
          <p:sp>
            <p:nvSpPr>
              <p:cNvPr id="217" name="Shape 217"/>
              <p:cNvSpPr/>
              <p:nvPr/>
            </p:nvSpPr>
            <p:spPr>
              <a:xfrm>
                <a:off x="1090793" y="281789"/>
                <a:ext cx="2553195" cy="731049"/>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cubicBezTo>
                      <a:pt x="19885" y="3102"/>
                      <a:pt x="20694" y="5013"/>
                      <a:pt x="20321" y="6865"/>
                    </a:cubicBezTo>
                    <a:cubicBezTo>
                      <a:pt x="20289" y="7020"/>
                      <a:pt x="20250" y="7173"/>
                      <a:pt x="20203" y="7321"/>
                    </a:cubicBez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cubicBezTo>
                      <a:pt x="1666" y="17096"/>
                      <a:pt x="620" y="15986"/>
                      <a:pt x="485" y="14435"/>
                    </a:cubicBezTo>
                    <a:cubicBezTo>
                      <a:pt x="412" y="13608"/>
                      <a:pt x="615" y="12780"/>
                      <a:pt x="1038" y="12172"/>
                    </a:cubicBezTo>
                    <a:cubicBezTo>
                      <a:pt x="39" y="11379"/>
                      <a:pt x="-297" y="9639"/>
                      <a:pt x="288" y="8285"/>
                    </a:cubicBezTo>
                    <a:cubicBezTo>
                      <a:pt x="626" y="7504"/>
                      <a:pt x="1218" y="6988"/>
                      <a:pt x="1883" y="6895"/>
                    </a:cubicBezTo>
                    <a:close/>
                  </a:path>
                </a:pathLst>
              </a:cu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218" name="Shape 218"/>
              <p:cNvSpPr/>
              <p:nvPr/>
            </p:nvSpPr>
            <p:spPr>
              <a:xfrm>
                <a:off x="914820" y="213403"/>
                <a:ext cx="121605" cy="121605"/>
              </a:xfrm>
              <a:prstGeom prst="ellipse">
                <a:avLst/>
              </a:pr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219" name="Shape 219"/>
              <p:cNvSpPr/>
              <p:nvPr/>
            </p:nvSpPr>
            <p:spPr>
              <a:xfrm>
                <a:off x="437823" y="101495"/>
                <a:ext cx="81071" cy="81071"/>
              </a:xfrm>
              <a:prstGeom prst="ellipse">
                <a:avLst/>
              </a:pr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220" name="Shape 220"/>
              <p:cNvSpPr/>
              <p:nvPr/>
            </p:nvSpPr>
            <p:spPr>
              <a:xfrm>
                <a:off x="-1" y="0"/>
                <a:ext cx="40535" cy="40535"/>
              </a:xfrm>
              <a:prstGeom prst="ellipse">
                <a:avLst/>
              </a:pr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221" name="Shape 221"/>
              <p:cNvSpPr/>
              <p:nvPr/>
            </p:nvSpPr>
            <p:spPr>
              <a:xfrm>
                <a:off x="1220382" y="318968"/>
                <a:ext cx="2339537" cy="620675"/>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05" y="12890"/>
                      <a:pt x="19193" y="14504"/>
                      <a:pt x="19193" y="16273"/>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222" name="Shape 222"/>
              <p:cNvSpPr/>
              <p:nvPr/>
            </p:nvSpPr>
            <p:spPr>
              <a:xfrm>
                <a:off x="1444320" y="276820"/>
                <a:ext cx="1665612" cy="70103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lgn="ctr">
                  <a:defRPr sz="2000">
                    <a:solidFill>
                      <a:schemeClr val="accent1"/>
                    </a:solidFill>
                    <a:latin typeface="Calibri Light"/>
                    <a:ea typeface="Calibri Light"/>
                    <a:cs typeface="Calibri Light"/>
                    <a:sym typeface="Calibri Light"/>
                  </a:defRPr>
                </a:lvl1pPr>
              </a:lstStyle>
              <a:p>
                <a:r>
                  <a:t>Department stores </a:t>
                </a:r>
              </a:p>
            </p:txBody>
          </p:sp>
        </p:grpSp>
        <p:grpSp>
          <p:nvGrpSpPr>
            <p:cNvPr id="230" name="Group 230"/>
            <p:cNvGrpSpPr/>
            <p:nvPr/>
          </p:nvGrpSpPr>
          <p:grpSpPr>
            <a:xfrm>
              <a:off x="724724" y="2333446"/>
              <a:ext cx="3218592" cy="896636"/>
              <a:chOff x="40" y="0"/>
              <a:chExt cx="3218590" cy="896634"/>
            </a:xfrm>
          </p:grpSpPr>
          <p:sp>
            <p:nvSpPr>
              <p:cNvPr id="224" name="Shape 224"/>
              <p:cNvSpPr/>
              <p:nvPr/>
            </p:nvSpPr>
            <p:spPr>
              <a:xfrm>
                <a:off x="40" y="95060"/>
                <a:ext cx="1895562" cy="801575"/>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cubicBezTo>
                      <a:pt x="19885" y="3102"/>
                      <a:pt x="20694" y="5013"/>
                      <a:pt x="20321" y="6865"/>
                    </a:cubicBezTo>
                    <a:cubicBezTo>
                      <a:pt x="20289" y="7020"/>
                      <a:pt x="20250" y="7173"/>
                      <a:pt x="20203" y="7321"/>
                    </a:cubicBez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cubicBezTo>
                      <a:pt x="1666" y="17096"/>
                      <a:pt x="620" y="15986"/>
                      <a:pt x="485" y="14435"/>
                    </a:cubicBezTo>
                    <a:cubicBezTo>
                      <a:pt x="412" y="13608"/>
                      <a:pt x="615" y="12780"/>
                      <a:pt x="1038" y="12172"/>
                    </a:cubicBezTo>
                    <a:cubicBezTo>
                      <a:pt x="39" y="11379"/>
                      <a:pt x="-297" y="9639"/>
                      <a:pt x="288" y="8285"/>
                    </a:cubicBezTo>
                    <a:cubicBezTo>
                      <a:pt x="626" y="7504"/>
                      <a:pt x="1218" y="6988"/>
                      <a:pt x="1883" y="6895"/>
                    </a:cubicBezTo>
                    <a:close/>
                  </a:path>
                </a:pathLst>
              </a:cu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225" name="Shape 225"/>
              <p:cNvSpPr/>
              <p:nvPr/>
            </p:nvSpPr>
            <p:spPr>
              <a:xfrm>
                <a:off x="2181903" y="153809"/>
                <a:ext cx="133337" cy="133337"/>
              </a:xfrm>
              <a:prstGeom prst="ellipse">
                <a:avLst/>
              </a:pr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226" name="Shape 226"/>
              <p:cNvSpPr/>
              <p:nvPr/>
            </p:nvSpPr>
            <p:spPr>
              <a:xfrm>
                <a:off x="2699797" y="72355"/>
                <a:ext cx="88891" cy="88891"/>
              </a:xfrm>
              <a:prstGeom prst="ellipse">
                <a:avLst/>
              </a:pr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227" name="Shape 227"/>
              <p:cNvSpPr/>
              <p:nvPr/>
            </p:nvSpPr>
            <p:spPr>
              <a:xfrm>
                <a:off x="3174185" y="-1"/>
                <a:ext cx="44447" cy="44447"/>
              </a:xfrm>
              <a:prstGeom prst="ellipse">
                <a:avLst/>
              </a:pr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228" name="Shape 228"/>
              <p:cNvSpPr/>
              <p:nvPr/>
            </p:nvSpPr>
            <p:spPr>
              <a:xfrm>
                <a:off x="96250" y="135827"/>
                <a:ext cx="1736936" cy="680551"/>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05" y="12890"/>
                      <a:pt x="19193" y="14504"/>
                      <a:pt x="19193" y="16273"/>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12700" cap="flat">
                <a:solidFill>
                  <a:srgbClr val="645F9B"/>
                </a:solidFill>
                <a:prstDash val="solid"/>
                <a:miter lim="800000"/>
              </a:ln>
              <a:effectLst/>
            </p:spPr>
            <p:txBody>
              <a:bodyPr wrap="square" lIns="45718" tIns="45718" rIns="45718" bIns="45718" numCol="1" anchor="ctr">
                <a:noAutofit/>
              </a:bodyPr>
              <a:lstStyle/>
              <a:p>
                <a:pPr algn="ctr">
                  <a:defRPr sz="2000">
                    <a:solidFill>
                      <a:schemeClr val="accent1"/>
                    </a:solidFill>
                    <a:latin typeface="Calibri Light"/>
                    <a:ea typeface="Calibri Light"/>
                    <a:cs typeface="Calibri Light"/>
                    <a:sym typeface="Calibri Light"/>
                  </a:defRPr>
                </a:pPr>
                <a:endParaRPr/>
              </a:p>
            </p:txBody>
          </p:sp>
          <p:sp>
            <p:nvSpPr>
              <p:cNvPr id="229" name="Shape 229"/>
              <p:cNvSpPr/>
              <p:nvPr/>
            </p:nvSpPr>
            <p:spPr>
              <a:xfrm>
                <a:off x="262507" y="123428"/>
                <a:ext cx="1236596" cy="70103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lgn="ctr">
                  <a:defRPr sz="2000">
                    <a:solidFill>
                      <a:schemeClr val="accent1"/>
                    </a:solidFill>
                    <a:latin typeface="Calibri Light"/>
                    <a:ea typeface="Calibri Light"/>
                    <a:cs typeface="Calibri Light"/>
                    <a:sym typeface="Calibri Light"/>
                  </a:defRPr>
                </a:lvl1pPr>
              </a:lstStyle>
              <a:p>
                <a:r>
                  <a:t>Ladies' Market</a:t>
                </a:r>
              </a:p>
            </p:txBody>
          </p:sp>
        </p:grpSp>
      </p:gr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Shape 235"/>
          <p:cNvSpPr>
            <a:spLocks noGrp="1"/>
          </p:cNvSpPr>
          <p:nvPr>
            <p:ph type="body" idx="1"/>
          </p:nvPr>
        </p:nvSpPr>
        <p:spPr>
          <a:xfrm>
            <a:off x="732367" y="1818000"/>
            <a:ext cx="7679267" cy="3613503"/>
          </a:xfrm>
          <a:prstGeom prst="rect">
            <a:avLst/>
          </a:prstGeom>
        </p:spPr>
        <p:txBody>
          <a:bodyPr/>
          <a:lstStyle/>
          <a:p>
            <a:pPr marL="342000" indent="-342000" defTabSz="719965">
              <a:lnSpc>
                <a:spcPts val="2600"/>
              </a:lnSpc>
              <a:spcBef>
                <a:spcPts val="0"/>
              </a:spcBef>
              <a:spcAft>
                <a:spcPts val="600"/>
              </a:spcAft>
              <a:buAutoNum type="arabicPeriod"/>
              <a:defRPr sz="2100">
                <a:solidFill>
                  <a:schemeClr val="accent1"/>
                </a:solidFill>
                <a:latin typeface="Calibri Light"/>
                <a:ea typeface="Calibri Light"/>
                <a:cs typeface="Calibri Light"/>
                <a:sym typeface="Calibri Light"/>
              </a:defRPr>
            </a:pPr>
            <a:r>
              <a:rPr dirty="0" smtClean="0"/>
              <a:t>If </a:t>
            </a:r>
            <a:r>
              <a:rPr dirty="0"/>
              <a:t>you were Chun </a:t>
            </a:r>
            <a:r>
              <a:rPr dirty="0" err="1"/>
              <a:t>Hin</a:t>
            </a:r>
            <a:r>
              <a:rPr dirty="0"/>
              <a:t>, which retail channel mentioned above </a:t>
            </a:r>
            <a:r>
              <a:rPr dirty="0" smtClean="0"/>
              <a:t>would</a:t>
            </a:r>
            <a:r>
              <a:rPr lang="en-US" dirty="0"/>
              <a:t> </a:t>
            </a:r>
            <a:r>
              <a:rPr dirty="0" smtClean="0"/>
              <a:t>you </a:t>
            </a:r>
            <a:r>
              <a:rPr dirty="0"/>
              <a:t>choose? List the pros and cons of that retail channel.</a:t>
            </a:r>
          </a:p>
          <a:p>
            <a:pPr marL="0" indent="342000" defTabSz="719965">
              <a:lnSpc>
                <a:spcPts val="2100"/>
              </a:lnSpc>
              <a:spcBef>
                <a:spcPts val="0"/>
              </a:spcBef>
              <a:spcAft>
                <a:spcPts val="600"/>
              </a:spcAft>
              <a:buSzTx/>
              <a:buNone/>
              <a:defRPr sz="2100">
                <a:solidFill>
                  <a:srgbClr val="00C1D5"/>
                </a:solidFill>
                <a:latin typeface="Calibri Light"/>
                <a:ea typeface="Calibri Light"/>
                <a:cs typeface="Calibri Light"/>
                <a:sym typeface="Calibri Light"/>
              </a:defRPr>
            </a:pPr>
            <a:r>
              <a:rPr dirty="0" smtClean="0"/>
              <a:t>Open-ended </a:t>
            </a:r>
            <a:r>
              <a:rPr dirty="0"/>
              <a:t>answers.</a:t>
            </a:r>
          </a:p>
        </p:txBody>
      </p:sp>
      <p:sp>
        <p:nvSpPr>
          <p:cNvPr id="237" name="Shape 237"/>
          <p:cNvSpPr>
            <a:spLocks noGrp="1"/>
          </p:cNvSpPr>
          <p:nvPr>
            <p:ph type="body" sz="quarter" idx="13"/>
          </p:nvPr>
        </p:nvSpPr>
        <p:spPr>
          <a:xfrm>
            <a:off x="732442" y="692151"/>
            <a:ext cx="7682294" cy="1117398"/>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lang="en-US" altLang="zh-HK" dirty="0"/>
              <a:t>Activity 2: Group discussion</a:t>
            </a:r>
          </a:p>
          <a:p>
            <a:r>
              <a:rPr lang="en-US" altLang="zh-HK" dirty="0" smtClean="0"/>
              <a:t>(Chun </a:t>
            </a:r>
            <a:r>
              <a:rPr lang="en-US" altLang="zh-HK" dirty="0" err="1"/>
              <a:t>Hin’s</a:t>
            </a:r>
            <a:r>
              <a:rPr lang="en-US" altLang="zh-HK" dirty="0"/>
              <a:t> </a:t>
            </a:r>
            <a:r>
              <a:rPr lang="en-US" altLang="zh-HK" dirty="0" smtClean="0"/>
              <a:t>trouble)</a:t>
            </a:r>
            <a:endParaRPr lang="en-US" altLang="zh-HK" dirty="0"/>
          </a:p>
        </p:txBody>
      </p:sp>
      <p:sp>
        <p:nvSpPr>
          <p:cNvPr id="236" name="Shape 236"/>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13</a:t>
            </a:fld>
            <a:endParaRPr/>
          </a:p>
        </p:txBody>
      </p:sp>
      <p:graphicFrame>
        <p:nvGraphicFramePr>
          <p:cNvPr id="239" name="Table 239"/>
          <p:cNvGraphicFramePr/>
          <p:nvPr>
            <p:extLst>
              <p:ext uri="{D42A27DB-BD31-4B8C-83A1-F6EECF244321}">
                <p14:modId xmlns:p14="http://schemas.microsoft.com/office/powerpoint/2010/main" val="4145544540"/>
              </p:ext>
            </p:extLst>
          </p:nvPr>
        </p:nvGraphicFramePr>
        <p:xfrm>
          <a:off x="732366" y="2906479"/>
          <a:ext cx="7679266" cy="3426944"/>
        </p:xfrm>
        <a:graphic>
          <a:graphicData uri="http://schemas.openxmlformats.org/drawingml/2006/table">
            <a:tbl>
              <a:tblPr firstRow="1" bandRow="1">
                <a:tableStyleId>{4C3C2611-4C71-4FC5-86AE-919BDF0F9419}</a:tableStyleId>
              </a:tblPr>
              <a:tblGrid>
                <a:gridCol w="3839633"/>
                <a:gridCol w="3839633"/>
              </a:tblGrid>
              <a:tr h="317984">
                <a:tc>
                  <a:txBody>
                    <a:bodyPr/>
                    <a:lstStyle/>
                    <a:p>
                      <a:pPr algn="ctr" defTabSz="914400">
                        <a:defRPr sz="1800">
                          <a:solidFill>
                            <a:srgbClr val="FFFFFF"/>
                          </a:solidFill>
                          <a:latin typeface="Arial"/>
                          <a:ea typeface="Arial"/>
                          <a:cs typeface="Arial"/>
                          <a:sym typeface="Arial"/>
                        </a:defRPr>
                      </a:pPr>
                      <a:r>
                        <a:rPr sz="2100" b="0" dirty="0">
                          <a:latin typeface="+mj-lt"/>
                          <a:ea typeface="+mn-ea"/>
                          <a:cs typeface="+mn-cs"/>
                          <a:sym typeface="Helvetica"/>
                        </a:rPr>
                        <a:t>Pros</a:t>
                      </a:r>
                    </a:p>
                  </a:txBody>
                  <a:tcPr marL="45720" marR="45720" horzOverflow="overflow">
                    <a:lnL w="12700">
                      <a:solidFill>
                        <a:srgbClr val="FFFFFF"/>
                      </a:solidFill>
                    </a:lnL>
                    <a:lnR w="12700">
                      <a:solidFill>
                        <a:srgbClr val="FFFFFF"/>
                      </a:solidFill>
                    </a:lnR>
                    <a:lnT w="12700">
                      <a:solidFill>
                        <a:srgbClr val="FFFFFF"/>
                      </a:solidFill>
                    </a:lnT>
                    <a:lnB w="38100">
                      <a:solidFill>
                        <a:srgbClr val="FFFFFF"/>
                      </a:solidFill>
                    </a:lnB>
                    <a:solidFill>
                      <a:srgbClr val="003C4B"/>
                    </a:solidFill>
                  </a:tcPr>
                </a:tc>
                <a:tc>
                  <a:txBody>
                    <a:bodyPr/>
                    <a:lstStyle/>
                    <a:p>
                      <a:pPr algn="ctr" defTabSz="914400">
                        <a:defRPr sz="1800">
                          <a:solidFill>
                            <a:srgbClr val="FFFFFF"/>
                          </a:solidFill>
                          <a:latin typeface="Arial"/>
                          <a:ea typeface="Arial"/>
                          <a:cs typeface="Arial"/>
                          <a:sym typeface="Arial"/>
                        </a:defRPr>
                      </a:pPr>
                      <a:r>
                        <a:rPr sz="2100" b="0" dirty="0">
                          <a:latin typeface="+mj-lt"/>
                          <a:ea typeface="+mn-ea"/>
                          <a:cs typeface="+mn-cs"/>
                          <a:sym typeface="Helvetica"/>
                        </a:rPr>
                        <a:t>Cons</a:t>
                      </a:r>
                    </a:p>
                  </a:txBody>
                  <a:tcPr marL="45720" marR="45720" horzOverflow="overflow">
                    <a:lnL w="12700">
                      <a:solidFill>
                        <a:srgbClr val="FFFFFF"/>
                      </a:solidFill>
                    </a:lnL>
                    <a:lnR w="12700">
                      <a:solidFill>
                        <a:srgbClr val="FFFFFF"/>
                      </a:solidFill>
                    </a:lnR>
                    <a:lnT w="12700">
                      <a:solidFill>
                        <a:srgbClr val="FFFFFF"/>
                      </a:solidFill>
                    </a:lnT>
                    <a:lnB w="38100">
                      <a:solidFill>
                        <a:srgbClr val="FFFFFF"/>
                      </a:solidFill>
                    </a:lnB>
                    <a:solidFill>
                      <a:srgbClr val="003C4B"/>
                    </a:solidFill>
                  </a:tcPr>
                </a:tc>
              </a:tr>
              <a:tr h="3015464">
                <a:tc>
                  <a:txBody>
                    <a:bodyPr/>
                    <a:lstStyle/>
                    <a:p>
                      <a:pPr algn="l" defTabSz="914400">
                        <a:defRPr sz="1800" b="1">
                          <a:solidFill>
                            <a:srgbClr val="2EB6BA"/>
                          </a:solidFill>
                        </a:defRPr>
                      </a:pPr>
                      <a:endParaRPr sz="2100" b="0" i="0" u="none" strike="noStrike" cap="none" spc="0" baseline="0" dirty="0">
                        <a:ln>
                          <a:noFill/>
                        </a:ln>
                        <a:solidFill>
                          <a:srgbClr val="2EB6BA"/>
                        </a:solidFill>
                        <a:uFillTx/>
                        <a:latin typeface="Calibri Light" panose="020F0302020204030204" pitchFamily="34" charset="0"/>
                        <a:ea typeface="+mj-ea"/>
                        <a:cs typeface="+mj-cs"/>
                        <a:sym typeface="Calibri"/>
                      </a:endParaRPr>
                    </a:p>
                  </a:txBody>
                  <a:tcPr marL="45720" marR="45720" horzOverflow="overflow">
                    <a:lnL w="12700">
                      <a:solidFill>
                        <a:srgbClr val="FFFFFF"/>
                      </a:solidFill>
                    </a:lnL>
                    <a:lnR w="12700">
                      <a:solidFill>
                        <a:srgbClr val="FFFFFF"/>
                      </a:solidFill>
                    </a:lnR>
                    <a:lnT w="38100">
                      <a:solidFill>
                        <a:srgbClr val="FFFFFF"/>
                      </a:solidFill>
                    </a:lnT>
                    <a:lnB w="12700">
                      <a:solidFill>
                        <a:srgbClr val="FFFFFF"/>
                      </a:solidFill>
                    </a:lnB>
                    <a:solidFill>
                      <a:srgbClr val="CACDCE"/>
                    </a:solidFill>
                  </a:tcPr>
                </a:tc>
                <a:tc>
                  <a:txBody>
                    <a:bodyPr/>
                    <a:lstStyle/>
                    <a:p>
                      <a:pPr algn="l" defTabSz="914400">
                        <a:defRPr sz="1800">
                          <a:solidFill>
                            <a:srgbClr val="000000"/>
                          </a:solidFill>
                        </a:defRPr>
                      </a:pPr>
                      <a:endParaRPr sz="2100" b="0" dirty="0">
                        <a:solidFill>
                          <a:srgbClr val="2EB6BA"/>
                        </a:solidFill>
                        <a:latin typeface="Calibri Light" panose="020F0302020204030204" pitchFamily="34" charset="0"/>
                      </a:endParaRPr>
                    </a:p>
                  </a:txBody>
                  <a:tcPr marL="45720" marR="45720" horzOverflow="overflow">
                    <a:lnL w="12700">
                      <a:solidFill>
                        <a:srgbClr val="FFFFFF"/>
                      </a:solidFill>
                    </a:lnL>
                    <a:lnR w="12700">
                      <a:solidFill>
                        <a:srgbClr val="FFFFFF"/>
                      </a:solidFill>
                    </a:lnR>
                    <a:lnT w="38100">
                      <a:solidFill>
                        <a:srgbClr val="FFFFFF"/>
                      </a:solidFill>
                    </a:lnT>
                    <a:lnB w="12700">
                      <a:solidFill>
                        <a:srgbClr val="FFFFFF"/>
                      </a:solidFill>
                    </a:lnB>
                    <a:solidFill>
                      <a:srgbClr val="CACDCE"/>
                    </a:solidFill>
                  </a:tcPr>
                </a:tc>
              </a:tr>
            </a:tbl>
          </a:graphicData>
        </a:graphic>
      </p:graphicFrame>
      <p:sp>
        <p:nvSpPr>
          <p:cNvPr id="3" name="文字方塊 2"/>
          <p:cNvSpPr txBox="1"/>
          <p:nvPr/>
        </p:nvSpPr>
        <p:spPr>
          <a:xfrm>
            <a:off x="731521" y="3301458"/>
            <a:ext cx="3830854" cy="27597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nSpc>
                <a:spcPts val="2600"/>
              </a:lnSpc>
            </a:pPr>
            <a:r>
              <a:rPr lang="en-US" altLang="zh-HK" sz="2100" dirty="0">
                <a:solidFill>
                  <a:srgbClr val="0070C0"/>
                </a:solidFill>
                <a:latin typeface="Calibri Light" panose="020F0302020204030204" pitchFamily="34" charset="0"/>
              </a:rPr>
              <a:t>It is cheaper to buy the school bag from Ladies' Market, online bidding or outlet stores; sports specialty stores offer better warranty and returns services; online shopping offers more choices and helps save travel time and cost, etc</a:t>
            </a:r>
            <a:r>
              <a:rPr lang="en-US" altLang="zh-HK" sz="2100" dirty="0" smtClean="0">
                <a:solidFill>
                  <a:srgbClr val="0070C0"/>
                </a:solidFill>
                <a:latin typeface="Calibri Light" panose="020F0302020204030204" pitchFamily="34" charset="0"/>
              </a:rPr>
              <a:t>.</a:t>
            </a:r>
            <a:endParaRPr lang="en-US" altLang="zh-HK" sz="2100" dirty="0">
              <a:solidFill>
                <a:srgbClr val="0070C0"/>
              </a:solidFill>
              <a:latin typeface="Calibri Light" panose="020F0302020204030204" pitchFamily="34" charset="0"/>
            </a:endParaRPr>
          </a:p>
        </p:txBody>
      </p:sp>
      <p:sp>
        <p:nvSpPr>
          <p:cNvPr id="4" name="矩形 3"/>
          <p:cNvSpPr/>
          <p:nvPr/>
        </p:nvSpPr>
        <p:spPr>
          <a:xfrm>
            <a:off x="4538312" y="3289238"/>
            <a:ext cx="3893419" cy="3093154"/>
          </a:xfrm>
          <a:prstGeom prst="rect">
            <a:avLst/>
          </a:prstGeom>
        </p:spPr>
        <p:txBody>
          <a:bodyPr wrap="square">
            <a:spAutoFit/>
          </a:bodyPr>
          <a:lstStyle/>
          <a:p>
            <a:pPr defTabSz="914400">
              <a:lnSpc>
                <a:spcPts val="2600"/>
              </a:lnSpc>
              <a:defRPr sz="1800">
                <a:solidFill>
                  <a:srgbClr val="000000"/>
                </a:solidFill>
              </a:defRPr>
            </a:pPr>
            <a:r>
              <a:rPr lang="en-US" altLang="zh-HK" sz="2100" dirty="0">
                <a:solidFill>
                  <a:srgbClr val="0070C0"/>
                </a:solidFill>
                <a:latin typeface="Calibri Light" panose="020F0302020204030204" pitchFamily="34" charset="0"/>
              </a:rPr>
              <a:t>Products from Ladies' Market or online bidding might be fake; products sold in outlet stores are usually out of season; the selling prices of sports specialty stores or department stores are usually higher; delivery time is required for online shopping and unable to inspect the products, etc. </a:t>
            </a: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5">
                                            <p:txEl>
                                              <p:pRg st="0" end="0"/>
                                            </p:txEl>
                                          </p:spTgt>
                                        </p:tgtEl>
                                        <p:attrNameLst>
                                          <p:attrName>style.visibility</p:attrName>
                                        </p:attrNameLst>
                                      </p:cBhvr>
                                      <p:to>
                                        <p:strVal val="visible"/>
                                      </p:to>
                                    </p:set>
                                    <p:animEffect transition="in" filter="fade">
                                      <p:cBhvr>
                                        <p:cTn id="7" dur="500"/>
                                        <p:tgtEl>
                                          <p:spTgt spid="2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5">
                                            <p:txEl>
                                              <p:pRg st="1" end="1"/>
                                            </p:txEl>
                                          </p:spTgt>
                                        </p:tgtEl>
                                        <p:attrNameLst>
                                          <p:attrName>style.visibility</p:attrName>
                                        </p:attrNameLst>
                                      </p:cBhvr>
                                      <p:to>
                                        <p:strVal val="visible"/>
                                      </p:to>
                                    </p:set>
                                    <p:animEffect transition="in" filter="fade">
                                      <p:cBhvr>
                                        <p:cTn id="12" dur="500"/>
                                        <p:tgtEl>
                                          <p:spTgt spid="235">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39"/>
                                        </p:tgtEl>
                                        <p:attrNameLst>
                                          <p:attrName>style.visibility</p:attrName>
                                        </p:attrNameLst>
                                      </p:cBhvr>
                                      <p:to>
                                        <p:strVal val="visible"/>
                                      </p:to>
                                    </p:set>
                                    <p:animEffect transition="in" filter="fade">
                                      <p:cBhvr>
                                        <p:cTn id="15" dur="500"/>
                                        <p:tgtEl>
                                          <p:spTgt spid="23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 grpId="0" uiExpand="1" build="p"/>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Shape 241"/>
          <p:cNvSpPr>
            <a:spLocks noGrp="1"/>
          </p:cNvSpPr>
          <p:nvPr>
            <p:ph type="body" idx="1"/>
          </p:nvPr>
        </p:nvSpPr>
        <p:spPr>
          <a:xfrm>
            <a:off x="732367" y="1818000"/>
            <a:ext cx="7679267" cy="3613502"/>
          </a:xfrm>
          <a:prstGeom prst="rect">
            <a:avLst/>
          </a:prstGeom>
        </p:spPr>
        <p:txBody>
          <a:bodyPr>
            <a:noAutofit/>
          </a:bodyPr>
          <a:lstStyle/>
          <a:p>
            <a:pPr marL="342000" indent="-342000" defTabSz="719965">
              <a:lnSpc>
                <a:spcPts val="2600"/>
              </a:lnSpc>
              <a:spcBef>
                <a:spcPts val="0"/>
              </a:spcBef>
              <a:spcAft>
                <a:spcPts val="600"/>
              </a:spcAft>
              <a:buFontTx/>
              <a:buAutoNum type="arabicPeriod" startAt="2"/>
              <a:defRPr sz="2100">
                <a:solidFill>
                  <a:schemeClr val="accent1"/>
                </a:solidFill>
                <a:latin typeface="Calibri Light"/>
                <a:ea typeface="Calibri Light"/>
                <a:cs typeface="Calibri Light"/>
                <a:sym typeface="Calibri Light"/>
              </a:defRPr>
            </a:pPr>
            <a:r>
              <a:rPr dirty="0"/>
              <a:t>Why do similar consumer products have different prices at </a:t>
            </a:r>
            <a:r>
              <a:rPr dirty="0" smtClean="0"/>
              <a:t>different</a:t>
            </a:r>
            <a:r>
              <a:rPr lang="en-US" dirty="0"/>
              <a:t> </a:t>
            </a:r>
            <a:r>
              <a:rPr dirty="0" smtClean="0"/>
              <a:t>retail </a:t>
            </a:r>
            <a:r>
              <a:rPr dirty="0"/>
              <a:t>channels?</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Operating costs of department stores are higher than that of online stores on Facebook (department stores need to pay rent). </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After-sales service (such as warranty) of sports specialty stores can be guaranteed than that of online auctions.</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Product quality of department stores and sports specialty stores is better than that of Ladies' Market</a:t>
            </a:r>
            <a:r>
              <a:rPr dirty="0" smtClean="0"/>
              <a:t>.</a:t>
            </a:r>
            <a:endParaRPr lang="en-US" dirty="0" smtClean="0"/>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endParaRPr dirty="0"/>
          </a:p>
        </p:txBody>
      </p:sp>
      <p:sp>
        <p:nvSpPr>
          <p:cNvPr id="243" name="Shape 243"/>
          <p:cNvSpPr>
            <a:spLocks noGrp="1"/>
          </p:cNvSpPr>
          <p:nvPr>
            <p:ph type="body" sz="quarter" idx="13"/>
          </p:nvPr>
        </p:nvSpPr>
        <p:spPr>
          <a:xfrm>
            <a:off x="732442" y="692151"/>
            <a:ext cx="7682294" cy="1175150"/>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lang="en-US" altLang="zh-HK" dirty="0"/>
              <a:t>Activity 2: Group discussion</a:t>
            </a:r>
          </a:p>
          <a:p>
            <a:r>
              <a:rPr lang="en-US" altLang="zh-HK" dirty="0" smtClean="0"/>
              <a:t>(Chun </a:t>
            </a:r>
            <a:r>
              <a:rPr lang="en-US" altLang="zh-HK" dirty="0" err="1"/>
              <a:t>Hin’s</a:t>
            </a:r>
            <a:r>
              <a:rPr lang="en-US" altLang="zh-HK" dirty="0"/>
              <a:t> </a:t>
            </a:r>
            <a:r>
              <a:rPr lang="en-US" altLang="zh-HK" dirty="0" smtClean="0"/>
              <a:t>trouble)</a:t>
            </a:r>
            <a:endParaRPr lang="en-US" altLang="zh-HK" dirty="0"/>
          </a:p>
        </p:txBody>
      </p:sp>
      <p:sp>
        <p:nvSpPr>
          <p:cNvPr id="242" name="Shape 242"/>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14</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1">
                                            <p:txEl>
                                              <p:pRg st="0" end="0"/>
                                            </p:txEl>
                                          </p:spTgt>
                                        </p:tgtEl>
                                        <p:attrNameLst>
                                          <p:attrName>style.visibility</p:attrName>
                                        </p:attrNameLst>
                                      </p:cBhvr>
                                      <p:to>
                                        <p:strVal val="visible"/>
                                      </p:to>
                                    </p:set>
                                    <p:animEffect transition="in" filter="fade">
                                      <p:cBhvr>
                                        <p:cTn id="7" dur="500"/>
                                        <p:tgtEl>
                                          <p:spTgt spid="24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1">
                                            <p:txEl>
                                              <p:pRg st="1" end="1"/>
                                            </p:txEl>
                                          </p:spTgt>
                                        </p:tgtEl>
                                        <p:attrNameLst>
                                          <p:attrName>style.visibility</p:attrName>
                                        </p:attrNameLst>
                                      </p:cBhvr>
                                      <p:to>
                                        <p:strVal val="visible"/>
                                      </p:to>
                                    </p:set>
                                    <p:animEffect transition="in" filter="fade">
                                      <p:cBhvr>
                                        <p:cTn id="12" dur="500"/>
                                        <p:tgtEl>
                                          <p:spTgt spid="24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41">
                                            <p:txEl>
                                              <p:pRg st="2" end="2"/>
                                            </p:txEl>
                                          </p:spTgt>
                                        </p:tgtEl>
                                        <p:attrNameLst>
                                          <p:attrName>style.visibility</p:attrName>
                                        </p:attrNameLst>
                                      </p:cBhvr>
                                      <p:to>
                                        <p:strVal val="visible"/>
                                      </p:to>
                                    </p:set>
                                    <p:animEffect transition="in" filter="fade">
                                      <p:cBhvr>
                                        <p:cTn id="17" dur="500"/>
                                        <p:tgtEl>
                                          <p:spTgt spid="24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41">
                                            <p:txEl>
                                              <p:pRg st="3" end="3"/>
                                            </p:txEl>
                                          </p:spTgt>
                                        </p:tgtEl>
                                        <p:attrNameLst>
                                          <p:attrName>style.visibility</p:attrName>
                                        </p:attrNameLst>
                                      </p:cBhvr>
                                      <p:to>
                                        <p:strVal val="visible"/>
                                      </p:to>
                                    </p:set>
                                    <p:animEffect transition="in" filter="fade">
                                      <p:cBhvr>
                                        <p:cTn id="22" dur="500"/>
                                        <p:tgtEl>
                                          <p:spTgt spid="24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Shape 248"/>
          <p:cNvSpPr>
            <a:spLocks noGrp="1"/>
          </p:cNvSpPr>
          <p:nvPr>
            <p:ph type="body" sz="quarter" idx="13"/>
          </p:nvPr>
        </p:nvSpPr>
        <p:spPr>
          <a:xfrm>
            <a:off x="732442" y="692151"/>
            <a:ext cx="7682294" cy="1127024"/>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lang="en-US" altLang="zh-HK" dirty="0"/>
              <a:t>Activity 2: Group discussion</a:t>
            </a:r>
          </a:p>
          <a:p>
            <a:r>
              <a:rPr lang="en-US" altLang="zh-HK" dirty="0" smtClean="0"/>
              <a:t>(Chun </a:t>
            </a:r>
            <a:r>
              <a:rPr lang="en-US" altLang="zh-HK" dirty="0" err="1"/>
              <a:t>Hin’s</a:t>
            </a:r>
            <a:r>
              <a:rPr lang="en-US" altLang="zh-HK" dirty="0"/>
              <a:t> </a:t>
            </a:r>
            <a:r>
              <a:rPr lang="en-US" altLang="zh-HK" dirty="0" smtClean="0"/>
              <a:t>trouble)</a:t>
            </a:r>
            <a:endParaRPr lang="en-US" altLang="zh-HK" dirty="0"/>
          </a:p>
        </p:txBody>
      </p:sp>
      <p:sp>
        <p:nvSpPr>
          <p:cNvPr id="247" name="Shape 247"/>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15</a:t>
            </a:fld>
            <a:endParaRPr/>
          </a:p>
        </p:txBody>
      </p:sp>
      <p:sp>
        <p:nvSpPr>
          <p:cNvPr id="2" name="矩形 1"/>
          <p:cNvSpPr/>
          <p:nvPr/>
        </p:nvSpPr>
        <p:spPr>
          <a:xfrm>
            <a:off x="730800" y="1819175"/>
            <a:ext cx="8002126" cy="3611245"/>
          </a:xfrm>
          <a:prstGeom prst="rect">
            <a:avLst/>
          </a:prstGeom>
          <a:ln w="12700">
            <a:miter lim="400000"/>
          </a:ln>
        </p:spPr>
        <p:txBody>
          <a:bodyPr lIns="0" tIns="0" rIns="0" bIns="0">
            <a:normAutofit/>
          </a:bodyPr>
          <a:lstStyle/>
          <a:p>
            <a:pPr marL="342000" indent="-342000" defTabSz="719965" hangingPunct="1">
              <a:lnSpc>
                <a:spcPts val="2600"/>
              </a:lnSpc>
              <a:spcAft>
                <a:spcPts val="600"/>
              </a:spcAft>
              <a:buSzPct val="100000"/>
              <a:buAutoNum type="arabicPeriod" startAt="2"/>
            </a:pPr>
            <a:r>
              <a:rPr lang="en-US" altLang="zh-HK" sz="2100" dirty="0">
                <a:solidFill>
                  <a:schemeClr val="accent1"/>
                </a:solidFill>
                <a:latin typeface="Calibri Light"/>
                <a:ea typeface="Calibri Light"/>
                <a:cs typeface="Calibri Light"/>
                <a:sym typeface="Calibri Light"/>
              </a:rPr>
              <a:t>Why do similar consumer products have different prices at different retail channels?</a:t>
            </a:r>
          </a:p>
          <a:p>
            <a:pPr marL="342000" indent="-342000" defTabSz="719965" hangingPunct="1">
              <a:lnSpc>
                <a:spcPts val="2600"/>
              </a:lnSpc>
              <a:spcAft>
                <a:spcPts val="600"/>
              </a:spcAft>
              <a:buSzPct val="100000"/>
              <a:buFont typeface="Arial"/>
              <a:buChar char="•"/>
              <a:defRPr sz="2100">
                <a:solidFill>
                  <a:srgbClr val="00C1D5"/>
                </a:solidFill>
                <a:latin typeface="Calibri Light"/>
                <a:ea typeface="Calibri Light"/>
                <a:cs typeface="Calibri Light"/>
                <a:sym typeface="Calibri Light"/>
              </a:defRPr>
            </a:pPr>
            <a:r>
              <a:rPr lang="en-US" altLang="zh-HK" sz="2100" dirty="0">
                <a:solidFill>
                  <a:srgbClr val="00C1D5"/>
                </a:solidFill>
                <a:latin typeface="Calibri Light"/>
                <a:ea typeface="Calibri Light"/>
                <a:cs typeface="Calibri Light"/>
                <a:sym typeface="Calibri Light"/>
              </a:rPr>
              <a:t>Online bidding have no middleman costs.</a:t>
            </a:r>
          </a:p>
          <a:p>
            <a:pPr marL="342000" indent="-342000" defTabSz="719965" hangingPunct="1">
              <a:lnSpc>
                <a:spcPts val="2600"/>
              </a:lnSpc>
              <a:spcAft>
                <a:spcPts val="600"/>
              </a:spcAft>
              <a:buSzPct val="100000"/>
              <a:buFont typeface="Arial"/>
              <a:buChar char="•"/>
              <a:defRPr sz="2100">
                <a:solidFill>
                  <a:srgbClr val="00C1D5"/>
                </a:solidFill>
                <a:latin typeface="Calibri Light"/>
                <a:ea typeface="Calibri Light"/>
                <a:cs typeface="Calibri Light"/>
                <a:sym typeface="Calibri Light"/>
              </a:defRPr>
            </a:pPr>
            <a:r>
              <a:rPr lang="en-US" altLang="zh-HK" sz="2100" dirty="0" smtClean="0">
                <a:solidFill>
                  <a:srgbClr val="00C1D5"/>
                </a:solidFill>
                <a:latin typeface="Calibri Light"/>
                <a:ea typeface="Calibri Light"/>
                <a:cs typeface="Calibri Light"/>
                <a:sym typeface="Calibri Light"/>
              </a:rPr>
              <a:t>Outlet stores purchase in bulk and therefore the selling prices are lower.</a:t>
            </a:r>
          </a:p>
          <a:p>
            <a:pPr marL="342000" indent="-342000" defTabSz="719965" hangingPunct="1">
              <a:lnSpc>
                <a:spcPts val="2600"/>
              </a:lnSpc>
              <a:spcAft>
                <a:spcPts val="600"/>
              </a:spcAft>
              <a:buSzPct val="100000"/>
              <a:buFont typeface="Arial"/>
              <a:buChar char="•"/>
              <a:defRPr sz="2100">
                <a:solidFill>
                  <a:srgbClr val="00C1D5"/>
                </a:solidFill>
                <a:latin typeface="Calibri Light"/>
                <a:ea typeface="Calibri Light"/>
                <a:cs typeface="Calibri Light"/>
                <a:sym typeface="Calibri Light"/>
              </a:defRPr>
            </a:pPr>
            <a:r>
              <a:rPr lang="en-US" altLang="zh-HK" sz="2100" dirty="0" err="1" smtClean="0">
                <a:solidFill>
                  <a:srgbClr val="00C1D5"/>
                </a:solidFill>
                <a:latin typeface="Calibri Light"/>
                <a:ea typeface="Calibri Light"/>
                <a:cs typeface="Calibri Light"/>
                <a:sym typeface="Calibri Light"/>
              </a:rPr>
              <a:t>Labour</a:t>
            </a:r>
            <a:r>
              <a:rPr lang="en-US" altLang="zh-HK" sz="2100" dirty="0" smtClean="0">
                <a:solidFill>
                  <a:srgbClr val="00C1D5"/>
                </a:solidFill>
                <a:latin typeface="Calibri Light"/>
                <a:ea typeface="Calibri Light"/>
                <a:cs typeface="Calibri Light"/>
                <a:sym typeface="Calibri Light"/>
              </a:rPr>
              <a:t> cost in Ladies' Market is lower than that of department stores.</a:t>
            </a:r>
          </a:p>
          <a:p>
            <a:pPr marL="342000" indent="-342000" defTabSz="719965" hangingPunct="1">
              <a:lnSpc>
                <a:spcPts val="2600"/>
              </a:lnSpc>
              <a:spcAft>
                <a:spcPts val="600"/>
              </a:spcAft>
              <a:buSzPct val="100000"/>
              <a:buFont typeface="Arial"/>
              <a:buChar char="•"/>
              <a:defRPr sz="2100">
                <a:solidFill>
                  <a:srgbClr val="00C1D5"/>
                </a:solidFill>
                <a:latin typeface="Calibri Light"/>
                <a:ea typeface="Calibri Light"/>
                <a:cs typeface="Calibri Light"/>
                <a:sym typeface="Calibri Light"/>
              </a:defRPr>
            </a:pPr>
            <a:r>
              <a:rPr lang="en-US" altLang="zh-HK" sz="2100" dirty="0" smtClean="0">
                <a:solidFill>
                  <a:srgbClr val="00C1D5"/>
                </a:solidFill>
                <a:latin typeface="Calibri Light"/>
                <a:ea typeface="Calibri Light"/>
                <a:cs typeface="Calibri Light"/>
                <a:sym typeface="Calibri Light"/>
              </a:rPr>
              <a:t>Products </a:t>
            </a:r>
            <a:r>
              <a:rPr lang="en-US" altLang="zh-HK" sz="2100" dirty="0">
                <a:solidFill>
                  <a:srgbClr val="00C1D5"/>
                </a:solidFill>
                <a:latin typeface="Calibri Light"/>
                <a:ea typeface="Calibri Light"/>
                <a:cs typeface="Calibri Light"/>
                <a:sym typeface="Calibri Light"/>
              </a:rPr>
              <a:t>of sports specialty stores may be more fashionable than that of outlets.</a:t>
            </a:r>
          </a:p>
          <a:p>
            <a:pPr marL="342000" indent="-342000" defTabSz="719965" hangingPunct="1">
              <a:lnSpc>
                <a:spcPts val="2600"/>
              </a:lnSpc>
              <a:spcAft>
                <a:spcPts val="600"/>
              </a:spcAft>
              <a:buSzPct val="100000"/>
              <a:buAutoNum type="arabicPeriod" startAt="2"/>
            </a:pPr>
            <a:endParaRPr lang="en-US" altLang="zh-HK" sz="2100" dirty="0">
              <a:solidFill>
                <a:schemeClr val="accent1"/>
              </a:solidFill>
              <a:latin typeface="Calibri Light"/>
              <a:ea typeface="Calibri Light"/>
              <a:cs typeface="Calibri Light"/>
              <a:sym typeface="Calibri Light"/>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a:spLocks noGrp="1"/>
          </p:cNvSpPr>
          <p:nvPr>
            <p:ph type="body" idx="1"/>
          </p:nvPr>
        </p:nvSpPr>
        <p:spPr>
          <a:xfrm>
            <a:off x="732367" y="1818000"/>
            <a:ext cx="7679267" cy="3613503"/>
          </a:xfrm>
          <a:prstGeom prst="rect">
            <a:avLst/>
          </a:prstGeom>
        </p:spPr>
        <p:txBody>
          <a:bodyPr/>
          <a:lstStyle/>
          <a:p>
            <a:pPr marL="342000" indent="-342000" defTabSz="719965">
              <a:lnSpc>
                <a:spcPts val="2600"/>
              </a:lnSpc>
              <a:spcBef>
                <a:spcPts val="0"/>
              </a:spcBef>
              <a:spcAft>
                <a:spcPts val="600"/>
              </a:spcAft>
              <a:buFontTx/>
              <a:buAutoNum type="arabicPeriod" startAt="3"/>
              <a:defRPr sz="2100">
                <a:solidFill>
                  <a:schemeClr val="accent1"/>
                </a:solidFill>
                <a:latin typeface="Calibri Light"/>
                <a:ea typeface="Calibri Light"/>
                <a:cs typeface="Calibri Light"/>
                <a:sym typeface="Calibri Light"/>
              </a:defRPr>
            </a:pPr>
            <a:r>
              <a:rPr dirty="0"/>
              <a:t>Do you think Chun </a:t>
            </a:r>
            <a:r>
              <a:rPr dirty="0" err="1"/>
              <a:t>Hin’s</a:t>
            </a:r>
            <a:r>
              <a:rPr dirty="0"/>
              <a:t> reasons for buying a school bag are appropriate?</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He should not be influenced by </a:t>
            </a:r>
            <a:r>
              <a:rPr dirty="0" smtClean="0"/>
              <a:t>advertisements</a:t>
            </a:r>
            <a:r>
              <a:rPr lang="en-US" dirty="0" smtClean="0"/>
              <a:t>.</a:t>
            </a:r>
            <a:endParaRPr dirty="0"/>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He should examine his financial status before purchasing, to see if </a:t>
            </a:r>
            <a:r>
              <a:rPr dirty="0" smtClean="0"/>
              <a:t>it</a:t>
            </a:r>
            <a:r>
              <a:rPr lang="en-US" dirty="0"/>
              <a:t> </a:t>
            </a:r>
            <a:r>
              <a:rPr dirty="0" smtClean="0"/>
              <a:t>is affordable</a:t>
            </a:r>
            <a:r>
              <a:rPr lang="en-US" dirty="0" smtClean="0"/>
              <a:t>.</a:t>
            </a:r>
            <a:endParaRPr dirty="0"/>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He should consider if it is a </a:t>
            </a:r>
            <a:r>
              <a:rPr dirty="0" smtClean="0"/>
              <a:t>necessity</a:t>
            </a:r>
            <a:r>
              <a:rPr lang="en-US" dirty="0" smtClean="0"/>
              <a:t>.</a:t>
            </a:r>
            <a:endParaRPr dirty="0"/>
          </a:p>
        </p:txBody>
      </p:sp>
      <p:sp>
        <p:nvSpPr>
          <p:cNvPr id="253" name="Shape 253"/>
          <p:cNvSpPr>
            <a:spLocks noGrp="1"/>
          </p:cNvSpPr>
          <p:nvPr>
            <p:ph type="body" sz="quarter" idx="13"/>
          </p:nvPr>
        </p:nvSpPr>
        <p:spPr>
          <a:xfrm>
            <a:off x="732442" y="692151"/>
            <a:ext cx="7682294" cy="1184775"/>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lang="en-US" altLang="zh-HK" dirty="0"/>
              <a:t>Activity 2: Group discussion</a:t>
            </a:r>
          </a:p>
          <a:p>
            <a:r>
              <a:rPr lang="en-US" altLang="zh-HK" dirty="0" smtClean="0"/>
              <a:t>(Chun </a:t>
            </a:r>
            <a:r>
              <a:rPr lang="en-US" altLang="zh-HK" dirty="0" err="1"/>
              <a:t>Hin’s</a:t>
            </a:r>
            <a:r>
              <a:rPr lang="en-US" altLang="zh-HK" dirty="0"/>
              <a:t> </a:t>
            </a:r>
            <a:r>
              <a:rPr lang="en-US" altLang="zh-HK" dirty="0" smtClean="0"/>
              <a:t>trouble)</a:t>
            </a:r>
            <a:endParaRPr lang="en-US" altLang="zh-HK" dirty="0"/>
          </a:p>
        </p:txBody>
      </p:sp>
      <p:sp>
        <p:nvSpPr>
          <p:cNvPr id="252" name="Shape 252"/>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16</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1">
                                            <p:txEl>
                                              <p:pRg st="0" end="0"/>
                                            </p:txEl>
                                          </p:spTgt>
                                        </p:tgtEl>
                                        <p:attrNameLst>
                                          <p:attrName>style.visibility</p:attrName>
                                        </p:attrNameLst>
                                      </p:cBhvr>
                                      <p:to>
                                        <p:strVal val="visible"/>
                                      </p:to>
                                    </p:set>
                                    <p:animEffect transition="in" filter="fade">
                                      <p:cBhvr>
                                        <p:cTn id="7" dur="500"/>
                                        <p:tgtEl>
                                          <p:spTgt spid="2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1">
                                            <p:txEl>
                                              <p:pRg st="1" end="1"/>
                                            </p:txEl>
                                          </p:spTgt>
                                        </p:tgtEl>
                                        <p:attrNameLst>
                                          <p:attrName>style.visibility</p:attrName>
                                        </p:attrNameLst>
                                      </p:cBhvr>
                                      <p:to>
                                        <p:strVal val="visible"/>
                                      </p:to>
                                    </p:set>
                                    <p:animEffect transition="in" filter="fade">
                                      <p:cBhvr>
                                        <p:cTn id="12" dur="500"/>
                                        <p:tgtEl>
                                          <p:spTgt spid="2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1">
                                            <p:txEl>
                                              <p:pRg st="2" end="2"/>
                                            </p:txEl>
                                          </p:spTgt>
                                        </p:tgtEl>
                                        <p:attrNameLst>
                                          <p:attrName>style.visibility</p:attrName>
                                        </p:attrNameLst>
                                      </p:cBhvr>
                                      <p:to>
                                        <p:strVal val="visible"/>
                                      </p:to>
                                    </p:set>
                                    <p:animEffect transition="in" filter="fade">
                                      <p:cBhvr>
                                        <p:cTn id="17" dur="500"/>
                                        <p:tgtEl>
                                          <p:spTgt spid="2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51">
                                            <p:txEl>
                                              <p:pRg st="3" end="3"/>
                                            </p:txEl>
                                          </p:spTgt>
                                        </p:tgtEl>
                                        <p:attrNameLst>
                                          <p:attrName>style.visibility</p:attrName>
                                        </p:attrNameLst>
                                      </p:cBhvr>
                                      <p:to>
                                        <p:strVal val="visible"/>
                                      </p:to>
                                    </p:set>
                                    <p:animEffect transition="in" filter="fade">
                                      <p:cBhvr>
                                        <p:cTn id="22" dur="500"/>
                                        <p:tgtEl>
                                          <p:spTgt spid="25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Shape 256"/>
          <p:cNvSpPr>
            <a:spLocks noGrp="1"/>
          </p:cNvSpPr>
          <p:nvPr>
            <p:ph type="body" idx="1"/>
          </p:nvPr>
        </p:nvSpPr>
        <p:spPr>
          <a:xfrm>
            <a:off x="732367" y="1350000"/>
            <a:ext cx="7679267" cy="4656001"/>
          </a:xfrm>
          <a:prstGeom prst="rect">
            <a:avLst/>
          </a:prstGeom>
        </p:spPr>
        <p:txBody>
          <a:bodyPr/>
          <a:lstStyle/>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Before purchasing, think whether the products you want to buy are necessities.</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Compare the product prices from different retail channels before shopping.</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Avoid buying similar consumer products (such as shoes, clothes and mobile phones) frequently, so as to avoid overspending.</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Avoid buying consumer products that you cannot afford (such as branded handbags).</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Avoid letting advertising and peer pressure affect your shopping decisions (e.g. replace a not-yet-broken mobile phones because of envying other classmates’ new mobile phones).</a:t>
            </a:r>
          </a:p>
        </p:txBody>
      </p:sp>
      <p:sp>
        <p:nvSpPr>
          <p:cNvPr id="257" name="Shape 257"/>
          <p:cNvSpPr>
            <a:spLocks noGrp="1"/>
          </p:cNvSpPr>
          <p:nvPr>
            <p:ph type="body" sz="quarter" idx="13"/>
          </p:nvPr>
        </p:nvSpPr>
        <p:spPr>
          <a:xfrm>
            <a:off x="732368" y="692154"/>
            <a:ext cx="7683866" cy="594249"/>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dirty="0"/>
              <a:t>How to be a smart consumer</a:t>
            </a:r>
          </a:p>
        </p:txBody>
      </p:sp>
      <p:sp>
        <p:nvSpPr>
          <p:cNvPr id="258" name="Shape 258"/>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17</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6">
                                            <p:txEl>
                                              <p:pRg st="0" end="0"/>
                                            </p:txEl>
                                          </p:spTgt>
                                        </p:tgtEl>
                                        <p:attrNameLst>
                                          <p:attrName>style.visibility</p:attrName>
                                        </p:attrNameLst>
                                      </p:cBhvr>
                                      <p:to>
                                        <p:strVal val="visible"/>
                                      </p:to>
                                    </p:set>
                                    <p:animEffect transition="in" filter="fade">
                                      <p:cBhvr>
                                        <p:cTn id="7" dur="500"/>
                                        <p:tgtEl>
                                          <p:spTgt spid="25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6">
                                            <p:txEl>
                                              <p:pRg st="1" end="1"/>
                                            </p:txEl>
                                          </p:spTgt>
                                        </p:tgtEl>
                                        <p:attrNameLst>
                                          <p:attrName>style.visibility</p:attrName>
                                        </p:attrNameLst>
                                      </p:cBhvr>
                                      <p:to>
                                        <p:strVal val="visible"/>
                                      </p:to>
                                    </p:set>
                                    <p:animEffect transition="in" filter="fade">
                                      <p:cBhvr>
                                        <p:cTn id="12" dur="500"/>
                                        <p:tgtEl>
                                          <p:spTgt spid="25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6">
                                            <p:txEl>
                                              <p:pRg st="2" end="2"/>
                                            </p:txEl>
                                          </p:spTgt>
                                        </p:tgtEl>
                                        <p:attrNameLst>
                                          <p:attrName>style.visibility</p:attrName>
                                        </p:attrNameLst>
                                      </p:cBhvr>
                                      <p:to>
                                        <p:strVal val="visible"/>
                                      </p:to>
                                    </p:set>
                                    <p:animEffect transition="in" filter="fade">
                                      <p:cBhvr>
                                        <p:cTn id="17" dur="500"/>
                                        <p:tgtEl>
                                          <p:spTgt spid="25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56">
                                            <p:txEl>
                                              <p:pRg st="3" end="3"/>
                                            </p:txEl>
                                          </p:spTgt>
                                        </p:tgtEl>
                                        <p:attrNameLst>
                                          <p:attrName>style.visibility</p:attrName>
                                        </p:attrNameLst>
                                      </p:cBhvr>
                                      <p:to>
                                        <p:strVal val="visible"/>
                                      </p:to>
                                    </p:set>
                                    <p:animEffect transition="in" filter="fade">
                                      <p:cBhvr>
                                        <p:cTn id="22" dur="500"/>
                                        <p:tgtEl>
                                          <p:spTgt spid="25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56">
                                            <p:txEl>
                                              <p:pRg st="4" end="4"/>
                                            </p:txEl>
                                          </p:spTgt>
                                        </p:tgtEl>
                                        <p:attrNameLst>
                                          <p:attrName>style.visibility</p:attrName>
                                        </p:attrNameLst>
                                      </p:cBhvr>
                                      <p:to>
                                        <p:strVal val="visible"/>
                                      </p:to>
                                    </p:set>
                                    <p:animEffect transition="in" filter="fade">
                                      <p:cBhvr>
                                        <p:cTn id="27" dur="500"/>
                                        <p:tgtEl>
                                          <p:spTgt spid="25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0" name="image8.jpeg"/>
          <p:cNvPicPr>
            <a:picLocks noChangeAspect="1"/>
          </p:cNvPicPr>
          <p:nvPr/>
        </p:nvPicPr>
        <p:blipFill>
          <a:blip r:embed="rId2">
            <a:extLst/>
          </a:blip>
          <a:stretch>
            <a:fillRect/>
          </a:stretch>
        </p:blipFill>
        <p:spPr>
          <a:xfrm>
            <a:off x="6336700" y="4861195"/>
            <a:ext cx="2188169" cy="1781030"/>
          </a:xfrm>
          <a:prstGeom prst="rect">
            <a:avLst/>
          </a:prstGeom>
          <a:ln w="12700">
            <a:miter lim="400000"/>
          </a:ln>
        </p:spPr>
      </p:pic>
      <p:sp>
        <p:nvSpPr>
          <p:cNvPr id="261" name="Shape 261"/>
          <p:cNvSpPr>
            <a:spLocks noGrp="1"/>
          </p:cNvSpPr>
          <p:nvPr>
            <p:ph type="body" idx="1"/>
          </p:nvPr>
        </p:nvSpPr>
        <p:spPr>
          <a:xfrm>
            <a:off x="736968" y="1350000"/>
            <a:ext cx="7981730" cy="4193486"/>
          </a:xfrm>
          <a:prstGeom prst="rect">
            <a:avLst/>
          </a:prstGeom>
        </p:spPr>
        <p:txBody>
          <a:bodyPr/>
          <a:lstStyle/>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Avoid letting advertisements and peer pressure affect your shopping decisions. </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In addition to quality, the price of a product is affected by other factors such as advertising costs, sales channels and after-sales services. Therefore, we should understand the value before purchasing. </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The same product sold in different retail channels may have different prices. </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Be a smart consumer by developing a price comparison habit among different retail channels and stores. </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Avoid buying consumer products that you cannot afford.</a:t>
            </a:r>
          </a:p>
        </p:txBody>
      </p:sp>
      <p:sp>
        <p:nvSpPr>
          <p:cNvPr id="262" name="Shape 262"/>
          <p:cNvSpPr>
            <a:spLocks noGrp="1"/>
          </p:cNvSpPr>
          <p:nvPr>
            <p:ph type="body" sz="quarter" idx="13"/>
          </p:nvPr>
        </p:nvSpPr>
        <p:spPr>
          <a:xfrm>
            <a:off x="732368" y="692154"/>
            <a:ext cx="7683866" cy="575049"/>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Summary</a:t>
            </a:r>
          </a:p>
        </p:txBody>
      </p:sp>
      <p:sp>
        <p:nvSpPr>
          <p:cNvPr id="263" name="Shape 263"/>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18</a:t>
            </a:fld>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1">
                                            <p:txEl>
                                              <p:pRg st="0" end="0"/>
                                            </p:txEl>
                                          </p:spTgt>
                                        </p:tgtEl>
                                        <p:attrNameLst>
                                          <p:attrName>style.visibility</p:attrName>
                                        </p:attrNameLst>
                                      </p:cBhvr>
                                      <p:to>
                                        <p:strVal val="visible"/>
                                      </p:to>
                                    </p:set>
                                    <p:animEffect transition="in" filter="fade">
                                      <p:cBhvr>
                                        <p:cTn id="7" dur="500"/>
                                        <p:tgtEl>
                                          <p:spTgt spid="26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1">
                                            <p:txEl>
                                              <p:pRg st="1" end="1"/>
                                            </p:txEl>
                                          </p:spTgt>
                                        </p:tgtEl>
                                        <p:attrNameLst>
                                          <p:attrName>style.visibility</p:attrName>
                                        </p:attrNameLst>
                                      </p:cBhvr>
                                      <p:to>
                                        <p:strVal val="visible"/>
                                      </p:to>
                                    </p:set>
                                    <p:animEffect transition="in" filter="fade">
                                      <p:cBhvr>
                                        <p:cTn id="12" dur="500"/>
                                        <p:tgtEl>
                                          <p:spTgt spid="26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1">
                                            <p:txEl>
                                              <p:pRg st="2" end="2"/>
                                            </p:txEl>
                                          </p:spTgt>
                                        </p:tgtEl>
                                        <p:attrNameLst>
                                          <p:attrName>style.visibility</p:attrName>
                                        </p:attrNameLst>
                                      </p:cBhvr>
                                      <p:to>
                                        <p:strVal val="visible"/>
                                      </p:to>
                                    </p:set>
                                    <p:animEffect transition="in" filter="fade">
                                      <p:cBhvr>
                                        <p:cTn id="17" dur="500"/>
                                        <p:tgtEl>
                                          <p:spTgt spid="26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1">
                                            <p:txEl>
                                              <p:pRg st="3" end="3"/>
                                            </p:txEl>
                                          </p:spTgt>
                                        </p:tgtEl>
                                        <p:attrNameLst>
                                          <p:attrName>style.visibility</p:attrName>
                                        </p:attrNameLst>
                                      </p:cBhvr>
                                      <p:to>
                                        <p:strVal val="visible"/>
                                      </p:to>
                                    </p:set>
                                    <p:animEffect transition="in" filter="fade">
                                      <p:cBhvr>
                                        <p:cTn id="22" dur="500"/>
                                        <p:tgtEl>
                                          <p:spTgt spid="26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61">
                                            <p:txEl>
                                              <p:pRg st="4" end="4"/>
                                            </p:txEl>
                                          </p:spTgt>
                                        </p:tgtEl>
                                        <p:attrNameLst>
                                          <p:attrName>style.visibility</p:attrName>
                                        </p:attrNameLst>
                                      </p:cBhvr>
                                      <p:to>
                                        <p:strVal val="visible"/>
                                      </p:to>
                                    </p:set>
                                    <p:animEffect transition="in" filter="fade">
                                      <p:cBhvr>
                                        <p:cTn id="27" dur="500"/>
                                        <p:tgtEl>
                                          <p:spTgt spid="261">
                                            <p:txEl>
                                              <p:pRg st="4" end="4"/>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260"/>
                                        </p:tgtEl>
                                        <p:attrNameLst>
                                          <p:attrName>style.visibility</p:attrName>
                                        </p:attrNameLst>
                                      </p:cBhvr>
                                      <p:to>
                                        <p:strVal val="visible"/>
                                      </p:to>
                                    </p:set>
                                    <p:animEffect transition="in" filter="fade">
                                      <p:cBhvr>
                                        <p:cTn id="30" dur="500"/>
                                        <p:tgtEl>
                                          <p:spTgt spid="2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1"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 name="Shape 265"/>
          <p:cNvSpPr>
            <a:spLocks noGrp="1"/>
          </p:cNvSpPr>
          <p:nvPr>
            <p:ph type="body" idx="1"/>
          </p:nvPr>
        </p:nvSpPr>
        <p:spPr>
          <a:xfrm>
            <a:off x="732367" y="1350000"/>
            <a:ext cx="7679267" cy="3613503"/>
          </a:xfrm>
          <a:prstGeom prst="rect">
            <a:avLst/>
          </a:prstGeom>
        </p:spPr>
        <p:txBody>
          <a:bodyPr/>
          <a:lstStyle>
            <a:lvl1pPr marL="831830" indent="-831830" defTabSz="719965">
              <a:lnSpc>
                <a:spcPts val="2100"/>
              </a:lnSpc>
              <a:spcBef>
                <a:spcPts val="800"/>
              </a:spcBef>
              <a:buFont typeface="Wingdings"/>
              <a:buChar char="◆"/>
              <a:defRPr sz="2100">
                <a:solidFill>
                  <a:schemeClr val="accent1"/>
                </a:solidFill>
                <a:latin typeface="Calibri Light"/>
                <a:ea typeface="Calibri Light"/>
                <a:cs typeface="Calibri Light"/>
                <a:sym typeface="Calibri Light"/>
              </a:defRPr>
            </a:lvl1pPr>
          </a:lstStyle>
          <a:p>
            <a:pPr marL="342000" indent="-361950">
              <a:buFont typeface="Wingdings" panose="05000000000000000000" pitchFamily="2" charset="2"/>
              <a:buChar char="u"/>
            </a:pPr>
            <a:r>
              <a:rPr dirty="0" smtClean="0"/>
              <a:t>Let’s </a:t>
            </a:r>
            <a:r>
              <a:rPr dirty="0"/>
              <a:t>compare the price!</a:t>
            </a:r>
          </a:p>
        </p:txBody>
      </p:sp>
      <p:sp>
        <p:nvSpPr>
          <p:cNvPr id="266" name="Shape 266"/>
          <p:cNvSpPr>
            <a:spLocks noGrp="1"/>
          </p:cNvSpPr>
          <p:nvPr>
            <p:ph type="body" sz="quarter" idx="13"/>
          </p:nvPr>
        </p:nvSpPr>
        <p:spPr>
          <a:xfrm>
            <a:off x="732368" y="692154"/>
            <a:ext cx="7683866" cy="575049"/>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dirty="0"/>
              <a:t>Extension activity</a:t>
            </a:r>
          </a:p>
        </p:txBody>
      </p:sp>
      <p:sp>
        <p:nvSpPr>
          <p:cNvPr id="267" name="Shape 267"/>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19</a:t>
            </a:fld>
            <a:endParaRPr/>
          </a:p>
        </p:txBody>
      </p:sp>
      <p:graphicFrame>
        <p:nvGraphicFramePr>
          <p:cNvPr id="268" name="Table 268"/>
          <p:cNvGraphicFramePr/>
          <p:nvPr>
            <p:extLst>
              <p:ext uri="{D42A27DB-BD31-4B8C-83A1-F6EECF244321}">
                <p14:modId xmlns:p14="http://schemas.microsoft.com/office/powerpoint/2010/main" val="2711305513"/>
              </p:ext>
            </p:extLst>
          </p:nvPr>
        </p:nvGraphicFramePr>
        <p:xfrm>
          <a:off x="723013" y="1689387"/>
          <a:ext cx="7773421" cy="1143000"/>
        </p:xfrm>
        <a:graphic>
          <a:graphicData uri="http://schemas.openxmlformats.org/drawingml/2006/table">
            <a:tbl>
              <a:tblPr firstRow="1" bandRow="1">
                <a:tableStyleId>{4C3C2611-4C71-4FC5-86AE-919BDF0F9419}</a:tableStyleId>
              </a:tblPr>
              <a:tblGrid>
                <a:gridCol w="3701205"/>
                <a:gridCol w="1847273"/>
                <a:gridCol w="2224943"/>
              </a:tblGrid>
              <a:tr h="411480">
                <a:tc>
                  <a:txBody>
                    <a:bodyPr/>
                    <a:lstStyle/>
                    <a:p>
                      <a:pPr algn="ctr" defTabSz="914400">
                        <a:defRPr sz="1800" b="0">
                          <a:solidFill>
                            <a:srgbClr val="000000"/>
                          </a:solidFill>
                        </a:defRPr>
                      </a:pPr>
                      <a:r>
                        <a:rPr sz="2100" b="1" dirty="0">
                          <a:solidFill>
                            <a:srgbClr val="FFFFFF"/>
                          </a:solidFill>
                          <a:latin typeface="+mj-lt"/>
                          <a:ea typeface="微軟正黑體"/>
                          <a:cs typeface="微軟正黑體"/>
                          <a:sym typeface="微軟正黑體"/>
                        </a:rPr>
                        <a:t>Product name</a:t>
                      </a:r>
                    </a:p>
                  </a:txBody>
                  <a:tcPr marL="45720" marR="45720"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4F81BD"/>
                    </a:solidFill>
                  </a:tcPr>
                </a:tc>
                <a:tc>
                  <a:txBody>
                    <a:bodyPr/>
                    <a:lstStyle/>
                    <a:p>
                      <a:pPr algn="ctr" defTabSz="914400">
                        <a:defRPr sz="1800" b="0">
                          <a:solidFill>
                            <a:srgbClr val="000000"/>
                          </a:solidFill>
                        </a:defRPr>
                      </a:pPr>
                      <a:r>
                        <a:rPr sz="2100" b="1" dirty="0">
                          <a:solidFill>
                            <a:srgbClr val="FFFFFF"/>
                          </a:solidFill>
                          <a:latin typeface="+mj-lt"/>
                          <a:ea typeface="微軟正黑體"/>
                          <a:cs typeface="微軟正黑體"/>
                          <a:sym typeface="微軟正黑體"/>
                        </a:rPr>
                        <a:t>Selling price in a supermarket</a:t>
                      </a:r>
                    </a:p>
                  </a:txBody>
                  <a:tcPr marL="45720" marR="45720"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4F81BD"/>
                    </a:solidFill>
                  </a:tcPr>
                </a:tc>
                <a:tc>
                  <a:txBody>
                    <a:bodyPr/>
                    <a:lstStyle/>
                    <a:p>
                      <a:pPr algn="ctr" defTabSz="914400">
                        <a:defRPr sz="1800" b="0">
                          <a:solidFill>
                            <a:srgbClr val="000000"/>
                          </a:solidFill>
                        </a:defRPr>
                      </a:pPr>
                      <a:r>
                        <a:rPr sz="2100" b="1" dirty="0">
                          <a:solidFill>
                            <a:srgbClr val="FFFFFF"/>
                          </a:solidFill>
                          <a:latin typeface="+mj-lt"/>
                          <a:ea typeface="微軟正黑體"/>
                          <a:cs typeface="微軟正黑體"/>
                          <a:sym typeface="微軟正黑體"/>
                        </a:rPr>
                        <a:t>Selling price in a convenience store</a:t>
                      </a:r>
                    </a:p>
                  </a:txBody>
                  <a:tcPr marL="45720" marR="45720"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4F81BD"/>
                    </a:solidFill>
                  </a:tcPr>
                </a:tc>
              </a:tr>
              <a:tr h="370840">
                <a:tc>
                  <a:txBody>
                    <a:bodyPr/>
                    <a:lstStyle/>
                    <a:p>
                      <a:pPr algn="ctr" defTabSz="914400">
                        <a:defRPr sz="2100">
                          <a:solidFill>
                            <a:srgbClr val="FF0000"/>
                          </a:solidFill>
                          <a:latin typeface="微軟正黑體"/>
                          <a:ea typeface="微軟正黑體"/>
                          <a:cs typeface="微軟正黑體"/>
                          <a:sym typeface="微軟正黑體"/>
                        </a:defRPr>
                      </a:pPr>
                      <a:r>
                        <a:rPr dirty="0" err="1">
                          <a:latin typeface="Calibri Light" panose="020F0302020204030204" pitchFamily="34" charset="0"/>
                        </a:rPr>
                        <a:t>Bonaqua</a:t>
                      </a:r>
                      <a:r>
                        <a:rPr dirty="0">
                          <a:latin typeface="Calibri Light" panose="020F0302020204030204" pitchFamily="34" charset="0"/>
                        </a:rPr>
                        <a:t> mineral </a:t>
                      </a:r>
                      <a:r>
                        <a:rPr dirty="0" smtClean="0">
                          <a:latin typeface="Calibri Light" panose="020F0302020204030204" pitchFamily="34" charset="0"/>
                        </a:rPr>
                        <a:t>water</a:t>
                      </a:r>
                      <a:r>
                        <a:rPr lang="en-US" dirty="0" smtClean="0">
                          <a:latin typeface="Calibri Light" panose="020F0302020204030204" pitchFamily="34" charset="0"/>
                        </a:rPr>
                        <a:t> (</a:t>
                      </a:r>
                      <a:r>
                        <a:rPr dirty="0" smtClean="0">
                          <a:latin typeface="Calibri Light" panose="020F0302020204030204" pitchFamily="34" charset="0"/>
                        </a:rPr>
                        <a:t>770ml</a:t>
                      </a:r>
                      <a:r>
                        <a:rPr lang="en-US" dirty="0" smtClean="0">
                          <a:latin typeface="Calibri Light" panose="020F0302020204030204" pitchFamily="34" charset="0"/>
                        </a:rPr>
                        <a:t>)</a:t>
                      </a:r>
                      <a:endParaRPr dirty="0">
                        <a:latin typeface="Calibri Light" panose="020F0302020204030204" pitchFamily="34" charset="0"/>
                      </a:endParaRPr>
                    </a:p>
                  </a:txBody>
                  <a:tcPr marL="45720" marR="45720" horzOverflow="overflow">
                    <a:lnL w="12700">
                      <a:solidFill>
                        <a:srgbClr val="FFFFFF"/>
                      </a:solidFill>
                    </a:lnL>
                    <a:lnR w="12700">
                      <a:solidFill>
                        <a:srgbClr val="FFFFFF"/>
                      </a:solidFill>
                    </a:lnR>
                    <a:lnT w="38100">
                      <a:solidFill>
                        <a:srgbClr val="FFFFFF"/>
                      </a:solidFill>
                    </a:lnT>
                    <a:lnB w="12700">
                      <a:solidFill>
                        <a:srgbClr val="FFFFFF"/>
                      </a:solidFill>
                    </a:lnB>
                    <a:solidFill>
                      <a:srgbClr val="CFD7E7"/>
                    </a:solidFill>
                  </a:tcPr>
                </a:tc>
                <a:tc>
                  <a:txBody>
                    <a:bodyPr/>
                    <a:lstStyle/>
                    <a:p>
                      <a:pPr algn="ctr" defTabSz="914400">
                        <a:defRPr sz="1800">
                          <a:solidFill>
                            <a:srgbClr val="000000"/>
                          </a:solidFill>
                        </a:defRPr>
                      </a:pPr>
                      <a:r>
                        <a:rPr sz="2100" dirty="0">
                          <a:solidFill>
                            <a:srgbClr val="FF0000"/>
                          </a:solidFill>
                          <a:latin typeface="Calibri Light" panose="020F0302020204030204" pitchFamily="34" charset="0"/>
                          <a:ea typeface="微軟正黑體"/>
                          <a:cs typeface="微軟正黑體"/>
                          <a:sym typeface="微軟正黑體"/>
                        </a:rPr>
                        <a:t>$5</a:t>
                      </a:r>
                    </a:p>
                  </a:txBody>
                  <a:tcPr marL="45720" marR="45720" anchor="ctr" horzOverflow="overflow">
                    <a:lnL w="12700">
                      <a:solidFill>
                        <a:srgbClr val="FFFFFF"/>
                      </a:solidFill>
                    </a:lnL>
                    <a:lnR w="12700">
                      <a:solidFill>
                        <a:srgbClr val="FFFFFF"/>
                      </a:solidFill>
                    </a:lnR>
                    <a:lnT w="38100">
                      <a:solidFill>
                        <a:srgbClr val="FFFFFF"/>
                      </a:solidFill>
                    </a:lnT>
                    <a:lnB w="12700">
                      <a:solidFill>
                        <a:srgbClr val="FFFFFF"/>
                      </a:solidFill>
                    </a:lnB>
                    <a:solidFill>
                      <a:srgbClr val="CFD7E7"/>
                    </a:solidFill>
                  </a:tcPr>
                </a:tc>
                <a:tc>
                  <a:txBody>
                    <a:bodyPr/>
                    <a:lstStyle/>
                    <a:p>
                      <a:pPr algn="ctr" defTabSz="914400">
                        <a:defRPr sz="1800">
                          <a:solidFill>
                            <a:srgbClr val="000000"/>
                          </a:solidFill>
                        </a:defRPr>
                      </a:pPr>
                      <a:r>
                        <a:rPr sz="2100" dirty="0">
                          <a:solidFill>
                            <a:srgbClr val="FF0000"/>
                          </a:solidFill>
                          <a:latin typeface="Calibri Light" panose="020F0302020204030204" pitchFamily="34" charset="0"/>
                          <a:ea typeface="微軟正黑體"/>
                          <a:cs typeface="微軟正黑體"/>
                          <a:sym typeface="微軟正黑體"/>
                        </a:rPr>
                        <a:t>$8</a:t>
                      </a:r>
                    </a:p>
                  </a:txBody>
                  <a:tcPr marL="45720" marR="45720" anchor="ctr" horzOverflow="overflow">
                    <a:lnL w="12700">
                      <a:solidFill>
                        <a:srgbClr val="FFFFFF"/>
                      </a:solidFill>
                    </a:lnL>
                    <a:lnR w="12700">
                      <a:solidFill>
                        <a:srgbClr val="FFFFFF"/>
                      </a:solidFill>
                    </a:lnR>
                    <a:lnT w="38100">
                      <a:solidFill>
                        <a:srgbClr val="FFFFFF"/>
                      </a:solidFill>
                    </a:lnT>
                    <a:lnB w="12700">
                      <a:solidFill>
                        <a:srgbClr val="FFFFFF"/>
                      </a:solidFill>
                    </a:lnB>
                    <a:solidFill>
                      <a:srgbClr val="CFD7E7"/>
                    </a:solidFill>
                  </a:tcPr>
                </a:tc>
              </a:tr>
            </a:tbl>
          </a:graphicData>
        </a:graphic>
      </p:graphicFrame>
      <p:sp>
        <p:nvSpPr>
          <p:cNvPr id="6" name="Shape 272"/>
          <p:cNvSpPr/>
          <p:nvPr/>
        </p:nvSpPr>
        <p:spPr>
          <a:xfrm>
            <a:off x="730800" y="2942009"/>
            <a:ext cx="7679267" cy="329254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defTabSz="719965">
              <a:lnSpc>
                <a:spcPts val="2600"/>
              </a:lnSpc>
              <a:spcAft>
                <a:spcPts val="600"/>
              </a:spcAft>
              <a:buSzPct val="100000"/>
              <a:defRPr sz="2100">
                <a:solidFill>
                  <a:schemeClr val="accent1"/>
                </a:solidFill>
                <a:latin typeface="Calibri Light"/>
                <a:ea typeface="Calibri Light"/>
                <a:cs typeface="Calibri Light"/>
                <a:sym typeface="Calibri Light"/>
              </a:defRPr>
            </a:pPr>
            <a:r>
              <a:rPr dirty="0" smtClean="0"/>
              <a:t>Why </a:t>
            </a:r>
            <a:r>
              <a:rPr dirty="0"/>
              <a:t>does the same product have different prices in supermarkets and convenience stores</a:t>
            </a:r>
            <a:r>
              <a:rPr dirty="0" smtClean="0"/>
              <a:t>?</a:t>
            </a:r>
            <a:r>
              <a:rPr lang="en-US" dirty="0" smtClean="0"/>
              <a:t> </a:t>
            </a:r>
            <a:endParaRPr lang="en-US" dirty="0"/>
          </a:p>
          <a:p>
            <a:pPr defTabSz="719965">
              <a:lnSpc>
                <a:spcPts val="2600"/>
              </a:lnSpc>
              <a:spcAft>
                <a:spcPts val="600"/>
              </a:spcAft>
              <a:buSzPct val="100000"/>
              <a:defRPr sz="2100">
                <a:solidFill>
                  <a:schemeClr val="accent1"/>
                </a:solidFill>
                <a:latin typeface="Calibri Light"/>
                <a:ea typeface="Calibri Light"/>
                <a:cs typeface="Calibri Light"/>
                <a:sym typeface="Calibri Light"/>
              </a:defRPr>
            </a:pPr>
            <a:r>
              <a:rPr dirty="0" smtClean="0">
                <a:solidFill>
                  <a:srgbClr val="FF0000"/>
                </a:solidFill>
              </a:rPr>
              <a:t>Convenience </a:t>
            </a:r>
            <a:r>
              <a:rPr dirty="0" smtClean="0">
                <a:solidFill>
                  <a:srgbClr val="FF0000"/>
                </a:solidFill>
              </a:rPr>
              <a:t>stores open 24 hours a day and have higher operating costs than supermarkets.</a:t>
            </a:r>
            <a:r>
              <a:rPr lang="en-US" altLang="zh-HK" dirty="0" smtClean="0"/>
              <a:t> </a:t>
            </a:r>
            <a:endParaRPr dirty="0">
              <a:solidFill>
                <a:srgbClr val="FF0000"/>
              </a:solidFill>
            </a:endParaRPr>
          </a:p>
          <a:p>
            <a:pPr defTabSz="719965">
              <a:lnSpc>
                <a:spcPts val="2600"/>
              </a:lnSpc>
              <a:spcAft>
                <a:spcPts val="600"/>
              </a:spcAft>
              <a:buSzPct val="100000"/>
              <a:defRPr sz="2100">
                <a:solidFill>
                  <a:schemeClr val="accent1"/>
                </a:solidFill>
                <a:latin typeface="Calibri Light"/>
                <a:ea typeface="Calibri Light"/>
                <a:cs typeface="Calibri Light"/>
                <a:sym typeface="Calibri Light"/>
              </a:defRPr>
            </a:pPr>
            <a:endParaRPr lang="en-US" dirty="0" smtClean="0"/>
          </a:p>
          <a:p>
            <a:pPr defTabSz="719965">
              <a:lnSpc>
                <a:spcPts val="2600"/>
              </a:lnSpc>
              <a:spcAft>
                <a:spcPts val="600"/>
              </a:spcAft>
              <a:buSzPct val="100000"/>
              <a:defRPr sz="2100">
                <a:solidFill>
                  <a:schemeClr val="accent1"/>
                </a:solidFill>
                <a:latin typeface="Calibri Light"/>
                <a:ea typeface="Calibri Light"/>
                <a:cs typeface="Calibri Light"/>
                <a:sym typeface="Calibri Light"/>
              </a:defRPr>
            </a:pPr>
            <a:r>
              <a:rPr dirty="0" smtClean="0"/>
              <a:t>Do </a:t>
            </a:r>
            <a:r>
              <a:rPr dirty="0"/>
              <a:t>you like shopping in supermarkets or convenience stores? </a:t>
            </a:r>
            <a:r>
              <a:rPr dirty="0" smtClean="0"/>
              <a:t>Why?</a:t>
            </a:r>
            <a:endParaRPr lang="en-US" dirty="0" smtClean="0"/>
          </a:p>
          <a:p>
            <a:pPr defTabSz="719965">
              <a:lnSpc>
                <a:spcPts val="2600"/>
              </a:lnSpc>
              <a:spcAft>
                <a:spcPts val="600"/>
              </a:spcAft>
              <a:buSzPct val="100000"/>
              <a:defRPr sz="2100">
                <a:solidFill>
                  <a:schemeClr val="accent1"/>
                </a:solidFill>
                <a:latin typeface="Calibri Light"/>
                <a:ea typeface="Calibri Light"/>
                <a:cs typeface="Calibri Light"/>
                <a:sym typeface="Calibri Light"/>
              </a:defRPr>
            </a:pPr>
            <a:r>
              <a:rPr dirty="0" smtClean="0">
                <a:solidFill>
                  <a:srgbClr val="FF0000"/>
                </a:solidFill>
              </a:rPr>
              <a:t>Any </a:t>
            </a:r>
            <a:r>
              <a:rPr dirty="0">
                <a:solidFill>
                  <a:srgbClr val="FF0000"/>
                </a:solidFill>
              </a:rPr>
              <a:t>reasonable answers. For example, supermarkets have a wider range of products, or convenience stores have shorter waiting time when queuing to make payments</a:t>
            </a:r>
            <a:r>
              <a:rPr dirty="0" smtClean="0">
                <a:solidFill>
                  <a:srgbClr val="FF0000"/>
                </a:solidFill>
              </a:rPr>
              <a:t>.</a:t>
            </a:r>
            <a:r>
              <a:rPr lang="en-US" dirty="0" smtClean="0">
                <a:solidFill>
                  <a:srgbClr val="FF0000"/>
                </a:solidFill>
              </a:rPr>
              <a:t> </a:t>
            </a:r>
            <a:endParaRPr dirty="0">
              <a:solidFill>
                <a:srgbClr val="FF0000"/>
              </a:solidFill>
            </a:endParaRPr>
          </a:p>
        </p:txBody>
      </p:sp>
      <p:sp>
        <p:nvSpPr>
          <p:cNvPr id="7" name="矩形 6"/>
          <p:cNvSpPr/>
          <p:nvPr/>
        </p:nvSpPr>
        <p:spPr>
          <a:xfrm>
            <a:off x="665018" y="3644614"/>
            <a:ext cx="7638473" cy="720000"/>
          </a:xfrm>
          <a:prstGeom prst="rect">
            <a:avLst/>
          </a:prstGeom>
          <a:noFill/>
          <a:ln w="25400" cap="flat">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377" rtl="0" fontAlgn="auto" latinLnBrk="0" hangingPunct="0">
              <a:lnSpc>
                <a:spcPct val="100000"/>
              </a:lnSpc>
              <a:spcBef>
                <a:spcPts val="0"/>
              </a:spcBef>
              <a:spcAft>
                <a:spcPts val="0"/>
              </a:spcAft>
              <a:buClrTx/>
              <a:buSzTx/>
              <a:buFontTx/>
              <a:buNone/>
              <a:tabLst/>
            </a:pPr>
            <a:endParaRPr kumimoji="0" lang="zh-HK" altLang="en-US" sz="1800" b="0" i="0" u="none" strike="noStrike" cap="none" spc="0" normalizeH="0" baseline="0">
              <a:ln>
                <a:noFill/>
              </a:ln>
              <a:solidFill>
                <a:srgbClr val="FFFFFF"/>
              </a:solidFill>
              <a:effectLst/>
              <a:uFillTx/>
              <a:latin typeface="+mn-lt"/>
              <a:ea typeface="+mn-ea"/>
              <a:cs typeface="+mn-cs"/>
              <a:sym typeface="Helvetica"/>
            </a:endParaRPr>
          </a:p>
        </p:txBody>
      </p:sp>
      <p:sp>
        <p:nvSpPr>
          <p:cNvPr id="8" name="矩形 7"/>
          <p:cNvSpPr/>
          <p:nvPr/>
        </p:nvSpPr>
        <p:spPr>
          <a:xfrm>
            <a:off x="665018" y="5203855"/>
            <a:ext cx="7638473" cy="1080000"/>
          </a:xfrm>
          <a:prstGeom prst="rect">
            <a:avLst/>
          </a:prstGeom>
          <a:noFill/>
          <a:ln w="25400" cap="flat">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377" rtl="0" fontAlgn="auto" latinLnBrk="0" hangingPunct="0">
              <a:lnSpc>
                <a:spcPct val="100000"/>
              </a:lnSpc>
              <a:spcBef>
                <a:spcPts val="0"/>
              </a:spcBef>
              <a:spcAft>
                <a:spcPts val="0"/>
              </a:spcAft>
              <a:buClrTx/>
              <a:buSzTx/>
              <a:buFontTx/>
              <a:buNone/>
              <a:tabLst/>
            </a:pPr>
            <a:endParaRPr kumimoji="0" lang="zh-HK" altLang="en-US" sz="1800" b="0" i="0" u="none" strike="noStrike" cap="none" spc="0" normalizeH="0" baseline="0">
              <a:ln>
                <a:noFill/>
              </a:ln>
              <a:solidFill>
                <a:srgbClr val="FFFFFF"/>
              </a:solidFill>
              <a:effectLst/>
              <a:uFillTx/>
              <a:latin typeface="+mn-lt"/>
              <a:ea typeface="+mn-ea"/>
              <a:cs typeface="+mn-cs"/>
              <a:sym typeface="Helvetica"/>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5">
                                            <p:txEl>
                                              <p:pRg st="0" end="0"/>
                                            </p:txEl>
                                          </p:spTgt>
                                        </p:tgtEl>
                                        <p:attrNameLst>
                                          <p:attrName>style.visibility</p:attrName>
                                        </p:attrNameLst>
                                      </p:cBhvr>
                                      <p:to>
                                        <p:strVal val="visible"/>
                                      </p:to>
                                    </p:set>
                                    <p:animEffect transition="in" filter="fade">
                                      <p:cBhvr>
                                        <p:cTn id="7" dur="500"/>
                                        <p:tgtEl>
                                          <p:spTgt spid="26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8"/>
                                        </p:tgtEl>
                                        <p:attrNameLst>
                                          <p:attrName>style.visibility</p:attrName>
                                        </p:attrNameLst>
                                      </p:cBhvr>
                                      <p:to>
                                        <p:strVal val="visible"/>
                                      </p:to>
                                    </p:set>
                                    <p:animEffect transition="in" filter="fade">
                                      <p:cBhvr>
                                        <p:cTn id="12" dur="500"/>
                                        <p:tgtEl>
                                          <p:spTgt spid="26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fade">
                                      <p:cBhvr>
                                        <p:cTn id="22" dur="500"/>
                                        <p:tgtEl>
                                          <p:spTgt spid="6">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Effect transition="in" filter="fade">
                                      <p:cBhvr>
                                        <p:cTn id="32" dur="500"/>
                                        <p:tgtEl>
                                          <p:spTgt spid="6">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Effect transition="in" filter="fade">
                                      <p:cBhvr>
                                        <p:cTn id="37" dur="500"/>
                                        <p:tgtEl>
                                          <p:spTgt spid="6">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Shape 131"/>
          <p:cNvSpPr>
            <a:spLocks noGrp="1"/>
          </p:cNvSpPr>
          <p:nvPr>
            <p:ph type="body" idx="1"/>
          </p:nvPr>
        </p:nvSpPr>
        <p:spPr>
          <a:xfrm>
            <a:off x="732367" y="1350117"/>
            <a:ext cx="7679267" cy="4348303"/>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Established in 2012 and supported by the Education Bureau and four financial regulators, the Investor and Financial Education Council (IFEC) is an </a:t>
            </a:r>
            <a:r>
              <a:rPr dirty="0" err="1"/>
              <a:t>organisation</a:t>
            </a:r>
            <a:r>
              <a:rPr dirty="0"/>
              <a:t> dedicated to improving financial literacy in Hong Kong.  The IFEC manages an independent and impartial financial education platform, The Chin Family, which provides free information, resources and </a:t>
            </a:r>
            <a:r>
              <a:rPr dirty="0" err="1"/>
              <a:t>programmes</a:t>
            </a:r>
            <a:r>
              <a:rPr dirty="0"/>
              <a:t> to help people in Hong Kong plan and manage their finances. The IFEC was formerly known as the Investor Education Centre (IEC). </a:t>
            </a:r>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smtClean="0"/>
              <a:t>Learn </a:t>
            </a:r>
            <a:r>
              <a:rPr dirty="0"/>
              <a:t>more about the IFEC at </a:t>
            </a:r>
            <a:r>
              <a:rPr u="sng" dirty="0">
                <a:solidFill>
                  <a:srgbClr val="0000FF"/>
                </a:solidFill>
                <a:uFill>
                  <a:solidFill>
                    <a:srgbClr val="0000FF"/>
                  </a:solidFill>
                </a:uFill>
                <a:hlinkClick r:id="rId2"/>
              </a:rPr>
              <a:t>www.ifec.org.hk</a:t>
            </a:r>
            <a:r>
              <a:rPr dirty="0"/>
              <a:t>. </a:t>
            </a:r>
          </a:p>
        </p:txBody>
      </p:sp>
      <p:sp>
        <p:nvSpPr>
          <p:cNvPr id="132" name="Shape 132"/>
          <p:cNvSpPr>
            <a:spLocks noGrp="1"/>
          </p:cNvSpPr>
          <p:nvPr>
            <p:ph type="body" sz="quarter" idx="13"/>
          </p:nvPr>
        </p:nvSpPr>
        <p:spPr>
          <a:xfrm>
            <a:off x="732368" y="692154"/>
            <a:ext cx="7683866" cy="657966"/>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Investor and Financial Education Council</a:t>
            </a:r>
          </a:p>
        </p:txBody>
      </p:sp>
      <p:sp>
        <p:nvSpPr>
          <p:cNvPr id="133" name="Shape 133"/>
          <p:cNvSpPr>
            <a:spLocks noGrp="1"/>
          </p:cNvSpPr>
          <p:nvPr>
            <p:ph type="sldNum" sz="quarter" idx="2"/>
          </p:nvPr>
        </p:nvSpPr>
        <p:spPr>
          <a:xfrm>
            <a:off x="8284633" y="631401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a:t>
            </a:fld>
            <a:endParaRPr/>
          </a:p>
        </p:txBody>
      </p:sp>
      <p:pic>
        <p:nvPicPr>
          <p:cNvPr id="134" name="image8.png"/>
          <p:cNvPicPr>
            <a:picLocks noChangeAspect="1"/>
          </p:cNvPicPr>
          <p:nvPr/>
        </p:nvPicPr>
        <p:blipFill>
          <a:blip r:embed="rId3">
            <a:extLst/>
          </a:blip>
          <a:stretch>
            <a:fillRect/>
          </a:stretch>
        </p:blipFill>
        <p:spPr>
          <a:xfrm>
            <a:off x="4865401" y="4398636"/>
            <a:ext cx="3356546" cy="2160002"/>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2" name="Group 8"/>
          <p:cNvGrpSpPr>
            <a:grpSpLocks/>
          </p:cNvGrpSpPr>
          <p:nvPr/>
        </p:nvGrpSpPr>
        <p:grpSpPr bwMode="auto">
          <a:xfrm>
            <a:off x="1331640" y="836712"/>
            <a:ext cx="6237288" cy="3856038"/>
            <a:chOff x="1324304" y="1604076"/>
            <a:chExt cx="6236393" cy="3854626"/>
          </a:xfrm>
        </p:grpSpPr>
        <p:pic>
          <p:nvPicPr>
            <p:cNvPr id="51203" name="Picture 6"/>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58650" y="1604076"/>
              <a:ext cx="6002047" cy="3527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4" name="Picture 7"/>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324304" y="4655767"/>
              <a:ext cx="6236393" cy="802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Rectangle 1"/>
          <p:cNvSpPr/>
          <p:nvPr/>
        </p:nvSpPr>
        <p:spPr>
          <a:xfrm>
            <a:off x="179512" y="4974125"/>
            <a:ext cx="8208912" cy="253916"/>
          </a:xfrm>
          <a:prstGeom prst="rect">
            <a:avLst/>
          </a:prstGeom>
        </p:spPr>
        <p:txBody>
          <a:bodyPr wrap="square">
            <a:spAutoFit/>
          </a:bodyPr>
          <a:lstStyle/>
          <a:p>
            <a:endParaRPr lang="en-GB" sz="1050" dirty="0"/>
          </a:p>
        </p:txBody>
      </p:sp>
      <p:sp>
        <p:nvSpPr>
          <p:cNvPr id="3" name="矩形 2"/>
          <p:cNvSpPr/>
          <p:nvPr/>
        </p:nvSpPr>
        <p:spPr>
          <a:xfrm>
            <a:off x="618836" y="4464448"/>
            <a:ext cx="7769588" cy="2062103"/>
          </a:xfrm>
          <a:prstGeom prst="rect">
            <a:avLst/>
          </a:prstGeom>
        </p:spPr>
        <p:txBody>
          <a:bodyPr wrap="square">
            <a:spAutoFit/>
          </a:bodyPr>
          <a:lstStyle/>
          <a:p>
            <a:r>
              <a:rPr lang="en-US" altLang="zh-TW" sz="800" b="1" dirty="0">
                <a:solidFill>
                  <a:srgbClr val="414141"/>
                </a:solidFill>
                <a:latin typeface="Calibri Light" panose="020F0302020204030204" pitchFamily="34" charset="0"/>
              </a:rPr>
              <a:t>Disclaimer</a:t>
            </a:r>
          </a:p>
          <a:p>
            <a:r>
              <a:rPr lang="en-US" altLang="zh-TW" sz="800" dirty="0">
                <a:solidFill>
                  <a:srgbClr val="414141"/>
                </a:solidFill>
                <a:latin typeface="Calibri Light" panose="020F0302020204030204" pitchFamily="34" charset="0"/>
              </a:rPr>
              <a:t>This presentation is intended to provide a general overview for information and educational purposes only and is not a comprehensive treatment of the subject matter. The information is provided generally without considering specific circumstances and should not be regarded as a substitute for professional advice. The Investor and Financial Education Council (“IFEC”) has not advised on, passed on the merit of, endorsed or recommended any of the products/services or types of products/services referred to in this presentation. Readers/ Audiences should seek professional advice if they consider necessary.</a:t>
            </a:r>
          </a:p>
          <a:p>
            <a:r>
              <a:rPr lang="en-US" altLang="zh-TW" sz="800" dirty="0">
                <a:solidFill>
                  <a:srgbClr val="414141"/>
                </a:solidFill>
                <a:latin typeface="Calibri Light" panose="020F0302020204030204" pitchFamily="34" charset="0"/>
              </a:rPr>
              <a:t>The IFEC </a:t>
            </a:r>
            <a:r>
              <a:rPr lang="en-US" altLang="zh-TW" sz="800" dirty="0" err="1">
                <a:solidFill>
                  <a:srgbClr val="414141"/>
                </a:solidFill>
                <a:latin typeface="Calibri Light" panose="020F0302020204030204" pitchFamily="34" charset="0"/>
              </a:rPr>
              <a:t>endeavours</a:t>
            </a:r>
            <a:r>
              <a:rPr lang="en-US" altLang="zh-TW" sz="800" dirty="0">
                <a:solidFill>
                  <a:srgbClr val="414141"/>
                </a:solidFill>
                <a:latin typeface="Calibri Light" panose="020F0302020204030204" pitchFamily="34" charset="0"/>
              </a:rPr>
              <a:t> to ensure that the information contained in this presentation is accurate as of the date of its presentation, but the information is provided on an “as is” basis and the IFEC does not warrant its accuracy, timeliness, or completeness. The IFEC has no obligation to update this presentation as law and practices change. In no event shall the IFEC accept or assume any liability (including third party liability) nor entertain any claim for any loss or damage of any kind howsoever caused arising from or in connection with the use of or reliance upon this presentation (including whether caused by the IFEC’s negligence or any error or omission in information or otherwise). Examples and case studies provided in this presentation are for educational purposes only. All background information, characters and situations created for the examples and the case studies are fictitious.</a:t>
            </a:r>
          </a:p>
          <a:p>
            <a:r>
              <a:rPr lang="en-US" altLang="zh-TW" sz="800" dirty="0">
                <a:solidFill>
                  <a:srgbClr val="414141"/>
                </a:solidFill>
                <a:latin typeface="Calibri Light" panose="020F0302020204030204" pitchFamily="34" charset="0"/>
              </a:rPr>
              <a:t> </a:t>
            </a:r>
          </a:p>
          <a:p>
            <a:r>
              <a:rPr lang="en-US" altLang="zh-TW" sz="800" b="1" dirty="0">
                <a:solidFill>
                  <a:srgbClr val="414141"/>
                </a:solidFill>
                <a:latin typeface="Calibri Light" panose="020F0302020204030204" pitchFamily="34" charset="0"/>
              </a:rPr>
              <a:t>Copyright</a:t>
            </a:r>
          </a:p>
          <a:p>
            <a:r>
              <a:rPr lang="en-US" altLang="zh-TW" sz="800" dirty="0">
                <a:solidFill>
                  <a:srgbClr val="414141"/>
                </a:solidFill>
                <a:latin typeface="Calibri Light" panose="020F0302020204030204" pitchFamily="34" charset="0"/>
              </a:rPr>
              <a:t>The Investor and Financial Education Council (“IFEC”) is the owner of the copyright and other intellectual property rights in this presentation. This presentation (in whole or in part) may not be reproduced or distributed, or used for commercial purposes, without the prior written permission of the IFEC.</a:t>
            </a:r>
          </a:p>
          <a:p>
            <a:r>
              <a:rPr lang="en-US" altLang="zh-TW" sz="800" dirty="0">
                <a:solidFill>
                  <a:srgbClr val="414141"/>
                </a:solidFill>
                <a:latin typeface="Calibri Light" panose="020F0302020204030204" pitchFamily="34" charset="0"/>
              </a:rPr>
              <a:t> </a:t>
            </a:r>
          </a:p>
          <a:p>
            <a:r>
              <a:rPr lang="en-US" altLang="zh-TW" sz="800" dirty="0">
                <a:solidFill>
                  <a:srgbClr val="414141"/>
                </a:solidFill>
                <a:latin typeface="Calibri Light" panose="020F0302020204030204" pitchFamily="34" charset="0"/>
              </a:rPr>
              <a:t>Copyright © 2019 Investor and Financial Education Council. All rights reserved.</a:t>
            </a:r>
          </a:p>
        </p:txBody>
      </p:sp>
    </p:spTree>
    <p:extLst>
      <p:ext uri="{BB962C8B-B14F-4D97-AF65-F5344CB8AC3E}">
        <p14:creationId xmlns:p14="http://schemas.microsoft.com/office/powerpoint/2010/main" val="35225686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Shape 136"/>
          <p:cNvSpPr>
            <a:spLocks noGrp="1"/>
          </p:cNvSpPr>
          <p:nvPr>
            <p:ph type="body" idx="1"/>
          </p:nvPr>
        </p:nvSpPr>
        <p:spPr>
          <a:xfrm>
            <a:off x="730800" y="1350000"/>
            <a:ext cx="7679267" cy="3613503"/>
          </a:xfrm>
          <a:prstGeom prst="rect">
            <a:avLst/>
          </a:prstGeom>
        </p:spPr>
        <p:txBody>
          <a:bodyPr/>
          <a:lstStyle/>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Where do you usually go shopping with your family? Where do you go shopping by yourself?</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Did you have a shopping experience of feeling regret because you paid too much for the item?</a:t>
            </a:r>
          </a:p>
        </p:txBody>
      </p:sp>
      <p:sp>
        <p:nvSpPr>
          <p:cNvPr id="137" name="Shape 137"/>
          <p:cNvSpPr>
            <a:spLocks noGrp="1"/>
          </p:cNvSpPr>
          <p:nvPr>
            <p:ph type="body" sz="quarter" idx="13"/>
          </p:nvPr>
        </p:nvSpPr>
        <p:spPr>
          <a:xfrm>
            <a:off x="732368" y="692154"/>
            <a:ext cx="7683866" cy="642249"/>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Discussion </a:t>
            </a:r>
          </a:p>
        </p:txBody>
      </p:sp>
      <p:sp>
        <p:nvSpPr>
          <p:cNvPr id="138" name="Shape 138"/>
          <p:cNvSpPr>
            <a:spLocks noGrp="1"/>
          </p:cNvSpPr>
          <p:nvPr>
            <p:ph type="sldNum" sz="quarter" idx="2"/>
          </p:nvPr>
        </p:nvSpPr>
        <p:spPr>
          <a:xfrm>
            <a:off x="8284633" y="631401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6">
                                            <p:txEl>
                                              <p:pRg st="0" end="0"/>
                                            </p:txEl>
                                          </p:spTgt>
                                        </p:tgtEl>
                                        <p:attrNameLst>
                                          <p:attrName>style.visibility</p:attrName>
                                        </p:attrNameLst>
                                      </p:cBhvr>
                                      <p:to>
                                        <p:strVal val="visible"/>
                                      </p:to>
                                    </p:set>
                                    <p:animEffect transition="in" filter="fade">
                                      <p:cBhvr>
                                        <p:cTn id="7" dur="500"/>
                                        <p:tgtEl>
                                          <p:spTgt spid="13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6">
                                            <p:txEl>
                                              <p:pRg st="1" end="1"/>
                                            </p:txEl>
                                          </p:spTgt>
                                        </p:tgtEl>
                                        <p:attrNameLst>
                                          <p:attrName>style.visibility</p:attrName>
                                        </p:attrNameLst>
                                      </p:cBhvr>
                                      <p:to>
                                        <p:strVal val="visible"/>
                                      </p:to>
                                    </p:set>
                                    <p:animEffect transition="in" filter="fade">
                                      <p:cBhvr>
                                        <p:cTn id="12" dur="500"/>
                                        <p:tgtEl>
                                          <p:spTgt spid="13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Shape 141"/>
          <p:cNvSpPr>
            <a:spLocks noGrp="1"/>
          </p:cNvSpPr>
          <p:nvPr>
            <p:ph type="body" sz="quarter" idx="1"/>
          </p:nvPr>
        </p:nvSpPr>
        <p:spPr>
          <a:prstGeom prst="rect">
            <a:avLst/>
          </a:prstGeom>
        </p:spPr>
        <p:txBody>
          <a:bodyPr>
            <a:normAutofit/>
          </a:bodyPr>
          <a:lstStyle>
            <a:lvl1pPr defTabSz="667495">
              <a:defRPr sz="3800">
                <a:solidFill>
                  <a:schemeClr val="accent3"/>
                </a:solidFill>
              </a:defRPr>
            </a:lvl1pPr>
          </a:lstStyle>
          <a:p>
            <a:r>
              <a:rPr sz="3880" dirty="0"/>
              <a:t>Activity 1: Group discussion </a:t>
            </a:r>
          </a:p>
        </p:txBody>
      </p:sp>
      <p:sp>
        <p:nvSpPr>
          <p:cNvPr id="142" name="Shape 142"/>
          <p:cNvSpPr>
            <a:spLocks noGrp="1"/>
          </p:cNvSpPr>
          <p:nvPr>
            <p:ph type="body" sz="quarter" idx="13"/>
          </p:nvPr>
        </p:nvSpPr>
        <p:spPr>
          <a:xfrm>
            <a:off x="1799659" y="4230750"/>
            <a:ext cx="6143732" cy="1795281"/>
          </a:xfrm>
          <a:prstGeom prst="rect">
            <a:avLst/>
          </a:prstGeom>
          <a:extLst>
            <a:ext uri="{C572A759-6A51-4108-AA02-DFA0A04FC94B}">
              <ma14:wrappingTextBoxFlag xmlns="" xmlns:ma14="http://schemas.microsoft.com/office/mac/drawingml/2011/main" val="1"/>
            </a:ext>
          </a:extLst>
        </p:spPr>
        <p:txBody>
          <a:bodyPr/>
          <a:lstStyle>
            <a:lvl1pPr marL="0" indent="0" defTabSz="685765">
              <a:lnSpc>
                <a:spcPct val="100000"/>
              </a:lnSpc>
              <a:spcBef>
                <a:spcPts val="0"/>
              </a:spcBef>
              <a:buSzTx/>
              <a:buNone/>
              <a:defRPr sz="4000">
                <a:solidFill>
                  <a:srgbClr val="FFFFFF"/>
                </a:solidFill>
                <a:latin typeface="Calibri Light"/>
                <a:ea typeface="Calibri Light"/>
                <a:cs typeface="Calibri Light"/>
                <a:sym typeface="Calibri Light"/>
              </a:defRPr>
            </a:lvl1pPr>
          </a:lstStyle>
          <a:p>
            <a:r>
              <a:rPr dirty="0"/>
              <a:t>My </a:t>
            </a:r>
            <a:r>
              <a:rPr dirty="0" err="1"/>
              <a:t>favourite</a:t>
            </a:r>
            <a:r>
              <a:rPr dirty="0"/>
              <a:t> brand</a:t>
            </a:r>
          </a:p>
        </p:txBody>
      </p:sp>
      <p:sp>
        <p:nvSpPr>
          <p:cNvPr id="140" name="Shape 140"/>
          <p:cNvSpPr>
            <a:spLocks noGrp="1"/>
          </p:cNvSpPr>
          <p:nvPr>
            <p:ph type="sldNum" sz="quarter" idx="2"/>
          </p:nvPr>
        </p:nvSpPr>
        <p:spPr>
          <a:xfrm>
            <a:off x="8284633" y="6314016"/>
            <a:ext cx="127001" cy="152401"/>
          </a:xfrm>
          <a:prstGeom prst="rect">
            <a:avLst/>
          </a:prstGeom>
          <a:extLst>
            <a:ext uri="{C572A759-6A51-4108-AA02-DFA0A04FC94B}">
              <ma14:wrappingTextBoxFlag xmlns="" xmlns:ma14="http://schemas.microsoft.com/office/mac/drawingml/2011/main" val="1"/>
            </a:ext>
          </a:extLst>
        </p:spPr>
        <p:txBody>
          <a:bodyPr/>
          <a:lstStyle>
            <a:lvl1pPr>
              <a:defRPr>
                <a:solidFill>
                  <a:schemeClr val="accent3"/>
                </a:solidFill>
              </a:defRPr>
            </a:lvl1pPr>
          </a:lstStyle>
          <a:p>
            <a:fld id="{86CB4B4D-7CA3-9044-876B-883B54F8677D}" type="slidenum">
              <a:t>4</a:t>
            </a:fld>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Shape 144"/>
          <p:cNvSpPr>
            <a:spLocks noGrp="1"/>
          </p:cNvSpPr>
          <p:nvPr>
            <p:ph type="body" idx="1"/>
          </p:nvPr>
        </p:nvSpPr>
        <p:spPr>
          <a:xfrm>
            <a:off x="732367" y="1868226"/>
            <a:ext cx="8082024" cy="3613502"/>
          </a:xfrm>
          <a:prstGeom prst="rect">
            <a:avLst/>
          </a:prstGeom>
        </p:spPr>
        <p:txBody>
          <a:bodyPr/>
          <a:lstStyle>
            <a:lvl1pPr marL="0" indent="0" defTabSz="719965">
              <a:lnSpc>
                <a:spcPct val="150000"/>
              </a:lnSpc>
              <a:spcBef>
                <a:spcPts val="800"/>
              </a:spcBef>
              <a:buSzTx/>
              <a:buNone/>
              <a:defRPr sz="2100">
                <a:solidFill>
                  <a:schemeClr val="accent1"/>
                </a:solidFill>
                <a:latin typeface="Calibri Light"/>
                <a:ea typeface="Calibri Light"/>
                <a:cs typeface="Calibri Light"/>
                <a:sym typeface="Calibri Light"/>
              </a:defRPr>
            </a:lvl1pPr>
          </a:lstStyle>
          <a:p>
            <a:pPr>
              <a:lnSpc>
                <a:spcPts val="2600"/>
              </a:lnSpc>
              <a:spcBef>
                <a:spcPts val="0"/>
              </a:spcBef>
              <a:spcAft>
                <a:spcPts val="600"/>
              </a:spcAft>
            </a:pPr>
            <a:r>
              <a:rPr lang="en-US" dirty="0" smtClean="0"/>
              <a:t>Get into groups (clothes, shoes and mobile phones). </a:t>
            </a:r>
            <a:r>
              <a:rPr dirty="0" smtClean="0"/>
              <a:t>Write </a:t>
            </a:r>
            <a:r>
              <a:rPr dirty="0"/>
              <a:t>down your </a:t>
            </a:r>
            <a:r>
              <a:rPr dirty="0" err="1"/>
              <a:t>favourite</a:t>
            </a:r>
            <a:r>
              <a:rPr dirty="0"/>
              <a:t> brand and three reasons for choosing this brand. Then, discuss the following </a:t>
            </a:r>
            <a:r>
              <a:rPr dirty="0" smtClean="0"/>
              <a:t>questions. </a:t>
            </a:r>
            <a:r>
              <a:rPr dirty="0"/>
              <a:t>Upon completion, send a representative to report to the teacher and classmates.</a:t>
            </a:r>
          </a:p>
        </p:txBody>
      </p:sp>
      <p:sp>
        <p:nvSpPr>
          <p:cNvPr id="149" name="Shape 149"/>
          <p:cNvSpPr>
            <a:spLocks noGrp="1"/>
          </p:cNvSpPr>
          <p:nvPr>
            <p:ph type="body" sz="quarter" idx="13"/>
          </p:nvPr>
        </p:nvSpPr>
        <p:spPr>
          <a:xfrm>
            <a:off x="732442" y="692151"/>
            <a:ext cx="7682294" cy="1165525"/>
          </a:xfrm>
          <a:prstGeom prst="rect">
            <a:avLst/>
          </a:prstGeom>
          <a:extLst>
            <a:ext uri="{C572A759-6A51-4108-AA02-DFA0A04FC94B}">
              <ma14:wrappingTextBoxFlag xmlns="" xmlns:ma14="http://schemas.microsoft.com/office/mac/drawingml/2011/main" val="1"/>
            </a:ext>
          </a:extLst>
        </p:spPr>
        <p:txBody>
          <a:bodyPr>
            <a:normAutofit/>
          </a:bodyPr>
          <a:lstStyle>
            <a:lvl1pPr marL="0" indent="0">
              <a:lnSpc>
                <a:spcPts val="3400"/>
              </a:lnSpc>
              <a:buSzTx/>
              <a:buNone/>
              <a:defRPr sz="3300"/>
            </a:lvl1pPr>
          </a:lstStyle>
          <a:p>
            <a:r>
              <a:rPr dirty="0"/>
              <a:t>Activity 1: Group </a:t>
            </a:r>
            <a:r>
              <a:rPr dirty="0" smtClean="0"/>
              <a:t>discussion</a:t>
            </a:r>
            <a:endParaRPr lang="en-US" dirty="0" smtClean="0"/>
          </a:p>
          <a:p>
            <a:r>
              <a:rPr lang="en-US" altLang="zh-HK" dirty="0" smtClean="0"/>
              <a:t>(My </a:t>
            </a:r>
            <a:r>
              <a:rPr lang="en-US" altLang="zh-HK" dirty="0" err="1"/>
              <a:t>favourite</a:t>
            </a:r>
            <a:r>
              <a:rPr lang="en-US" altLang="zh-HK" dirty="0"/>
              <a:t> </a:t>
            </a:r>
            <a:r>
              <a:rPr lang="en-US" altLang="zh-HK" dirty="0" smtClean="0"/>
              <a:t>brand)</a:t>
            </a:r>
            <a:endParaRPr lang="en-US" altLang="zh-HK" dirty="0"/>
          </a:p>
        </p:txBody>
      </p:sp>
      <p:pic>
        <p:nvPicPr>
          <p:cNvPr id="146" name="image1.jpeg"/>
          <p:cNvPicPr>
            <a:picLocks noChangeAspect="1"/>
          </p:cNvPicPr>
          <p:nvPr/>
        </p:nvPicPr>
        <p:blipFill>
          <a:blip r:embed="rId2">
            <a:extLst/>
          </a:blip>
          <a:stretch>
            <a:fillRect/>
          </a:stretch>
        </p:blipFill>
        <p:spPr>
          <a:xfrm>
            <a:off x="732367" y="3609886"/>
            <a:ext cx="2178271" cy="1896535"/>
          </a:xfrm>
          <a:prstGeom prst="rect">
            <a:avLst/>
          </a:prstGeom>
          <a:ln w="12700">
            <a:miter lim="400000"/>
          </a:ln>
        </p:spPr>
      </p:pic>
      <p:pic>
        <p:nvPicPr>
          <p:cNvPr id="147" name="image2.jpeg"/>
          <p:cNvPicPr>
            <a:picLocks noChangeAspect="1"/>
          </p:cNvPicPr>
          <p:nvPr/>
        </p:nvPicPr>
        <p:blipFill>
          <a:blip r:embed="rId3">
            <a:extLst/>
          </a:blip>
          <a:stretch>
            <a:fillRect/>
          </a:stretch>
        </p:blipFill>
        <p:spPr>
          <a:xfrm>
            <a:off x="3572488" y="3609886"/>
            <a:ext cx="2520953" cy="1896535"/>
          </a:xfrm>
          <a:prstGeom prst="rect">
            <a:avLst/>
          </a:prstGeom>
          <a:ln w="12700">
            <a:miter lim="400000"/>
          </a:ln>
        </p:spPr>
      </p:pic>
      <p:pic>
        <p:nvPicPr>
          <p:cNvPr id="148" name="image3.jpeg"/>
          <p:cNvPicPr>
            <a:picLocks noChangeAspect="1"/>
          </p:cNvPicPr>
          <p:nvPr/>
        </p:nvPicPr>
        <p:blipFill>
          <a:blip r:embed="rId4">
            <a:extLst/>
          </a:blip>
          <a:stretch>
            <a:fillRect/>
          </a:stretch>
        </p:blipFill>
        <p:spPr>
          <a:xfrm>
            <a:off x="6644882" y="3525219"/>
            <a:ext cx="1500718" cy="2065869"/>
          </a:xfrm>
          <a:prstGeom prst="rect">
            <a:avLst/>
          </a:prstGeom>
          <a:ln w="12700">
            <a:miter lim="400000"/>
          </a:ln>
        </p:spPr>
      </p:pic>
      <p:sp>
        <p:nvSpPr>
          <p:cNvPr id="8" name="Shape 138"/>
          <p:cNvSpPr txBox="1">
            <a:spLocks/>
          </p:cNvSpPr>
          <p:nvPr/>
        </p:nvSpPr>
        <p:spPr>
          <a:xfrm>
            <a:off x="8284633" y="6314016"/>
            <a:ext cx="127001" cy="1524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b">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377"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chemeClr val="accent1"/>
                </a:solidFill>
                <a:effectLst/>
                <a:uFillTx/>
                <a:latin typeface="+mj-lt"/>
                <a:ea typeface="+mj-ea"/>
                <a:cs typeface="+mj-cs"/>
                <a:sym typeface="Calibri"/>
              </a:defRPr>
            </a:lvl1pPr>
            <a:lvl2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Calibri"/>
              </a:defRPr>
            </a:lvl2pPr>
            <a:lvl3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Calibri"/>
              </a:defRPr>
            </a:lvl3pPr>
            <a:lvl4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Calibri"/>
              </a:defRPr>
            </a:lvl4pPr>
            <a:lvl5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Calibri"/>
              </a:defRPr>
            </a:lvl5pPr>
            <a:lvl6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Calibri"/>
              </a:defRPr>
            </a:lvl6pPr>
            <a:lvl7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Calibri"/>
              </a:defRPr>
            </a:lvl7pPr>
            <a:lvl8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Calibri"/>
              </a:defRPr>
            </a:lvl8pPr>
            <a:lvl9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Calibri"/>
              </a:defRPr>
            </a:lvl9pPr>
          </a:lstStyle>
          <a:p>
            <a:fld id="{86CB4B4D-7CA3-9044-876B-883B54F8677D}" type="slidenum">
              <a:rPr lang="en-US" altLang="zh-HK" smtClean="0"/>
              <a:pPr/>
              <a:t>5</a:t>
            </a:fld>
            <a:endParaRPr lang="en-US" altLang="zh-HK"/>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4">
                                            <p:txEl>
                                              <p:pRg st="0" end="0"/>
                                            </p:txEl>
                                          </p:spTgt>
                                        </p:tgtEl>
                                        <p:attrNameLst>
                                          <p:attrName>style.visibility</p:attrName>
                                        </p:attrNameLst>
                                      </p:cBhvr>
                                      <p:to>
                                        <p:strVal val="visible"/>
                                      </p:to>
                                    </p:set>
                                    <p:animEffect transition="in" filter="fade">
                                      <p:cBhvr>
                                        <p:cTn id="7" dur="500"/>
                                        <p:tgtEl>
                                          <p:spTgt spid="1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Shape 152"/>
          <p:cNvSpPr>
            <a:spLocks noGrp="1"/>
          </p:cNvSpPr>
          <p:nvPr>
            <p:ph type="body" idx="1"/>
          </p:nvPr>
        </p:nvSpPr>
        <p:spPr>
          <a:xfrm>
            <a:off x="730801" y="1996799"/>
            <a:ext cx="7934734" cy="2281287"/>
          </a:xfrm>
          <a:prstGeom prst="rect">
            <a:avLst/>
          </a:prstGeom>
        </p:spPr>
        <p:txBody>
          <a:bodyPr/>
          <a:lstStyle/>
          <a:p>
            <a:pPr marL="342000" indent="-342000"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r>
              <a:rPr dirty="0"/>
              <a:t>Why are people willing to pay more to buy branded </a:t>
            </a:r>
            <a:r>
              <a:rPr dirty="0" smtClean="0"/>
              <a:t>products?</a:t>
            </a:r>
            <a:endParaRPr lang="en-US" dirty="0" smtClean="0"/>
          </a:p>
          <a:p>
            <a:pPr marL="341313" indent="0"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r>
              <a:rPr sz="2100" dirty="0">
                <a:solidFill>
                  <a:srgbClr val="00C1D5"/>
                </a:solidFill>
                <a:latin typeface="Calibri Light"/>
                <a:ea typeface="Calibri Light"/>
                <a:cs typeface="Calibri Light"/>
              </a:rPr>
              <a:t>The quality of branded products can be more guaranteed (for example, better after-sales service). Branded products make use of celebrity effect as well. They invite celebrities to shoot advertisements and therefore turn the brands into status symbols. As a result, people are willing to pay more.</a:t>
            </a:r>
          </a:p>
        </p:txBody>
      </p:sp>
      <p:sp>
        <p:nvSpPr>
          <p:cNvPr id="154" name="Shape 154"/>
          <p:cNvSpPr>
            <a:spLocks noGrp="1"/>
          </p:cNvSpPr>
          <p:nvPr>
            <p:ph type="body" sz="quarter" idx="13"/>
          </p:nvPr>
        </p:nvSpPr>
        <p:spPr>
          <a:xfrm>
            <a:off x="732442" y="692151"/>
            <a:ext cx="7682294" cy="1242527"/>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lang="en-US" altLang="zh-HK" dirty="0"/>
              <a:t>Activity 1: Group discussion</a:t>
            </a:r>
          </a:p>
          <a:p>
            <a:r>
              <a:rPr lang="en-US" altLang="zh-HK" dirty="0" smtClean="0"/>
              <a:t>(My </a:t>
            </a:r>
            <a:r>
              <a:rPr lang="en-US" altLang="zh-HK" dirty="0" err="1"/>
              <a:t>favourite</a:t>
            </a:r>
            <a:r>
              <a:rPr lang="en-US" altLang="zh-HK" dirty="0"/>
              <a:t> </a:t>
            </a:r>
            <a:r>
              <a:rPr lang="en-US" altLang="zh-HK" dirty="0" smtClean="0"/>
              <a:t>brand)</a:t>
            </a:r>
            <a:endParaRPr lang="en-US" altLang="zh-HK" dirty="0"/>
          </a:p>
        </p:txBody>
      </p:sp>
      <p:sp>
        <p:nvSpPr>
          <p:cNvPr id="153" name="Shape 153"/>
          <p:cNvSpPr>
            <a:spLocks noGrp="1"/>
          </p:cNvSpPr>
          <p:nvPr>
            <p:ph type="sldNum" sz="quarter" idx="2"/>
          </p:nvPr>
        </p:nvSpPr>
        <p:spPr>
          <a:xfrm>
            <a:off x="8284633" y="631401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2">
                                            <p:txEl>
                                              <p:pRg st="0" end="0"/>
                                            </p:txEl>
                                          </p:spTgt>
                                        </p:tgtEl>
                                        <p:attrNameLst>
                                          <p:attrName>style.visibility</p:attrName>
                                        </p:attrNameLst>
                                      </p:cBhvr>
                                      <p:to>
                                        <p:strVal val="visible"/>
                                      </p:to>
                                    </p:set>
                                    <p:animEffect transition="in" filter="fade">
                                      <p:cBhvr>
                                        <p:cTn id="7" dur="500"/>
                                        <p:tgtEl>
                                          <p:spTgt spid="15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2">
                                            <p:txEl>
                                              <p:pRg st="1" end="1"/>
                                            </p:txEl>
                                          </p:spTgt>
                                        </p:tgtEl>
                                        <p:attrNameLst>
                                          <p:attrName>style.visibility</p:attrName>
                                        </p:attrNameLst>
                                      </p:cBhvr>
                                      <p:to>
                                        <p:strVal val="visible"/>
                                      </p:to>
                                    </p:set>
                                    <p:animEffect transition="in" filter="fade">
                                      <p:cBhvr>
                                        <p:cTn id="12" dur="500"/>
                                        <p:tgtEl>
                                          <p:spTgt spid="15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Shape 158"/>
          <p:cNvSpPr>
            <a:spLocks noGrp="1"/>
          </p:cNvSpPr>
          <p:nvPr>
            <p:ph type="body" idx="1"/>
          </p:nvPr>
        </p:nvSpPr>
        <p:spPr>
          <a:xfrm>
            <a:off x="732368" y="692154"/>
            <a:ext cx="7683866" cy="1392766"/>
          </a:xfrm>
          <a:prstGeom prst="rect">
            <a:avLst/>
          </a:prstGeom>
        </p:spPr>
        <p:txBody>
          <a:bodyPr/>
          <a:lstStyle>
            <a:lvl1pPr marL="0" indent="0">
              <a:lnSpc>
                <a:spcPts val="3400"/>
              </a:lnSpc>
              <a:buSzTx/>
              <a:buNone/>
              <a:defRPr sz="3300"/>
            </a:lvl1pPr>
          </a:lstStyle>
          <a:p>
            <a:r>
              <a:rPr b="1" dirty="0"/>
              <a:t>Prices of different consumer products</a:t>
            </a:r>
          </a:p>
        </p:txBody>
      </p:sp>
      <p:sp>
        <p:nvSpPr>
          <p:cNvPr id="157" name="Shape 157"/>
          <p:cNvSpPr>
            <a:spLocks noGrp="1"/>
          </p:cNvSpPr>
          <p:nvPr>
            <p:ph type="sldNum" sz="quarter" idx="2"/>
          </p:nvPr>
        </p:nvSpPr>
        <p:spPr>
          <a:xfrm>
            <a:off x="8284633" y="631401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a:t>
            </a:fld>
            <a:endParaRPr/>
          </a:p>
        </p:txBody>
      </p:sp>
      <p:pic>
        <p:nvPicPr>
          <p:cNvPr id="159" name="image9.png" descr="C:\Users\VincentLeung\AppData\Local\Microsoft\Windows\Temporary Internet Files\Content.IE5\COKHN5CI\iPhone6and 6Plus[1].png"/>
          <p:cNvPicPr>
            <a:picLocks noChangeAspect="1"/>
          </p:cNvPicPr>
          <p:nvPr/>
        </p:nvPicPr>
        <p:blipFill>
          <a:blip r:embed="rId2">
            <a:extLst/>
          </a:blip>
          <a:stretch>
            <a:fillRect/>
          </a:stretch>
        </p:blipFill>
        <p:spPr>
          <a:xfrm>
            <a:off x="1327028" y="1489261"/>
            <a:ext cx="2731773" cy="2878206"/>
          </a:xfrm>
          <a:prstGeom prst="rect">
            <a:avLst/>
          </a:prstGeom>
          <a:ln w="12700">
            <a:miter lim="400000"/>
          </a:ln>
        </p:spPr>
      </p:pic>
      <p:pic>
        <p:nvPicPr>
          <p:cNvPr id="160" name="image4.jpeg" descr="C:\Users\VincentLeung\AppData\Local\Microsoft\Windows\Temporary Internet Files\Content.IE5\05HQHONI\xiaomi-note-overall-intro[1].jpg"/>
          <p:cNvPicPr>
            <a:picLocks noChangeAspect="1"/>
          </p:cNvPicPr>
          <p:nvPr/>
        </p:nvPicPr>
        <p:blipFill>
          <a:blip r:embed="rId3">
            <a:extLst/>
          </a:blip>
          <a:stretch>
            <a:fillRect/>
          </a:stretch>
        </p:blipFill>
        <p:spPr>
          <a:xfrm>
            <a:off x="5895718" y="1564106"/>
            <a:ext cx="1845045" cy="2728518"/>
          </a:xfrm>
          <a:prstGeom prst="rect">
            <a:avLst/>
          </a:prstGeom>
          <a:ln w="12700">
            <a:miter lim="400000"/>
          </a:ln>
        </p:spPr>
      </p:pic>
      <p:sp>
        <p:nvSpPr>
          <p:cNvPr id="161" name="Shape 161"/>
          <p:cNvSpPr/>
          <p:nvPr/>
        </p:nvSpPr>
        <p:spPr>
          <a:xfrm>
            <a:off x="5220246" y="4367466"/>
            <a:ext cx="3195990" cy="1074415"/>
          </a:xfrm>
          <a:prstGeom prst="rect">
            <a:avLst/>
          </a:prstGeom>
          <a:ln w="12700">
            <a:miter lim="400000"/>
          </a:ln>
          <a:extLst>
            <a:ext uri="{C572A759-6A51-4108-AA02-DFA0A04FC94B}">
              <ma14:wrappingTextBoxFlag xmlns="" xmlns:ma14="http://schemas.microsoft.com/office/mac/drawingml/2011/main" val="1"/>
            </a:ext>
          </a:extLst>
        </p:spPr>
        <p:txBody>
          <a:bodyPr lIns="60956" tIns="60956" rIns="60956" bIns="60956">
            <a:spAutoFit/>
          </a:bodyPr>
          <a:lstStyle/>
          <a:p>
            <a:pPr algn="ctr">
              <a:defRPr sz="2100">
                <a:solidFill>
                  <a:schemeClr val="accent1"/>
                </a:solidFill>
                <a:latin typeface="Calibri Light"/>
                <a:ea typeface="Calibri Light"/>
                <a:cs typeface="Calibri Light"/>
                <a:sym typeface="Calibri Light"/>
              </a:defRPr>
            </a:pPr>
            <a:r>
              <a:t>Xiaomi 5s Plus smartphone</a:t>
            </a:r>
          </a:p>
          <a:p>
            <a:pPr algn="ctr">
              <a:defRPr sz="2100">
                <a:solidFill>
                  <a:schemeClr val="accent1"/>
                </a:solidFill>
                <a:latin typeface="Calibri Light"/>
                <a:ea typeface="Calibri Light"/>
                <a:cs typeface="Calibri Light"/>
                <a:sym typeface="Calibri Light"/>
              </a:defRPr>
            </a:pPr>
            <a:r>
              <a:t>$2,999</a:t>
            </a:r>
          </a:p>
        </p:txBody>
      </p:sp>
      <p:sp>
        <p:nvSpPr>
          <p:cNvPr id="162" name="Shape 162"/>
          <p:cNvSpPr/>
          <p:nvPr/>
        </p:nvSpPr>
        <p:spPr>
          <a:xfrm>
            <a:off x="340239" y="4367468"/>
            <a:ext cx="4705349" cy="1074415"/>
          </a:xfrm>
          <a:prstGeom prst="rect">
            <a:avLst/>
          </a:prstGeom>
          <a:ln w="12700">
            <a:miter lim="400000"/>
          </a:ln>
          <a:extLst>
            <a:ext uri="{C572A759-6A51-4108-AA02-DFA0A04FC94B}">
              <ma14:wrappingTextBoxFlag xmlns="" xmlns:ma14="http://schemas.microsoft.com/office/mac/drawingml/2011/main" val="1"/>
            </a:ext>
          </a:extLst>
        </p:spPr>
        <p:txBody>
          <a:bodyPr lIns="60956" tIns="60956" rIns="60956" bIns="60956">
            <a:spAutoFit/>
          </a:bodyPr>
          <a:lstStyle/>
          <a:p>
            <a:pPr algn="ctr">
              <a:defRPr sz="2100">
                <a:solidFill>
                  <a:schemeClr val="accent1"/>
                </a:solidFill>
                <a:latin typeface="Calibri Light"/>
                <a:ea typeface="Calibri Light"/>
                <a:cs typeface="Calibri Light"/>
                <a:sym typeface="Calibri Light"/>
              </a:defRPr>
            </a:pPr>
            <a:r>
              <a:t>Apple iPhone 7 Plus smartphone (32 GB)</a:t>
            </a:r>
          </a:p>
          <a:p>
            <a:pPr algn="ctr">
              <a:defRPr sz="2100">
                <a:solidFill>
                  <a:schemeClr val="accent1"/>
                </a:solidFill>
                <a:latin typeface="Calibri Light"/>
                <a:ea typeface="Calibri Light"/>
                <a:cs typeface="Calibri Light"/>
                <a:sym typeface="Calibri Light"/>
              </a:defRPr>
            </a:pPr>
            <a:r>
              <a:t> $6,588</a:t>
            </a:r>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Shape 169"/>
          <p:cNvSpPr>
            <a:spLocks noGrp="1"/>
          </p:cNvSpPr>
          <p:nvPr>
            <p:ph type="body" idx="1"/>
          </p:nvPr>
        </p:nvSpPr>
        <p:spPr>
          <a:xfrm>
            <a:off x="732368" y="692154"/>
            <a:ext cx="7683866" cy="1392766"/>
          </a:xfrm>
          <a:prstGeom prst="rect">
            <a:avLst/>
          </a:prstGeom>
        </p:spPr>
        <p:txBody>
          <a:bodyPr/>
          <a:lstStyle>
            <a:lvl1pPr marL="0" indent="0">
              <a:lnSpc>
                <a:spcPts val="3400"/>
              </a:lnSpc>
              <a:buSzTx/>
              <a:buNone/>
              <a:defRPr sz="3300"/>
            </a:lvl1pPr>
          </a:lstStyle>
          <a:p>
            <a:r>
              <a:rPr b="1" dirty="0"/>
              <a:t>Prices of different consumer products</a:t>
            </a:r>
          </a:p>
        </p:txBody>
      </p:sp>
      <p:sp>
        <p:nvSpPr>
          <p:cNvPr id="164" name="Shape 164"/>
          <p:cNvSpPr>
            <a:spLocks noGrp="1"/>
          </p:cNvSpPr>
          <p:nvPr>
            <p:ph type="sldNum" sz="quarter" idx="2"/>
          </p:nvPr>
        </p:nvSpPr>
        <p:spPr>
          <a:xfrm>
            <a:off x="8284633" y="631401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a:t>
            </a:fld>
            <a:endParaRPr/>
          </a:p>
        </p:txBody>
      </p:sp>
      <p:sp>
        <p:nvSpPr>
          <p:cNvPr id="165" name="Shape 165"/>
          <p:cNvSpPr/>
          <p:nvPr/>
        </p:nvSpPr>
        <p:spPr>
          <a:xfrm>
            <a:off x="465961" y="4413176"/>
            <a:ext cx="4263217" cy="756915"/>
          </a:xfrm>
          <a:prstGeom prst="rect">
            <a:avLst/>
          </a:prstGeom>
          <a:ln w="12700">
            <a:miter lim="400000"/>
          </a:ln>
          <a:extLst>
            <a:ext uri="{C572A759-6A51-4108-AA02-DFA0A04FC94B}">
              <ma14:wrappingTextBoxFlag xmlns="" xmlns:ma14="http://schemas.microsoft.com/office/mac/drawingml/2011/main" val="1"/>
            </a:ext>
          </a:extLst>
        </p:spPr>
        <p:txBody>
          <a:bodyPr lIns="60956" tIns="60956" rIns="60956" bIns="60956">
            <a:spAutoFit/>
          </a:bodyPr>
          <a:lstStyle/>
          <a:p>
            <a:pPr algn="ctr">
              <a:defRPr sz="2100">
                <a:solidFill>
                  <a:schemeClr val="accent1"/>
                </a:solidFill>
                <a:latin typeface="Calibri Light"/>
                <a:ea typeface="Calibri Light"/>
                <a:cs typeface="Calibri Light"/>
                <a:sym typeface="Calibri Light"/>
              </a:defRPr>
            </a:pPr>
            <a:r>
              <a:t>Nike Air Jordan 13 sneakers</a:t>
            </a:r>
          </a:p>
          <a:p>
            <a:pPr algn="ctr">
              <a:defRPr sz="2100">
                <a:solidFill>
                  <a:schemeClr val="accent1"/>
                </a:solidFill>
                <a:latin typeface="Calibri Light"/>
                <a:ea typeface="Calibri Light"/>
                <a:cs typeface="Calibri Light"/>
                <a:sym typeface="Calibri Light"/>
              </a:defRPr>
            </a:pPr>
            <a:r>
              <a:t> $1,399</a:t>
            </a:r>
          </a:p>
        </p:txBody>
      </p:sp>
      <p:pic>
        <p:nvPicPr>
          <p:cNvPr id="166" name="image5.jpeg" descr="C:\Users\VincentLeung\AppData\Local\Microsoft\Windows\Temporary Internet Files\Content.IE5\QEAR5FFG\image[1].jpg"/>
          <p:cNvPicPr>
            <a:picLocks noChangeAspect="1"/>
          </p:cNvPicPr>
          <p:nvPr/>
        </p:nvPicPr>
        <p:blipFill>
          <a:blip r:embed="rId2">
            <a:extLst/>
          </a:blip>
          <a:stretch>
            <a:fillRect/>
          </a:stretch>
        </p:blipFill>
        <p:spPr>
          <a:xfrm>
            <a:off x="618212" y="1709738"/>
            <a:ext cx="3958714" cy="2688510"/>
          </a:xfrm>
          <a:prstGeom prst="rect">
            <a:avLst/>
          </a:prstGeom>
          <a:ln w="12700">
            <a:miter lim="400000"/>
          </a:ln>
        </p:spPr>
      </p:pic>
      <p:pic>
        <p:nvPicPr>
          <p:cNvPr id="167" name="image6.jpeg" descr="C:\Users\VincentLeung\AppData\Local\Microsoft\Windows\Temporary Internet Files\Content.IE5\COKHN5CI\225px-A_classic_Black_pair_of_Converse_All_Stars_resting_on_the_Black_%26_White_Ed._Shoebox_%281998-2002%29[1].jpg"/>
          <p:cNvPicPr>
            <a:picLocks noChangeAspect="1"/>
          </p:cNvPicPr>
          <p:nvPr/>
        </p:nvPicPr>
        <p:blipFill>
          <a:blip r:embed="rId3">
            <a:extLst/>
          </a:blip>
          <a:stretch>
            <a:fillRect/>
          </a:stretch>
        </p:blipFill>
        <p:spPr>
          <a:xfrm>
            <a:off x="5707198" y="1542632"/>
            <a:ext cx="2141710" cy="2855613"/>
          </a:xfrm>
          <a:prstGeom prst="rect">
            <a:avLst/>
          </a:prstGeom>
          <a:ln w="12700">
            <a:miter lim="400000"/>
          </a:ln>
        </p:spPr>
      </p:pic>
      <p:sp>
        <p:nvSpPr>
          <p:cNvPr id="168" name="Shape 168"/>
          <p:cNvSpPr/>
          <p:nvPr/>
        </p:nvSpPr>
        <p:spPr>
          <a:xfrm>
            <a:off x="4572001" y="4418337"/>
            <a:ext cx="4412107" cy="1074415"/>
          </a:xfrm>
          <a:prstGeom prst="rect">
            <a:avLst/>
          </a:prstGeom>
          <a:ln w="12700">
            <a:miter lim="400000"/>
          </a:ln>
          <a:extLst>
            <a:ext uri="{C572A759-6A51-4108-AA02-DFA0A04FC94B}">
              <ma14:wrappingTextBoxFlag xmlns="" xmlns:ma14="http://schemas.microsoft.com/office/mac/drawingml/2011/main" val="1"/>
            </a:ext>
          </a:extLst>
        </p:spPr>
        <p:txBody>
          <a:bodyPr lIns="60956" tIns="60956" rIns="60956" bIns="60956">
            <a:spAutoFit/>
          </a:bodyPr>
          <a:lstStyle/>
          <a:p>
            <a:pPr algn="ctr">
              <a:defRPr sz="2100">
                <a:solidFill>
                  <a:schemeClr val="accent1"/>
                </a:solidFill>
                <a:latin typeface="Calibri Light"/>
                <a:ea typeface="Calibri Light"/>
                <a:cs typeface="Calibri Light"/>
                <a:sym typeface="Calibri Light"/>
              </a:defRPr>
            </a:pPr>
            <a:r>
              <a:t>Converse Chuck Taylor All Star shoes </a:t>
            </a:r>
          </a:p>
          <a:p>
            <a:pPr algn="ctr">
              <a:defRPr sz="2100">
                <a:solidFill>
                  <a:schemeClr val="accent1"/>
                </a:solidFill>
                <a:latin typeface="Calibri Light"/>
                <a:ea typeface="Calibri Light"/>
                <a:cs typeface="Calibri Light"/>
                <a:sym typeface="Calibri Light"/>
              </a:defRPr>
            </a:pPr>
            <a:r>
              <a:t> $279</a:t>
            </a:r>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body" idx="1"/>
          </p:nvPr>
        </p:nvSpPr>
        <p:spPr>
          <a:xfrm>
            <a:off x="732367" y="1940917"/>
            <a:ext cx="7679267" cy="3613503"/>
          </a:xfrm>
          <a:prstGeom prst="rect">
            <a:avLst/>
          </a:prstGeom>
        </p:spPr>
        <p:txBody>
          <a:bodyPr/>
          <a:lstStyle/>
          <a:p>
            <a:pPr marL="342000" indent="-342000" defTabSz="719965">
              <a:lnSpc>
                <a:spcPts val="2600"/>
              </a:lnSpc>
              <a:spcBef>
                <a:spcPts val="0"/>
              </a:spcBef>
              <a:spcAft>
                <a:spcPts val="600"/>
              </a:spcAft>
              <a:buFontTx/>
              <a:buAutoNum type="arabicPeriod" startAt="2"/>
              <a:defRPr sz="2100">
                <a:solidFill>
                  <a:schemeClr val="accent1"/>
                </a:solidFill>
                <a:latin typeface="Calibri Light"/>
                <a:ea typeface="Calibri Light"/>
                <a:cs typeface="Calibri Light"/>
                <a:sym typeface="Calibri Light"/>
              </a:defRPr>
            </a:pPr>
            <a:r>
              <a:rPr dirty="0"/>
              <a:t>Why are there price differences for the same type of </a:t>
            </a:r>
            <a:r>
              <a:rPr dirty="0" smtClean="0"/>
              <a:t>products?</a:t>
            </a:r>
            <a:endParaRPr lang="en-US" dirty="0" smtClean="0"/>
          </a:p>
          <a:p>
            <a:pPr marL="341313" indent="0"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r>
              <a:rPr sz="2100" dirty="0">
                <a:solidFill>
                  <a:srgbClr val="00C1D5"/>
                </a:solidFill>
                <a:latin typeface="Calibri Light"/>
                <a:ea typeface="Calibri Light"/>
                <a:cs typeface="Calibri Light"/>
              </a:rPr>
              <a:t>Any reasonable answers.</a:t>
            </a:r>
            <a:endParaRPr lang="en-US" sz="2100" dirty="0">
              <a:solidFill>
                <a:srgbClr val="00C1D5"/>
              </a:solidFill>
              <a:latin typeface="Calibri Light"/>
              <a:ea typeface="Calibri Light"/>
              <a:cs typeface="Calibri Light"/>
            </a:endParaRPr>
          </a:p>
          <a:p>
            <a:pPr marL="341313" indent="0"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r>
              <a:rPr sz="2100" dirty="0">
                <a:solidFill>
                  <a:srgbClr val="00C1D5"/>
                </a:solidFill>
                <a:latin typeface="Calibri Light"/>
                <a:ea typeface="Calibri Light"/>
                <a:cs typeface="Calibri Light"/>
              </a:rPr>
              <a:t>For example, different brands, different retail channels, different promotion costs, different warranty and after-sales services, etc.</a:t>
            </a:r>
            <a:br>
              <a:rPr sz="2100" dirty="0">
                <a:solidFill>
                  <a:srgbClr val="00C1D5"/>
                </a:solidFill>
                <a:latin typeface="Calibri Light"/>
                <a:ea typeface="Calibri Light"/>
                <a:cs typeface="Calibri Light"/>
              </a:rPr>
            </a:br>
            <a:endParaRPr sz="2100" dirty="0">
              <a:solidFill>
                <a:srgbClr val="00C1D5"/>
              </a:solidFill>
              <a:latin typeface="Calibri Light"/>
              <a:ea typeface="Calibri Light"/>
              <a:cs typeface="Calibri Light"/>
            </a:endParaRPr>
          </a:p>
        </p:txBody>
      </p:sp>
      <p:sp>
        <p:nvSpPr>
          <p:cNvPr id="173" name="Shape 173"/>
          <p:cNvSpPr>
            <a:spLocks noGrp="1"/>
          </p:cNvSpPr>
          <p:nvPr>
            <p:ph type="body" sz="quarter" idx="13"/>
          </p:nvPr>
        </p:nvSpPr>
        <p:spPr>
          <a:xfrm>
            <a:off x="732442" y="692151"/>
            <a:ext cx="7682294" cy="1204026"/>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lang="en-US" altLang="zh-HK" dirty="0"/>
              <a:t>Activity 1: Group discussion</a:t>
            </a:r>
          </a:p>
          <a:p>
            <a:r>
              <a:rPr lang="en-US" altLang="zh-HK" dirty="0" smtClean="0"/>
              <a:t>(My </a:t>
            </a:r>
            <a:r>
              <a:rPr lang="en-US" altLang="zh-HK" dirty="0" err="1"/>
              <a:t>favourite</a:t>
            </a:r>
            <a:r>
              <a:rPr lang="en-US" altLang="zh-HK" dirty="0"/>
              <a:t> </a:t>
            </a:r>
            <a:r>
              <a:rPr lang="en-US" altLang="zh-HK" dirty="0" smtClean="0"/>
              <a:t>brand)</a:t>
            </a:r>
            <a:endParaRPr lang="en-US" altLang="zh-HK" dirty="0"/>
          </a:p>
        </p:txBody>
      </p:sp>
      <p:sp>
        <p:nvSpPr>
          <p:cNvPr id="172" name="Shape 172"/>
          <p:cNvSpPr>
            <a:spLocks noGrp="1"/>
          </p:cNvSpPr>
          <p:nvPr>
            <p:ph type="sldNum" sz="quarter" idx="2"/>
          </p:nvPr>
        </p:nvSpPr>
        <p:spPr>
          <a:xfrm>
            <a:off x="8284633" y="631401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1">
                                            <p:txEl>
                                              <p:pRg st="0" end="0"/>
                                            </p:txEl>
                                          </p:spTgt>
                                        </p:tgtEl>
                                        <p:attrNameLst>
                                          <p:attrName>style.visibility</p:attrName>
                                        </p:attrNameLst>
                                      </p:cBhvr>
                                      <p:to>
                                        <p:strVal val="visible"/>
                                      </p:to>
                                    </p:set>
                                    <p:animEffect transition="in" filter="fade">
                                      <p:cBhvr>
                                        <p:cTn id="7" dur="500"/>
                                        <p:tgtEl>
                                          <p:spTgt spid="1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1">
                                            <p:txEl>
                                              <p:pRg st="1" end="1"/>
                                            </p:txEl>
                                          </p:spTgt>
                                        </p:tgtEl>
                                        <p:attrNameLst>
                                          <p:attrName>style.visibility</p:attrName>
                                        </p:attrNameLst>
                                      </p:cBhvr>
                                      <p:to>
                                        <p:strVal val="visible"/>
                                      </p:to>
                                    </p:set>
                                    <p:animEffect transition="in" filter="fade">
                                      <p:cBhvr>
                                        <p:cTn id="12" dur="500"/>
                                        <p:tgtEl>
                                          <p:spTgt spid="1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1">
                                            <p:txEl>
                                              <p:pRg st="2" end="2"/>
                                            </p:txEl>
                                          </p:spTgt>
                                        </p:tgtEl>
                                        <p:attrNameLst>
                                          <p:attrName>style.visibility</p:attrName>
                                        </p:attrNameLst>
                                      </p:cBhvr>
                                      <p:to>
                                        <p:strVal val="visible"/>
                                      </p:to>
                                    </p:set>
                                    <p:animEffect transition="in" filter="fade">
                                      <p:cBhvr>
                                        <p:cTn id="17" dur="500"/>
                                        <p:tgtEl>
                                          <p:spTgt spid="17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 grpId="0" uiExpand="1" build="p"/>
    </p:bldLst>
  </p:timing>
</p:sld>
</file>

<file path=ppt/theme/theme1.xml><?xml version="1.0" encoding="utf-8"?>
<a:theme xmlns:a="http://schemas.openxmlformats.org/drawingml/2006/main" name="佈景主題1">
  <a:themeElements>
    <a:clrScheme name="Office 佈景主題">
      <a:dk1>
        <a:srgbClr val="FFFFFF"/>
      </a:dk1>
      <a:lt1>
        <a:srgbClr val="FFFFFF"/>
      </a:lt1>
      <a:dk2>
        <a:srgbClr val="A7A7A7"/>
      </a:dk2>
      <a:lt2>
        <a:srgbClr val="535353"/>
      </a:lt2>
      <a:accent1>
        <a:srgbClr val="414141"/>
      </a:accent1>
      <a:accent2>
        <a:srgbClr val="635E9B"/>
      </a:accent2>
      <a:accent3>
        <a:srgbClr val="F48B3B"/>
      </a:accent3>
      <a:accent4>
        <a:srgbClr val="242424"/>
      </a:accent4>
      <a:accent5>
        <a:srgbClr val="373557"/>
      </a:accent5>
      <a:accent6>
        <a:srgbClr val="894E21"/>
      </a:accent6>
      <a:hlink>
        <a:srgbClr val="0000FF"/>
      </a:hlink>
      <a:folHlink>
        <a:srgbClr val="FF00FF"/>
      </a:folHlink>
    </a:clrScheme>
    <a:fontScheme name="Office 佈景主題">
      <a:majorFont>
        <a:latin typeface="Calibri"/>
        <a:ea typeface="Calibri"/>
        <a:cs typeface="Calibri"/>
      </a:majorFont>
      <a:minorFont>
        <a:latin typeface="Helvetica"/>
        <a:ea typeface="Helvetica"/>
        <a:cs typeface="Helvetica"/>
      </a:minorFont>
    </a:fontScheme>
    <a:fmtScheme name="Office 佈景主題">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45F9B"/>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14141"/>
      </a:accent1>
      <a:accent2>
        <a:srgbClr val="635E9B"/>
      </a:accent2>
      <a:accent3>
        <a:srgbClr val="F48B3B"/>
      </a:accent3>
      <a:accent4>
        <a:srgbClr val="242424"/>
      </a:accent4>
      <a:accent5>
        <a:srgbClr val="373557"/>
      </a:accent5>
      <a:accent6>
        <a:srgbClr val="894E21"/>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45F9B"/>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佈景主題1</Template>
  <TotalTime>221</TotalTime>
  <Words>1455</Words>
  <Application>Microsoft Office PowerPoint</Application>
  <PresentationFormat>如螢幕大小 (4:3)</PresentationFormat>
  <Paragraphs>126</Paragraphs>
  <Slides>20</Slides>
  <Notes>1</Notes>
  <HiddenSlides>0</HiddenSlides>
  <MMClips>0</MMClips>
  <ScaleCrop>false</ScaleCrop>
  <HeadingPairs>
    <vt:vector size="4" baseType="variant">
      <vt:variant>
        <vt:lpstr>佈景主題</vt:lpstr>
      </vt:variant>
      <vt:variant>
        <vt:i4>1</vt:i4>
      </vt:variant>
      <vt:variant>
        <vt:lpstr>投影片標題</vt:lpstr>
      </vt:variant>
      <vt:variant>
        <vt:i4>20</vt:i4>
      </vt:variant>
    </vt:vector>
  </HeadingPairs>
  <TitlesOfParts>
    <vt:vector size="21" baseType="lpstr">
      <vt:lpstr>佈景主題1</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user</dc:creator>
  <cp:lastModifiedBy>user</cp:lastModifiedBy>
  <cp:revision>33</cp:revision>
  <dcterms:modified xsi:type="dcterms:W3CDTF">2019-09-23T04:39:04Z</dcterms:modified>
</cp:coreProperties>
</file>