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2"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70" r:id="rId14"/>
    <p:sldId id="271" r:id="rId15"/>
    <p:sldId id="272" r:id="rId16"/>
    <p:sldId id="273" r:id="rId17"/>
    <p:sldId id="274" r:id="rId18"/>
    <p:sldId id="275" r:id="rId19"/>
    <p:sldId id="276" r:id="rId20"/>
    <p:sldId id="277" r:id="rId21"/>
    <p:sldId id="279" r:id="rId22"/>
    <p:sldId id="280" r:id="rId23"/>
    <p:sldId id="281" r:id="rId24"/>
    <p:sldId id="284" r:id="rId25"/>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lvl1pPr>
    <a:lvl2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lvl2pPr>
    <a:lvl3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lvl3pPr>
    <a:lvl4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lvl4pPr>
    <a:lvl5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lvl5pPr>
    <a:lvl6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lvl6pPr>
    <a:lvl7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lvl7pPr>
    <a:lvl8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lvl8pPr>
    <a:lvl9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645F9B"/>
        </a:fontRef>
        <a:srgbClr val="645F9B"/>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645F9B">
              <a:alpha val="20000"/>
            </a:srgbClr>
          </a:solidFill>
        </a:fill>
      </a:tcStyle>
    </a:wholeTbl>
    <a:band2H>
      <a:tcTxStyle/>
      <a:tcStyle>
        <a:tcBdr/>
        <a:fill>
          <a:solidFill>
            <a:srgbClr val="FFFFFF"/>
          </a:solidFill>
        </a:fill>
      </a:tcStyle>
    </a:band2H>
    <a:firstCol>
      <a:tcTxStyle b="on" i="off">
        <a:fontRef idx="minor">
          <a:srgbClr val="645F9B"/>
        </a:fontRef>
        <a:srgbClr val="645F9B"/>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645F9B">
              <a:alpha val="20000"/>
            </a:srgbClr>
          </a:solidFill>
        </a:fill>
      </a:tcStyle>
    </a:firstCol>
    <a:lastRow>
      <a:tcTxStyle b="on" i="off">
        <a:fontRef idx="minor">
          <a:srgbClr val="645F9B"/>
        </a:fontRef>
        <a:srgbClr val="645F9B"/>
      </a:tcTxStyle>
      <a:tcStyle>
        <a:tcBdr>
          <a:left>
            <a:ln w="12700" cap="flat">
              <a:noFill/>
              <a:miter lim="400000"/>
            </a:ln>
          </a:left>
          <a:right>
            <a:ln w="12700" cap="flat">
              <a:noFill/>
              <a:miter lim="400000"/>
            </a:ln>
          </a:right>
          <a:top>
            <a:ln w="12700" cap="flat">
              <a:solidFill>
                <a:srgbClr val="645F9B"/>
              </a:solidFill>
              <a:prstDash val="solid"/>
              <a:round/>
            </a:ln>
          </a:top>
          <a:bottom>
            <a:ln w="12700" cap="flat">
              <a:solidFill>
                <a:srgbClr val="645F9B"/>
              </a:solidFill>
              <a:prstDash val="solid"/>
              <a:round/>
            </a:ln>
          </a:bottom>
          <a:insideH>
            <a:ln w="12700" cap="flat">
              <a:noFill/>
              <a:miter lim="400000"/>
            </a:ln>
          </a:insideH>
          <a:insideV>
            <a:ln w="12700" cap="flat">
              <a:noFill/>
              <a:miter lim="400000"/>
            </a:ln>
          </a:insideV>
        </a:tcBdr>
        <a:fill>
          <a:noFill/>
        </a:fill>
      </a:tcStyle>
    </a:lastRow>
    <a:firstRow>
      <a:tcTxStyle b="on" i="off">
        <a:fontRef idx="minor">
          <a:srgbClr val="645F9B"/>
        </a:fontRef>
        <a:srgbClr val="645F9B"/>
      </a:tcTxStyle>
      <a:tcStyle>
        <a:tcBdr>
          <a:left>
            <a:ln w="12700" cap="flat">
              <a:noFill/>
              <a:miter lim="400000"/>
            </a:ln>
          </a:left>
          <a:right>
            <a:ln w="12700" cap="flat">
              <a:noFill/>
              <a:miter lim="400000"/>
            </a:ln>
          </a:right>
          <a:top>
            <a:ln w="12700" cap="flat">
              <a:solidFill>
                <a:srgbClr val="645F9B"/>
              </a:solidFill>
              <a:prstDash val="solid"/>
              <a:round/>
            </a:ln>
          </a:top>
          <a:bottom>
            <a:ln w="12700" cap="flat">
              <a:solidFill>
                <a:srgbClr val="645F9B"/>
              </a:solidFill>
              <a:prstDash val="solid"/>
              <a:round/>
            </a:ln>
          </a:bottom>
          <a:insideH>
            <a:ln w="12700" cap="flat">
              <a:noFill/>
              <a:miter lim="400000"/>
            </a:ln>
          </a:insideH>
          <a:insideV>
            <a:ln w="12700" cap="flat">
              <a:noFill/>
              <a:miter lim="400000"/>
            </a:ln>
          </a:insideV>
        </a:tcBdr>
        <a:fill>
          <a:noFill/>
        </a:fill>
      </a:tcStyle>
    </a:firstRow>
  </a:tblStyle>
  <a:tblStyle styleId="{C7B018BB-80A7-4F77-B60F-C8B233D01FF8}" styleName="">
    <a:tblBg/>
    <a:wholeTbl>
      <a:tcTxStyle b="off" i="off">
        <a:fontRef idx="minor">
          <a:srgbClr val="FFFFFF"/>
        </a:fontRef>
        <a:srgbClr val="FFFFFF"/>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rgbClr val="CDCDCD"/>
          </a:solidFill>
        </a:fill>
      </a:tcStyle>
    </a:wholeTbl>
    <a:band2H>
      <a:tcTxStyle/>
      <a:tcStyle>
        <a:tcBdr/>
        <a:fill>
          <a:solidFill>
            <a:srgbClr val="E8E8E8"/>
          </a:solidFill>
        </a:fill>
      </a:tcStyle>
    </a:band2H>
    <a:firstCol>
      <a:tcTxStyle b="on" i="off">
        <a:fontRef idx="min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1"/>
          </a:solidFill>
        </a:fill>
      </a:tcStyle>
    </a:firstCol>
    <a:lastRow>
      <a:tcTxStyle b="on" i="off">
        <a:fontRef idx="min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381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1"/>
          </a:solidFill>
        </a:fill>
      </a:tcStyle>
    </a:lastRow>
    <a:firstRow>
      <a:tcTxStyle b="on" i="off">
        <a:fontRef idx="min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381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1"/>
          </a:solidFill>
        </a:fill>
      </a:tcStyle>
    </a:firstRow>
  </a:tblStyle>
  <a:tblStyle styleId="{EEE7283C-3CF3-47DC-8721-378D4A62B228}" styleName="">
    <a:tblBg/>
    <a:wholeTbl>
      <a:tcTxStyle b="off" i="off">
        <a:fontRef idx="minor">
          <a:srgbClr val="FFFFFF"/>
        </a:fontRef>
        <a:srgbClr val="FFFFFF"/>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rgbClr val="FBDACD"/>
          </a:solidFill>
        </a:fill>
      </a:tcStyle>
    </a:wholeTbl>
    <a:band2H>
      <a:tcTxStyle/>
      <a:tcStyle>
        <a:tcBdr/>
        <a:fill>
          <a:solidFill>
            <a:srgbClr val="FDEDE7"/>
          </a:solidFill>
        </a:fill>
      </a:tcStyle>
    </a:band2H>
    <a:firstCol>
      <a:tcTxStyle b="on" i="off">
        <a:fontRef idx="min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3"/>
          </a:solidFill>
        </a:fill>
      </a:tcStyle>
    </a:firstCol>
    <a:lastRow>
      <a:tcTxStyle b="on" i="off">
        <a:fontRef idx="min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381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3"/>
          </a:solidFill>
        </a:fill>
      </a:tcStyle>
    </a:lastRow>
    <a:firstRow>
      <a:tcTxStyle b="on" i="off">
        <a:fontRef idx="min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381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3"/>
          </a:solidFill>
        </a:fill>
      </a:tcStyle>
    </a:firstRow>
  </a:tblStyle>
  <a:tblStyle styleId="{CF821DB8-F4EB-4A41-A1BA-3FCAFE7338EE}" styleName="">
    <a:tblBg/>
    <a:wholeTbl>
      <a:tcTxStyle b="off" i="off">
        <a:fontRef idx="minor">
          <a:srgbClr val="FFFFFF"/>
        </a:fontRef>
        <a:srgbClr val="FFFFFF"/>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rgbClr val="D9CFCB"/>
          </a:solidFill>
        </a:fill>
      </a:tcStyle>
    </a:wholeTbl>
    <a:band2H>
      <a:tcTxStyle/>
      <a:tcStyle>
        <a:tcBdr/>
        <a:fill>
          <a:solidFill>
            <a:srgbClr val="EDE8E7"/>
          </a:solidFill>
        </a:fill>
      </a:tcStyle>
    </a:band2H>
    <a:firstCol>
      <a:tcTxStyle b="on" i="off">
        <a:fontRef idx="min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6"/>
          </a:solidFill>
        </a:fill>
      </a:tcStyle>
    </a:firstCol>
    <a:lastRow>
      <a:tcTxStyle b="on" i="off">
        <a:fontRef idx="min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381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6"/>
          </a:solidFill>
        </a:fill>
      </a:tcStyle>
    </a:lastRow>
    <a:firstRow>
      <a:tcTxStyle b="on" i="off">
        <a:fontRef idx="min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381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chemeClr val="accent6"/>
          </a:solidFill>
        </a:fill>
      </a:tcStyle>
    </a:firstRow>
  </a:tblStyle>
  <a:tblStyle styleId="{33BA23B1-9221-436E-865A-0063620EA4FD}" styleName="">
    <a:tblBg/>
    <a:wholeTbl>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645F9B"/>
          </a:solidFill>
        </a:fill>
      </a:tcStyle>
    </a:band2H>
    <a:firstCol>
      <a:tcTxStyle b="on" i="off">
        <a:fontRef idx="minor">
          <a:srgbClr val="645F9B"/>
        </a:fontRef>
        <a:srgbClr val="645F9B"/>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FFFFFF"/>
        </a:fontRef>
        <a:srgbClr val="FFFFFF"/>
      </a:tcTxStyle>
      <a:tcStyle>
        <a:tcBdr>
          <a:left>
            <a:ln w="12700" cap="flat">
              <a:noFill/>
              <a:miter lim="400000"/>
            </a:ln>
          </a:left>
          <a:right>
            <a:ln w="12700" cap="flat">
              <a:noFill/>
              <a:miter lim="400000"/>
            </a:ln>
          </a:right>
          <a:top>
            <a:ln w="50800" cap="flat">
              <a:solidFill>
                <a:srgbClr val="FFFFFF"/>
              </a:solidFill>
              <a:prstDash val="solid"/>
              <a:round/>
            </a:ln>
          </a:top>
          <a:bottom>
            <a:ln w="25400" cap="flat">
              <a:solidFill>
                <a:srgbClr val="FFFFFF"/>
              </a:solidFill>
              <a:prstDash val="solid"/>
              <a:round/>
            </a:ln>
          </a:bottom>
          <a:insideH>
            <a:ln w="12700" cap="flat">
              <a:noFill/>
              <a:miter lim="400000"/>
            </a:ln>
          </a:insideH>
          <a:insideV>
            <a:ln w="12700" cap="flat">
              <a:noFill/>
              <a:miter lim="400000"/>
            </a:ln>
          </a:insideV>
        </a:tcBdr>
        <a:fill>
          <a:solidFill>
            <a:srgbClr val="645F9B"/>
          </a:solidFill>
        </a:fill>
      </a:tcStyle>
    </a:lastRow>
    <a:firstRow>
      <a:tcTxStyle b="on" i="off">
        <a:fontRef idx="minor">
          <a:srgbClr val="645F9B"/>
        </a:fontRef>
        <a:srgbClr val="645F9B"/>
      </a:tcTxStyle>
      <a:tcStyle>
        <a:tcBdr>
          <a:left>
            <a:ln w="12700" cap="flat">
              <a:noFill/>
              <a:miter lim="400000"/>
            </a:ln>
          </a:left>
          <a:right>
            <a:ln w="12700" cap="flat">
              <a:noFill/>
              <a:miter lim="400000"/>
            </a:ln>
          </a:right>
          <a:top>
            <a:ln w="25400" cap="flat">
              <a:solidFill>
                <a:srgbClr val="FFFFFF"/>
              </a:solidFill>
              <a:prstDash val="solid"/>
              <a:round/>
            </a:ln>
          </a:top>
          <a:bottom>
            <a:ln w="25400" cap="flat">
              <a:solidFill>
                <a:srgbClr val="FFFFFF"/>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inor">
          <a:srgbClr val="FFFFFF"/>
        </a:fontRef>
        <a:srgbClr val="FFFFFF"/>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rgbClr val="FFFFFF"/>
          </a:solidFill>
        </a:fill>
      </a:tcStyle>
    </a:wholeTbl>
    <a:band2H>
      <a:tcTxStyle/>
      <a:tcStyle>
        <a:tcBdr/>
        <a:fill>
          <a:solidFill>
            <a:srgbClr val="FFFFFF"/>
          </a:solidFill>
        </a:fill>
      </a:tcStyle>
    </a:band2H>
    <a:firstCol>
      <a:tcTxStyle b="on" i="off">
        <a:fontRef idx="min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rgbClr val="FFFFFF"/>
          </a:solidFill>
        </a:fill>
      </a:tcStyle>
    </a:firstCol>
    <a:lastRow>
      <a:tcTxStyle b="on" i="off">
        <a:fontRef idx="min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38100" cap="flat">
              <a:solidFill>
                <a:srgbClr val="645F9B"/>
              </a:solidFill>
              <a:prstDash val="solid"/>
              <a:round/>
            </a:ln>
          </a:top>
          <a:bottom>
            <a:ln w="127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rgbClr val="FFFFFF"/>
          </a:solidFill>
        </a:fill>
      </a:tcStyle>
    </a:lastRow>
    <a:firstRow>
      <a:tcTxStyle b="on" i="off">
        <a:fontRef idx="minor">
          <a:srgbClr val="645F9B"/>
        </a:fontRef>
        <a:srgbClr val="645F9B"/>
      </a:tcTxStyle>
      <a:tcStyle>
        <a:tcBdr>
          <a:left>
            <a:ln w="12700" cap="flat">
              <a:solidFill>
                <a:srgbClr val="645F9B"/>
              </a:solidFill>
              <a:prstDash val="solid"/>
              <a:round/>
            </a:ln>
          </a:left>
          <a:right>
            <a:ln w="12700" cap="flat">
              <a:solidFill>
                <a:srgbClr val="645F9B"/>
              </a:solidFill>
              <a:prstDash val="solid"/>
              <a:round/>
            </a:ln>
          </a:right>
          <a:top>
            <a:ln w="12700" cap="flat">
              <a:solidFill>
                <a:srgbClr val="645F9B"/>
              </a:solidFill>
              <a:prstDash val="solid"/>
              <a:round/>
            </a:ln>
          </a:top>
          <a:bottom>
            <a:ln w="38100" cap="flat">
              <a:solidFill>
                <a:srgbClr val="645F9B"/>
              </a:solidFill>
              <a:prstDash val="solid"/>
              <a:round/>
            </a:ln>
          </a:bottom>
          <a:insideH>
            <a:ln w="12700" cap="flat">
              <a:solidFill>
                <a:srgbClr val="645F9B"/>
              </a:solidFill>
              <a:prstDash val="solid"/>
              <a:round/>
            </a:ln>
          </a:insideH>
          <a:insideV>
            <a:ln w="12700" cap="flat">
              <a:solidFill>
                <a:srgbClr val="645F9B"/>
              </a:solidFill>
              <a:prstDash val="solid"/>
              <a:round/>
            </a:ln>
          </a:insideV>
        </a:tcBdr>
        <a:fill>
          <a:solidFill>
            <a:srgbClr val="FFFFFF"/>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3" d="100"/>
          <a:sy n="103" d="100"/>
        </p:scale>
        <p:origin x="-210" y="-96"/>
      </p:cViewPr>
      <p:guideLst>
        <p:guide orient="horz" pos="2160"/>
        <p:guide pos="2880"/>
      </p:guideLst>
    </p:cSldViewPr>
  </p:slideViewPr>
  <p:notesTextViewPr>
    <p:cViewPr>
      <p:scale>
        <a:sx n="1" d="1"/>
        <a:sy n="1" d="1"/>
      </p:scale>
      <p:origin x="0" y="0"/>
    </p:cViewPr>
  </p:notesTextViewPr>
  <p:sorterViewPr>
    <p:cViewPr>
      <p:scale>
        <a:sx n="100" d="100"/>
        <a:sy n="100" d="100"/>
      </p:scale>
      <p:origin x="0" y="-654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7" name="Shape 147"/>
          <p:cNvSpPr>
            <a:spLocks noGrp="1" noRot="1" noChangeAspect="1"/>
          </p:cNvSpPr>
          <p:nvPr>
            <p:ph type="sldImg"/>
          </p:nvPr>
        </p:nvSpPr>
        <p:spPr>
          <a:xfrm>
            <a:off x="1143000" y="685800"/>
            <a:ext cx="4572000" cy="3429000"/>
          </a:xfrm>
          <a:prstGeom prst="rect">
            <a:avLst/>
          </a:prstGeom>
        </p:spPr>
        <p:txBody>
          <a:bodyPr/>
          <a:lstStyle/>
          <a:p>
            <a:endParaRPr/>
          </a:p>
        </p:txBody>
      </p:sp>
      <p:sp>
        <p:nvSpPr>
          <p:cNvPr id="148" name="Shape 148"/>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1942024036"/>
      </p:ext>
    </p:extLst>
  </p:cSld>
  <p:clrMap bg1="lt1" tx1="dk1" bg2="lt2" tx2="dk2" accent1="accent1" accent2="accent2" accent3="accent3" accent4="accent4" accent5="accent5" accent6="accent6" hlink="hlink" folHlink="folHlink"/>
  <p:notesStyle>
    <a:lvl1pPr defTabSz="914377" latinLnBrk="0">
      <a:defRPr sz="1200">
        <a:latin typeface="+mn-lt"/>
        <a:ea typeface="+mn-ea"/>
        <a:cs typeface="+mn-cs"/>
        <a:sym typeface="Calibri"/>
      </a:defRPr>
    </a:lvl1pPr>
    <a:lvl2pPr indent="228600" defTabSz="914377" latinLnBrk="0">
      <a:defRPr sz="1200">
        <a:latin typeface="+mn-lt"/>
        <a:ea typeface="+mn-ea"/>
        <a:cs typeface="+mn-cs"/>
        <a:sym typeface="Calibri"/>
      </a:defRPr>
    </a:lvl2pPr>
    <a:lvl3pPr indent="457200" defTabSz="914377" latinLnBrk="0">
      <a:defRPr sz="1200">
        <a:latin typeface="+mn-lt"/>
        <a:ea typeface="+mn-ea"/>
        <a:cs typeface="+mn-cs"/>
        <a:sym typeface="Calibri"/>
      </a:defRPr>
    </a:lvl3pPr>
    <a:lvl4pPr indent="685800" defTabSz="914377" latinLnBrk="0">
      <a:defRPr sz="1200">
        <a:latin typeface="+mn-lt"/>
        <a:ea typeface="+mn-ea"/>
        <a:cs typeface="+mn-cs"/>
        <a:sym typeface="Calibri"/>
      </a:defRPr>
    </a:lvl4pPr>
    <a:lvl5pPr indent="914400" defTabSz="914377" latinLnBrk="0">
      <a:defRPr sz="1200">
        <a:latin typeface="+mn-lt"/>
        <a:ea typeface="+mn-ea"/>
        <a:cs typeface="+mn-cs"/>
        <a:sym typeface="Calibri"/>
      </a:defRPr>
    </a:lvl5pPr>
    <a:lvl6pPr indent="1143000" defTabSz="914377" latinLnBrk="0">
      <a:defRPr sz="1200">
        <a:latin typeface="+mn-lt"/>
        <a:ea typeface="+mn-ea"/>
        <a:cs typeface="+mn-cs"/>
        <a:sym typeface="Calibri"/>
      </a:defRPr>
    </a:lvl6pPr>
    <a:lvl7pPr indent="1371600" defTabSz="914377" latinLnBrk="0">
      <a:defRPr sz="1200">
        <a:latin typeface="+mn-lt"/>
        <a:ea typeface="+mn-ea"/>
        <a:cs typeface="+mn-cs"/>
        <a:sym typeface="Calibri"/>
      </a:defRPr>
    </a:lvl7pPr>
    <a:lvl8pPr indent="1600200" defTabSz="914377" latinLnBrk="0">
      <a:defRPr sz="1200">
        <a:latin typeface="+mn-lt"/>
        <a:ea typeface="+mn-ea"/>
        <a:cs typeface="+mn-cs"/>
        <a:sym typeface="Calibri"/>
      </a:defRPr>
    </a:lvl8pPr>
    <a:lvl9pPr indent="1828800" defTabSz="914377" latinLnBrk="0">
      <a:defRPr sz="1200">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HK" altLang="en-US" dirty="0"/>
          </a:p>
        </p:txBody>
      </p:sp>
    </p:spTree>
    <p:extLst>
      <p:ext uri="{BB962C8B-B14F-4D97-AF65-F5344CB8AC3E}">
        <p14:creationId xmlns:p14="http://schemas.microsoft.com/office/powerpoint/2010/main" val="39368583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HK" altLang="en-US" dirty="0"/>
          </a:p>
        </p:txBody>
      </p:sp>
    </p:spTree>
    <p:extLst>
      <p:ext uri="{BB962C8B-B14F-4D97-AF65-F5344CB8AC3E}">
        <p14:creationId xmlns:p14="http://schemas.microsoft.com/office/powerpoint/2010/main" val="22745905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Cover_EN 0">
    <p:spTree>
      <p:nvGrpSpPr>
        <p:cNvPr id="1" name=""/>
        <p:cNvGrpSpPr/>
        <p:nvPr/>
      </p:nvGrpSpPr>
      <p:grpSpPr>
        <a:xfrm>
          <a:off x="0" y="0"/>
          <a:ext cx="0" cy="0"/>
          <a:chOff x="0" y="0"/>
          <a:chExt cx="0" cy="0"/>
        </a:xfrm>
      </p:grpSpPr>
      <p:sp>
        <p:nvSpPr>
          <p:cNvPr id="24" name="Shape 24"/>
          <p:cNvSpPr>
            <a:spLocks noGrp="1"/>
          </p:cNvSpPr>
          <p:nvPr>
            <p:ph type="body" sz="quarter" idx="1"/>
          </p:nvPr>
        </p:nvSpPr>
        <p:spPr>
          <a:xfrm>
            <a:off x="1403350" y="4285548"/>
            <a:ext cx="7008285" cy="631002"/>
          </a:xfrm>
          <a:prstGeom prst="rect">
            <a:avLst/>
          </a:prstGeom>
        </p:spPr>
        <p:txBody>
          <a:bodyPr/>
          <a:lstStyle>
            <a:lvl1pPr marL="0" indent="0">
              <a:buSzTx/>
              <a:buFontTx/>
              <a:buNone/>
              <a:defRPr sz="2100">
                <a:solidFill>
                  <a:schemeClr val="accent1"/>
                </a:solidFill>
              </a:defRPr>
            </a:lvl1pPr>
            <a:lvl2pPr marL="657207" indent="-200018">
              <a:buFontTx/>
              <a:defRPr sz="2100">
                <a:solidFill>
                  <a:schemeClr val="accent1"/>
                </a:solidFill>
              </a:defRPr>
            </a:lvl2pPr>
            <a:lvl3pPr marL="1154400" indent="-240023">
              <a:buFontTx/>
              <a:defRPr sz="2100">
                <a:solidFill>
                  <a:schemeClr val="accent1"/>
                </a:solidFill>
              </a:defRPr>
            </a:lvl3pPr>
            <a:lvl4pPr marL="1638258" indent="-266692">
              <a:buFontTx/>
              <a:defRPr sz="2100">
                <a:solidFill>
                  <a:schemeClr val="accent1"/>
                </a:solidFill>
              </a:defRPr>
            </a:lvl4pPr>
            <a:lvl5pPr marL="2095447" indent="-266692">
              <a:buFontTx/>
              <a:defRPr sz="2100">
                <a:solidFill>
                  <a:schemeClr val="accent1"/>
                </a:solidFill>
              </a:defRPr>
            </a:lvl5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a:p>
        </p:txBody>
      </p:sp>
      <p:sp>
        <p:nvSpPr>
          <p:cNvPr id="25" name="Shape 25"/>
          <p:cNvSpPr>
            <a:spLocks noGrp="1"/>
          </p:cNvSpPr>
          <p:nvPr>
            <p:ph type="body" sz="quarter" idx="13"/>
          </p:nvPr>
        </p:nvSpPr>
        <p:spPr>
          <a:xfrm>
            <a:off x="1403351" y="5577661"/>
            <a:ext cx="7008284" cy="277422"/>
          </a:xfrm>
          <a:prstGeom prst="rect">
            <a:avLst/>
          </a:prstGeom>
        </p:spPr>
        <p:txBody>
          <a:bodyPr anchor="b"/>
          <a:lstStyle/>
          <a:p>
            <a:pPr marL="160015" lvl="0" indent="-160015" defTabSz="640063">
              <a:spcBef>
                <a:spcPts val="700"/>
              </a:spcBef>
              <a:defRPr sz="1960"/>
            </a:pPr>
            <a:r>
              <a:rPr lang="zh-TW" altLang="en-US" smtClean="0"/>
              <a:t>按一下以編輯母片文字樣式</a:t>
            </a:r>
          </a:p>
        </p:txBody>
      </p:sp>
      <p:sp>
        <p:nvSpPr>
          <p:cNvPr id="26" name="Shape 26"/>
          <p:cNvSpPr>
            <a:spLocks noGrp="1"/>
          </p:cNvSpPr>
          <p:nvPr>
            <p:ph type="body" sz="quarter" idx="14"/>
          </p:nvPr>
        </p:nvSpPr>
        <p:spPr>
          <a:xfrm>
            <a:off x="1403351" y="5855079"/>
            <a:ext cx="7008284" cy="263359"/>
          </a:xfrm>
          <a:prstGeom prst="rect">
            <a:avLst/>
          </a:prstGeom>
        </p:spPr>
        <p:txBody>
          <a:bodyPr anchor="b"/>
          <a:lstStyle/>
          <a:p>
            <a:pPr marL="150871" lvl="0" indent="-150871" defTabSz="603488">
              <a:spcBef>
                <a:spcPts val="600"/>
              </a:spcBef>
              <a:defRPr sz="1848"/>
            </a:pPr>
            <a:r>
              <a:rPr lang="zh-TW" altLang="en-US" smtClean="0"/>
              <a:t>按一下以編輯母片文字樣式</a:t>
            </a:r>
          </a:p>
        </p:txBody>
      </p:sp>
      <p:sp>
        <p:nvSpPr>
          <p:cNvPr id="27" name="Shape 27"/>
          <p:cNvSpPr>
            <a:spLocks noGrp="1"/>
          </p:cNvSpPr>
          <p:nvPr>
            <p:ph type="body" sz="quarter" idx="15"/>
          </p:nvPr>
        </p:nvSpPr>
        <p:spPr>
          <a:xfrm>
            <a:off x="1403350" y="2732618"/>
            <a:ext cx="7008284" cy="1552934"/>
          </a:xfrm>
          <a:prstGeom prst="rect">
            <a:avLst/>
          </a:prstGeom>
        </p:spPr>
        <p:txBody>
          <a:bodyPr/>
          <a:lstStyle/>
          <a:p>
            <a:pPr lvl="0"/>
            <a:r>
              <a:rPr lang="zh-TW" altLang="en-US" smtClean="0"/>
              <a:t>按一下以編輯母片文字樣式</a:t>
            </a:r>
          </a:p>
        </p:txBody>
      </p:sp>
      <p:sp>
        <p:nvSpPr>
          <p:cNvPr id="28" name="Shape 28"/>
          <p:cNvSpPr>
            <a:spLocks noGrp="1"/>
          </p:cNvSpPr>
          <p:nvPr>
            <p:ph type="sldNum" sz="quarter" idx="2"/>
          </p:nvPr>
        </p:nvSpPr>
        <p:spPr>
          <a:xfrm>
            <a:off x="6258744" y="6206493"/>
            <a:ext cx="294457" cy="299715"/>
          </a:xfrm>
          <a:prstGeom prst="rect">
            <a:avLst/>
          </a:prstGeom>
        </p:spPr>
        <p:txBody>
          <a:bodyPr lIns="60956" tIns="60956" rIns="60956" bIns="60956" anchor="ctr"/>
          <a:lstStyle>
            <a:lvl1pPr>
              <a:defRPr sz="1200">
                <a:solidFill>
                  <a:srgbClr val="645F9B"/>
                </a:solidFill>
              </a:defRPr>
            </a:lvl1pPr>
          </a:lstStyle>
          <a:p>
            <a:fld id="{86CB4B4D-7CA3-9044-876B-883B54F8677D}" type="slidenum">
              <a:rPr lang="en-US" altLang="zh-HK" smtClean="0"/>
              <a:t>‹#›</a:t>
            </a:fld>
            <a:endParaRPr lang="zh-HK" altLang="en-US"/>
          </a:p>
        </p:txBody>
      </p:sp>
    </p:spTree>
  </p:cSld>
  <p:clrMapOvr>
    <a:masterClrMapping/>
  </p:clrMapOvr>
  <p:transition spd="med"/>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hapter Divider (Purple) 0">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58" name="Shape 58"/>
          <p:cNvSpPr>
            <a:spLocks noGrp="1"/>
          </p:cNvSpPr>
          <p:nvPr>
            <p:ph type="body" sz="quarter" idx="1"/>
          </p:nvPr>
        </p:nvSpPr>
        <p:spPr>
          <a:xfrm>
            <a:off x="1799661" y="2732152"/>
            <a:ext cx="6143729" cy="719126"/>
          </a:xfrm>
          <a:prstGeom prst="rect">
            <a:avLst/>
          </a:prstGeom>
        </p:spPr>
        <p:txBody>
          <a:bodyPr/>
          <a:lstStyle>
            <a:lvl1pPr marL="0" indent="0">
              <a:spcBef>
                <a:spcPts val="0"/>
              </a:spcBef>
              <a:buSzTx/>
              <a:buFontTx/>
              <a:buNone/>
              <a:defRPr sz="4000">
                <a:solidFill>
                  <a:srgbClr val="F58C3C"/>
                </a:solidFill>
              </a:defRPr>
            </a:lvl1pPr>
            <a:lvl2pPr marL="838177" indent="-380988">
              <a:spcBef>
                <a:spcPts val="0"/>
              </a:spcBef>
              <a:buFontTx/>
              <a:defRPr sz="4000">
                <a:solidFill>
                  <a:srgbClr val="F58C3C"/>
                </a:solidFill>
              </a:defRPr>
            </a:lvl2pPr>
            <a:lvl3pPr marL="1371564" indent="-457187">
              <a:spcBef>
                <a:spcPts val="0"/>
              </a:spcBef>
              <a:buFontTx/>
              <a:defRPr sz="4000">
                <a:solidFill>
                  <a:srgbClr val="F58C3C"/>
                </a:solidFill>
              </a:defRPr>
            </a:lvl3pPr>
            <a:lvl4pPr marL="1879551" indent="-507985">
              <a:spcBef>
                <a:spcPts val="0"/>
              </a:spcBef>
              <a:buFontTx/>
              <a:defRPr sz="4000">
                <a:solidFill>
                  <a:srgbClr val="F58C3C"/>
                </a:solidFill>
              </a:defRPr>
            </a:lvl4pPr>
            <a:lvl5pPr marL="2336740" indent="-507985">
              <a:spcBef>
                <a:spcPts val="0"/>
              </a:spcBef>
              <a:buFontTx/>
              <a:defRPr sz="4000">
                <a:solidFill>
                  <a:srgbClr val="F58C3C"/>
                </a:solidFill>
              </a:defRPr>
            </a:lvl5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a:p>
        </p:txBody>
      </p:sp>
      <p:sp>
        <p:nvSpPr>
          <p:cNvPr id="59" name="Shape 59"/>
          <p:cNvSpPr>
            <a:spLocks noGrp="1"/>
          </p:cNvSpPr>
          <p:nvPr>
            <p:ph type="body" sz="quarter" idx="13"/>
          </p:nvPr>
        </p:nvSpPr>
        <p:spPr>
          <a:xfrm>
            <a:off x="1259417" y="2598152"/>
            <a:ext cx="540242" cy="859543"/>
          </a:xfrm>
          <a:prstGeom prst="rect">
            <a:avLst/>
          </a:prstGeom>
        </p:spPr>
        <p:txBody>
          <a:bodyPr/>
          <a:lstStyle/>
          <a:p>
            <a:pPr lvl="0"/>
            <a:r>
              <a:rPr lang="zh-TW" altLang="en-US" smtClean="0"/>
              <a:t>按一下以編輯母片文字樣式</a:t>
            </a:r>
          </a:p>
        </p:txBody>
      </p:sp>
      <p:sp>
        <p:nvSpPr>
          <p:cNvPr id="60" name="Shape 60"/>
          <p:cNvSpPr>
            <a:spLocks noGrp="1"/>
          </p:cNvSpPr>
          <p:nvPr>
            <p:ph type="body" sz="quarter" idx="14"/>
          </p:nvPr>
        </p:nvSpPr>
        <p:spPr>
          <a:xfrm>
            <a:off x="1799658" y="3451276"/>
            <a:ext cx="6143732" cy="1795281"/>
          </a:xfrm>
          <a:prstGeom prst="rect">
            <a:avLst/>
          </a:prstGeom>
        </p:spPr>
        <p:txBody>
          <a:bodyPr/>
          <a:lstStyle/>
          <a:p>
            <a:pPr lvl="0"/>
            <a:r>
              <a:rPr lang="zh-TW" altLang="en-US" smtClean="0"/>
              <a:t>按一下以編輯母片文字樣式</a:t>
            </a:r>
          </a:p>
        </p:txBody>
      </p:sp>
      <p:sp>
        <p:nvSpPr>
          <p:cNvPr id="61" name="Shape 61"/>
          <p:cNvSpPr>
            <a:spLocks noGrp="1"/>
          </p:cNvSpPr>
          <p:nvPr>
            <p:ph type="sldNum" sz="quarter" idx="2"/>
          </p:nvPr>
        </p:nvSpPr>
        <p:spPr>
          <a:prstGeom prst="rect">
            <a:avLst/>
          </a:prstGeom>
        </p:spPr>
        <p:txBody>
          <a:bodyPr/>
          <a:lstStyle>
            <a:lvl1pPr>
              <a:defRPr>
                <a:solidFill>
                  <a:schemeClr val="accent3"/>
                </a:solidFill>
              </a:defRPr>
            </a:lvl1pPr>
          </a:lstStyle>
          <a:p>
            <a:fld id="{86CB4B4D-7CA3-9044-876B-883B54F8677D}" type="slidenum">
              <a:rPr lang="en-US" altLang="zh-HK" smtClean="0"/>
              <a:t>‹#›</a:t>
            </a:fld>
            <a:endParaRPr lang="zh-HK" altLang="en-US"/>
          </a:p>
        </p:txBody>
      </p:sp>
    </p:spTree>
  </p:cSld>
  <p:clrMapOvr>
    <a:masterClrMapping/>
  </p:clrMapOvr>
  <p:transition spd="med"/>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Chapter Divider (Orange) 0">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79" name="Shape 79"/>
          <p:cNvSpPr>
            <a:spLocks noGrp="1"/>
          </p:cNvSpPr>
          <p:nvPr>
            <p:ph type="body" sz="quarter" idx="1"/>
          </p:nvPr>
        </p:nvSpPr>
        <p:spPr>
          <a:xfrm>
            <a:off x="1799661" y="2732152"/>
            <a:ext cx="6143729" cy="719126"/>
          </a:xfrm>
          <a:prstGeom prst="rect">
            <a:avLst/>
          </a:prstGeom>
        </p:spPr>
        <p:txBody>
          <a:bodyPr/>
          <a:lstStyle>
            <a:lvl1pPr marL="0" indent="0">
              <a:spcBef>
                <a:spcPts val="0"/>
              </a:spcBef>
              <a:buSzTx/>
              <a:buFontTx/>
              <a:buNone/>
              <a:defRPr sz="4000"/>
            </a:lvl1pPr>
            <a:lvl2pPr marL="838177" indent="-380988">
              <a:spcBef>
                <a:spcPts val="0"/>
              </a:spcBef>
              <a:buFontTx/>
              <a:defRPr sz="4000"/>
            </a:lvl2pPr>
            <a:lvl3pPr marL="1371564" indent="-457187">
              <a:spcBef>
                <a:spcPts val="0"/>
              </a:spcBef>
              <a:buFontTx/>
              <a:defRPr sz="4000"/>
            </a:lvl3pPr>
            <a:lvl4pPr marL="1879551" indent="-507985">
              <a:spcBef>
                <a:spcPts val="0"/>
              </a:spcBef>
              <a:buFontTx/>
              <a:defRPr sz="4000"/>
            </a:lvl4pPr>
            <a:lvl5pPr marL="2336740" indent="-507985">
              <a:spcBef>
                <a:spcPts val="0"/>
              </a:spcBef>
              <a:buFontTx/>
              <a:defRPr sz="4000"/>
            </a:lvl5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a:p>
        </p:txBody>
      </p:sp>
      <p:sp>
        <p:nvSpPr>
          <p:cNvPr id="80" name="Shape 80"/>
          <p:cNvSpPr>
            <a:spLocks noGrp="1"/>
          </p:cNvSpPr>
          <p:nvPr>
            <p:ph type="body" sz="quarter" idx="13"/>
          </p:nvPr>
        </p:nvSpPr>
        <p:spPr>
          <a:xfrm>
            <a:off x="1259417" y="2598152"/>
            <a:ext cx="540242" cy="859543"/>
          </a:xfrm>
          <a:prstGeom prst="rect">
            <a:avLst/>
          </a:prstGeom>
        </p:spPr>
        <p:txBody>
          <a:bodyPr/>
          <a:lstStyle/>
          <a:p>
            <a:pPr lvl="0"/>
            <a:r>
              <a:rPr lang="zh-TW" altLang="en-US" smtClean="0"/>
              <a:t>按一下以編輯母片文字樣式</a:t>
            </a:r>
          </a:p>
        </p:txBody>
      </p:sp>
      <p:sp>
        <p:nvSpPr>
          <p:cNvPr id="81" name="Shape 81"/>
          <p:cNvSpPr>
            <a:spLocks noGrp="1"/>
          </p:cNvSpPr>
          <p:nvPr>
            <p:ph type="body" sz="quarter" idx="14"/>
          </p:nvPr>
        </p:nvSpPr>
        <p:spPr>
          <a:xfrm>
            <a:off x="1799658" y="3451276"/>
            <a:ext cx="6143732" cy="1795281"/>
          </a:xfrm>
          <a:prstGeom prst="rect">
            <a:avLst/>
          </a:prstGeom>
        </p:spPr>
        <p:txBody>
          <a:bodyPr/>
          <a:lstStyle/>
          <a:p>
            <a:pPr lvl="0"/>
            <a:r>
              <a:rPr lang="zh-TW" altLang="en-US" smtClean="0"/>
              <a:t>按一下以編輯母片文字樣式</a:t>
            </a:r>
          </a:p>
        </p:txBody>
      </p:sp>
      <p:sp>
        <p:nvSpPr>
          <p:cNvPr id="82" name="Shape 82"/>
          <p:cNvSpPr>
            <a:spLocks noGrp="1"/>
          </p:cNvSpPr>
          <p:nvPr>
            <p:ph type="sldNum" sz="quarter" idx="2"/>
          </p:nvPr>
        </p:nvSpPr>
        <p:spPr>
          <a:prstGeom prst="rect">
            <a:avLst/>
          </a:prstGeom>
        </p:spPr>
        <p:txBody>
          <a:bodyPr/>
          <a:lstStyle>
            <a:lvl1pPr>
              <a:defRPr>
                <a:solidFill>
                  <a:schemeClr val="accent3"/>
                </a:solidFill>
              </a:defRPr>
            </a:lvl1pPr>
          </a:lstStyle>
          <a:p>
            <a:fld id="{86CB4B4D-7CA3-9044-876B-883B54F8677D}" type="slidenum">
              <a:rPr lang="en-US" altLang="zh-HK" smtClean="0"/>
              <a:t>‹#›</a:t>
            </a:fld>
            <a:endParaRPr lang="zh-HK" altLang="en-US"/>
          </a:p>
        </p:txBody>
      </p:sp>
    </p:spTree>
  </p:cSld>
  <p:clrMapOvr>
    <a:masterClrMapping/>
  </p:clrMapOvr>
  <p:transition spd="med"/>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ontents 0">
    <p:spTree>
      <p:nvGrpSpPr>
        <p:cNvPr id="1" name=""/>
        <p:cNvGrpSpPr/>
        <p:nvPr/>
      </p:nvGrpSpPr>
      <p:grpSpPr>
        <a:xfrm>
          <a:off x="0" y="0"/>
          <a:ext cx="0" cy="0"/>
          <a:chOff x="0" y="0"/>
          <a:chExt cx="0" cy="0"/>
        </a:xfrm>
      </p:grpSpPr>
      <p:sp>
        <p:nvSpPr>
          <p:cNvPr id="98" name="Shape 98"/>
          <p:cNvSpPr>
            <a:spLocks noGrp="1"/>
          </p:cNvSpPr>
          <p:nvPr>
            <p:ph type="body" idx="1"/>
          </p:nvPr>
        </p:nvSpPr>
        <p:spPr>
          <a:xfrm>
            <a:off x="732367" y="1511405"/>
            <a:ext cx="7679267" cy="4187016"/>
          </a:xfrm>
          <a:prstGeom prst="rect">
            <a:avLst/>
          </a:prstGeo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a:p>
        </p:txBody>
      </p:sp>
      <p:sp>
        <p:nvSpPr>
          <p:cNvPr id="99" name="Shape 99"/>
          <p:cNvSpPr>
            <a:spLocks noGrp="1"/>
          </p:cNvSpPr>
          <p:nvPr>
            <p:ph type="body" sz="quarter" idx="13"/>
          </p:nvPr>
        </p:nvSpPr>
        <p:spPr>
          <a:xfrm>
            <a:off x="732368" y="692155"/>
            <a:ext cx="7683866" cy="675666"/>
          </a:xfrm>
          <a:prstGeom prst="rect">
            <a:avLst/>
          </a:prstGeom>
        </p:spPr>
        <p:txBody>
          <a:bodyPr>
            <a:normAutofit/>
          </a:bodyPr>
          <a:lstStyle>
            <a:lvl1pPr marL="0" indent="0">
              <a:buNone/>
              <a:defRPr sz="3200" b="1"/>
            </a:lvl1pPr>
          </a:lstStyle>
          <a:p>
            <a:pPr lvl="0"/>
            <a:r>
              <a:rPr lang="zh-TW" altLang="en-US" smtClean="0"/>
              <a:t>按一下以編輯母片文字樣式</a:t>
            </a:r>
          </a:p>
        </p:txBody>
      </p:sp>
      <p:sp>
        <p:nvSpPr>
          <p:cNvPr id="100" name="Shape 100"/>
          <p:cNvSpPr>
            <a:spLocks noGrp="1"/>
          </p:cNvSpPr>
          <p:nvPr>
            <p:ph type="sldNum" sz="quarter" idx="2"/>
          </p:nvPr>
        </p:nvSpPr>
        <p:spPr>
          <a:prstGeom prst="rect">
            <a:avLst/>
          </a:prstGeom>
        </p:spPr>
        <p:txBody>
          <a:bodyPr/>
          <a:lstStyle/>
          <a:p>
            <a:fld id="{86CB4B4D-7CA3-9044-876B-883B54F8677D}" type="slidenum">
              <a:rPr lang="en-US" altLang="zh-HK" smtClean="0"/>
              <a:t>‹#›</a:t>
            </a:fld>
            <a:endParaRPr lang="zh-HK" altLang="en-US"/>
          </a:p>
        </p:txBody>
      </p:sp>
    </p:spTree>
  </p:cSld>
  <p:clrMapOvr>
    <a:masterClrMapping/>
  </p:clrMapOvr>
  <p:transition spd="med"/>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reserve="1">
  <p:cSld name="1_Contents 0">
    <p:spTree>
      <p:nvGrpSpPr>
        <p:cNvPr id="1" name=""/>
        <p:cNvGrpSpPr/>
        <p:nvPr/>
      </p:nvGrpSpPr>
      <p:grpSpPr>
        <a:xfrm>
          <a:off x="0" y="0"/>
          <a:ext cx="0" cy="0"/>
          <a:chOff x="0" y="0"/>
          <a:chExt cx="0" cy="0"/>
        </a:xfrm>
      </p:grpSpPr>
      <p:sp>
        <p:nvSpPr>
          <p:cNvPr id="98" name="Shape 98"/>
          <p:cNvSpPr>
            <a:spLocks noGrp="1"/>
          </p:cNvSpPr>
          <p:nvPr>
            <p:ph type="body" idx="1"/>
          </p:nvPr>
        </p:nvSpPr>
        <p:spPr>
          <a:xfrm>
            <a:off x="732367" y="1760788"/>
            <a:ext cx="7679267" cy="3937634"/>
          </a:xfrm>
          <a:prstGeom prst="rect">
            <a:avLst/>
          </a:prstGeo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dirty="0"/>
          </a:p>
        </p:txBody>
      </p:sp>
      <p:sp>
        <p:nvSpPr>
          <p:cNvPr id="99" name="Shape 99"/>
          <p:cNvSpPr>
            <a:spLocks noGrp="1"/>
          </p:cNvSpPr>
          <p:nvPr>
            <p:ph type="body" sz="quarter" idx="13"/>
          </p:nvPr>
        </p:nvSpPr>
        <p:spPr>
          <a:xfrm>
            <a:off x="732368" y="692155"/>
            <a:ext cx="7683866" cy="940162"/>
          </a:xfrm>
          <a:prstGeom prst="rect">
            <a:avLst/>
          </a:prstGeom>
        </p:spPr>
        <p:txBody>
          <a:bodyPr>
            <a:normAutofit/>
          </a:bodyPr>
          <a:lstStyle>
            <a:lvl1pPr marL="0" indent="0">
              <a:buNone/>
              <a:defRPr sz="3200" b="1"/>
            </a:lvl1pPr>
          </a:lstStyle>
          <a:p>
            <a:pPr lvl="0"/>
            <a:r>
              <a:rPr lang="zh-TW" altLang="en-US" smtClean="0"/>
              <a:t>按一下以編輯母片文字樣式</a:t>
            </a:r>
          </a:p>
        </p:txBody>
      </p:sp>
      <p:sp>
        <p:nvSpPr>
          <p:cNvPr id="100" name="Shape 100"/>
          <p:cNvSpPr>
            <a:spLocks noGrp="1"/>
          </p:cNvSpPr>
          <p:nvPr>
            <p:ph type="sldNum" sz="quarter" idx="2"/>
          </p:nvPr>
        </p:nvSpPr>
        <p:spPr>
          <a:prstGeom prst="rect">
            <a:avLst/>
          </a:prstGeom>
        </p:spPr>
        <p:txBody>
          <a:bodyPr/>
          <a:lstStyle/>
          <a:p>
            <a:fld id="{86CB4B4D-7CA3-9044-876B-883B54F8677D}" type="slidenum">
              <a:rPr lang="en-US" altLang="zh-HK" smtClean="0"/>
              <a:t>‹#›</a:t>
            </a:fld>
            <a:endParaRPr lang="zh-HK" altLang="en-US"/>
          </a:p>
        </p:txBody>
      </p:sp>
    </p:spTree>
    <p:extLst>
      <p:ext uri="{BB962C8B-B14F-4D97-AF65-F5344CB8AC3E}">
        <p14:creationId xmlns:p14="http://schemas.microsoft.com/office/powerpoint/2010/main" val="3585906071"/>
      </p:ext>
    </p:extLst>
  </p:cSld>
  <p:clrMapOvr>
    <a:masterClrMapping/>
  </p:clrMapOvr>
  <p:transition spd="med"/>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Content 1b">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 name="Rectangle 29"/>
          <p:cNvSpPr txBox="1">
            <a:spLocks noChangeArrowheads="1"/>
          </p:cNvSpPr>
          <p:nvPr userDrawn="1"/>
        </p:nvSpPr>
        <p:spPr>
          <a:xfrm>
            <a:off x="8305800" y="6140450"/>
            <a:ext cx="444500" cy="373063"/>
          </a:xfrm>
          <a:prstGeom prst="rect">
            <a:avLst/>
          </a:prstGeom>
        </p:spPr>
        <p:txBody>
          <a:bodyPr/>
          <a:lstStyle>
            <a:lvl1pPr>
              <a:defRPr kumimoji="1">
                <a:solidFill>
                  <a:schemeClr val="tx1"/>
                </a:solidFill>
                <a:latin typeface="Arial" pitchFamily="34" charset="0"/>
                <a:ea typeface="新細明體" pitchFamily="18" charset="-120"/>
              </a:defRPr>
            </a:lvl1pPr>
            <a:lvl2pPr marL="742950" indent="-285750">
              <a:defRPr kumimoji="1">
                <a:solidFill>
                  <a:schemeClr val="tx1"/>
                </a:solidFill>
                <a:latin typeface="Arial" pitchFamily="34" charset="0"/>
                <a:ea typeface="新細明體" pitchFamily="18" charset="-120"/>
              </a:defRPr>
            </a:lvl2pPr>
            <a:lvl3pPr marL="1143000" indent="-228600">
              <a:defRPr kumimoji="1">
                <a:solidFill>
                  <a:schemeClr val="tx1"/>
                </a:solidFill>
                <a:latin typeface="Arial" pitchFamily="34" charset="0"/>
                <a:ea typeface="新細明體" pitchFamily="18" charset="-120"/>
              </a:defRPr>
            </a:lvl3pPr>
            <a:lvl4pPr marL="1600200" indent="-228600">
              <a:defRPr kumimoji="1">
                <a:solidFill>
                  <a:schemeClr val="tx1"/>
                </a:solidFill>
                <a:latin typeface="Arial" pitchFamily="34" charset="0"/>
                <a:ea typeface="新細明體" pitchFamily="18" charset="-120"/>
              </a:defRPr>
            </a:lvl4pPr>
            <a:lvl5pPr marL="2057400" indent="-22860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fld id="{EA2D518F-DDD5-4F88-997E-846B591EA2D8}" type="slidenum">
              <a:rPr lang="en-US" altLang="zh-TW" sz="1000" b="1">
                <a:solidFill>
                  <a:srgbClr val="524F4F"/>
                </a:solidFill>
                <a:latin typeface="Calibri" pitchFamily="34" charset="0"/>
                <a:ea typeface="Microsoft JhengHei" pitchFamily="34" charset="-120"/>
                <a:cs typeface="Calibri" pitchFamily="34" charset="0"/>
              </a:rPr>
              <a:pPr eaLnBrk="1" hangingPunct="1"/>
              <a:t>‹#›</a:t>
            </a:fld>
            <a:endParaRPr lang="en-US" altLang="zh-TW" sz="1000" b="1">
              <a:solidFill>
                <a:srgbClr val="524F4F"/>
              </a:solidFill>
              <a:latin typeface="Calibri" pitchFamily="34" charset="0"/>
              <a:ea typeface="Microsoft JhengHei" pitchFamily="34" charset="-120"/>
              <a:cs typeface="Calibri" pitchFamily="34" charset="0"/>
            </a:endParaRPr>
          </a:p>
        </p:txBody>
      </p:sp>
      <p:sp>
        <p:nvSpPr>
          <p:cNvPr id="2" name="Text Placeholder 4"/>
          <p:cNvSpPr>
            <a:spLocks noGrp="1"/>
          </p:cNvSpPr>
          <p:nvPr>
            <p:ph type="body" sz="quarter" idx="12"/>
          </p:nvPr>
        </p:nvSpPr>
        <p:spPr>
          <a:xfrm>
            <a:off x="540000" y="706604"/>
            <a:ext cx="8075097" cy="101424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600" b="1"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a:p>
            <a:pPr lvl="1"/>
            <a:r>
              <a:rPr lang="zh-TW" altLang="en-US" smtClean="0"/>
              <a:t>第二層</a:t>
            </a:r>
          </a:p>
          <a:p>
            <a:pPr lvl="2"/>
            <a:r>
              <a:rPr lang="zh-TW" altLang="en-US" smtClean="0"/>
              <a:t>第三層</a:t>
            </a:r>
          </a:p>
        </p:txBody>
      </p:sp>
      <p:sp>
        <p:nvSpPr>
          <p:cNvPr id="3" name="Text Placeholder 4"/>
          <p:cNvSpPr>
            <a:spLocks noGrp="1"/>
          </p:cNvSpPr>
          <p:nvPr>
            <p:ph type="body" sz="quarter" idx="13"/>
          </p:nvPr>
        </p:nvSpPr>
        <p:spPr>
          <a:xfrm>
            <a:off x="540000" y="2251908"/>
            <a:ext cx="8068991" cy="457200"/>
          </a:xfrm>
          <a:prstGeom prst="rect">
            <a:avLst/>
          </a:prstGeom>
        </p:spPr>
        <p:txBody>
          <a:bodyPr/>
          <a:lstStyle>
            <a:lvl1pPr marL="0" indent="0">
              <a:buNone/>
              <a:defRPr sz="21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4" name="Text Placeholder 4"/>
          <p:cNvSpPr>
            <a:spLocks noGrp="1"/>
          </p:cNvSpPr>
          <p:nvPr>
            <p:ph type="body" sz="quarter" idx="14"/>
          </p:nvPr>
        </p:nvSpPr>
        <p:spPr>
          <a:xfrm>
            <a:off x="540000" y="2862260"/>
            <a:ext cx="8068991" cy="457200"/>
          </a:xfrm>
          <a:prstGeom prst="rect">
            <a:avLst/>
          </a:prstGeom>
        </p:spPr>
        <p:txBody>
          <a:bodyPr/>
          <a:lstStyle>
            <a:lvl1pPr marL="0" indent="0">
              <a:buNone/>
              <a:defRPr sz="17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5" name="Text Placeholder 4"/>
          <p:cNvSpPr>
            <a:spLocks noGrp="1"/>
          </p:cNvSpPr>
          <p:nvPr>
            <p:ph type="body" sz="quarter" idx="15"/>
          </p:nvPr>
        </p:nvSpPr>
        <p:spPr>
          <a:xfrm>
            <a:off x="540000" y="3472612"/>
            <a:ext cx="8062885" cy="457200"/>
          </a:xfrm>
          <a:prstGeom prst="rect">
            <a:avLst/>
          </a:prstGeom>
        </p:spPr>
        <p:txBody>
          <a:bodyPr/>
          <a:lstStyle>
            <a:lvl1pPr marL="0" indent="0">
              <a:buNone/>
              <a:defRPr sz="12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9" name="Text Placeholder 4"/>
          <p:cNvSpPr>
            <a:spLocks noGrp="1"/>
          </p:cNvSpPr>
          <p:nvPr>
            <p:ph type="body" sz="quarter" idx="19"/>
          </p:nvPr>
        </p:nvSpPr>
        <p:spPr>
          <a:xfrm>
            <a:off x="540000" y="6159666"/>
            <a:ext cx="1335507" cy="147387"/>
          </a:xfrm>
          <a:prstGeom prst="rect">
            <a:avLst/>
          </a:prstGeom>
        </p:spPr>
        <p:txBody>
          <a:bodyPr/>
          <a:lstStyle>
            <a:lvl1pPr marL="0" indent="0">
              <a:buNone/>
              <a:defRPr sz="800" b="0" i="0" baseline="0">
                <a:solidFill>
                  <a:schemeClr val="tx1">
                    <a:lumMod val="90000"/>
                    <a:lumOff val="10000"/>
                  </a:schemeClr>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8" name="矩形 7"/>
          <p:cNvSpPr/>
          <p:nvPr userDrawn="1"/>
        </p:nvSpPr>
        <p:spPr>
          <a:xfrm>
            <a:off x="0" y="6429375"/>
            <a:ext cx="9144000" cy="4286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p>
        </p:txBody>
      </p:sp>
    </p:spTree>
    <p:extLst>
      <p:ext uri="{BB962C8B-B14F-4D97-AF65-F5344CB8AC3E}">
        <p14:creationId xmlns:p14="http://schemas.microsoft.com/office/powerpoint/2010/main" val="422516424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body" idx="1"/>
          </p:nvPr>
        </p:nvSpPr>
        <p:spPr>
          <a:xfrm>
            <a:off x="732367" y="2084918"/>
            <a:ext cx="7679267" cy="361350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r>
              <a:t>內文層級一</a:t>
            </a:r>
          </a:p>
          <a:p>
            <a:pPr lvl="1"/>
            <a:r>
              <a:t>內文層級二</a:t>
            </a:r>
          </a:p>
          <a:p>
            <a:pPr lvl="2"/>
            <a:r>
              <a:t>內文層級三</a:t>
            </a:r>
          </a:p>
          <a:p>
            <a:pPr lvl="3"/>
            <a:r>
              <a:t>內文層級四</a:t>
            </a:r>
          </a:p>
          <a:p>
            <a:pPr lvl="4"/>
            <a:r>
              <a:t>內文層級五</a:t>
            </a:r>
          </a:p>
        </p:txBody>
      </p:sp>
      <p:sp>
        <p:nvSpPr>
          <p:cNvPr id="4" name="Shape 4"/>
          <p:cNvSpPr>
            <a:spLocks noGrp="1"/>
          </p:cNvSpPr>
          <p:nvPr>
            <p:ph type="title"/>
          </p:nvPr>
        </p:nvSpPr>
        <p:spPr>
          <a:xfrm>
            <a:off x="1370012" y="1123419"/>
            <a:ext cx="7315201" cy="961500"/>
          </a:xfrm>
          <a:prstGeom prst="rect">
            <a:avLst/>
          </a:prstGeom>
          <a:ln w="12700">
            <a:miter lim="400000"/>
          </a:ln>
          <a:extLst>
            <a:ext uri="{C572A759-6A51-4108-AA02-DFA0A04FC94B}">
              <ma14:wrappingTextBoxFlag xmlns:ma14="http://schemas.microsoft.com/office/mac/drawingml/2011/main" xmlns="" val="1"/>
            </a:ext>
          </a:extLst>
        </p:spPr>
        <p:txBody>
          <a:bodyPr lIns="60956" tIns="60956" rIns="60956" bIns="60956" anchor="ctr">
            <a:normAutofit/>
          </a:bodyPr>
          <a:lstStyle/>
          <a:p>
            <a:r>
              <a:t>大標題文字</a:t>
            </a:r>
          </a:p>
        </p:txBody>
      </p:sp>
      <p:sp>
        <p:nvSpPr>
          <p:cNvPr id="5" name="Shape 5"/>
          <p:cNvSpPr>
            <a:spLocks noGrp="1"/>
          </p:cNvSpPr>
          <p:nvPr>
            <p:ph type="sldNum" sz="quarter" idx="2"/>
          </p:nvPr>
        </p:nvSpPr>
        <p:spPr>
          <a:xfrm>
            <a:off x="8252413" y="6314017"/>
            <a:ext cx="159222" cy="152401"/>
          </a:xfrm>
          <a:prstGeom prst="rect">
            <a:avLst/>
          </a:prstGeom>
          <a:ln w="12700">
            <a:miter lim="400000"/>
          </a:ln>
        </p:spPr>
        <p:txBody>
          <a:bodyPr wrap="none" lIns="0" tIns="0" rIns="0" bIns="0" anchor="b">
            <a:spAutoFit/>
          </a:bodyPr>
          <a:lstStyle>
            <a:lvl1pPr algn="r">
              <a:defRPr sz="1100">
                <a:solidFill>
                  <a:schemeClr val="accent1"/>
                </a:solidFill>
                <a:latin typeface="+mj-lt"/>
                <a:ea typeface="+mj-ea"/>
                <a:cs typeface="+mj-cs"/>
                <a:sym typeface="Calibri"/>
              </a:defRPr>
            </a:lvl1pPr>
          </a:lstStyle>
          <a:p>
            <a:fld id="{86CB4B4D-7CA3-9044-876B-883B54F8677D}" type="slidenum">
              <a:rPr lang="en-US" altLang="zh-HK" smtClean="0"/>
              <a:t>‹#›</a:t>
            </a:fld>
            <a:endParaRPr lang="zh-HK" altLang="en-US"/>
          </a:p>
        </p:txBody>
      </p:sp>
    </p:spTree>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9" r:id="rId6"/>
  </p:sldLayoutIdLst>
  <p:transition spd="med"/>
  <p:timing>
    <p:tnLst>
      <p:par>
        <p:cTn id="1" dur="indefinite" restart="never" nodeType="tmRoot"/>
      </p:par>
    </p:tnLst>
  </p:timing>
  <p:txStyles>
    <p:titleStyle>
      <a:lvl1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1pPr>
      <a:lvl2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2pPr>
      <a:lvl3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3pPr>
      <a:lvl4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4pPr>
      <a:lvl5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5pPr>
      <a:lvl6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6pPr>
      <a:lvl7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7pPr>
      <a:lvl8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8pPr>
      <a:lvl9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9pPr>
    </p:titleStyle>
    <p:bodyStyle>
      <a:lvl1pPr marL="228592" marR="0" indent="-228592"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1pPr>
      <a:lvl2pPr marL="723881" marR="0" indent="-266692"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2pPr>
      <a:lvl3pPr marL="1234407" marR="0" indent="-320031"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3pPr>
      <a:lvl4pPr marL="1727156" marR="0" indent="-355590"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4pPr>
      <a:lvl5pPr marL="2184344" marR="0" indent="-355589"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5pPr>
      <a:lvl6pPr marL="2641532" marR="0" indent="-355589"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6pPr>
      <a:lvl7pPr marL="3098721" marR="0" indent="-355589"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7pPr>
      <a:lvl8pPr marL="3555910" marR="0" indent="-355589"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8pPr>
      <a:lvl9pPr marL="4013098" marR="0" indent="-355589"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9pPr>
    </p:bodyStyle>
    <p:otherStyle>
      <a:lvl1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1pPr>
      <a:lvl2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2pPr>
      <a:lvl3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3pPr>
      <a:lvl4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4pPr>
      <a:lvl5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5pPr>
      <a:lvl6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6pPr>
      <a:lvl7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7pPr>
      <a:lvl8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8pPr>
      <a:lvl9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ifec.org.hk/" TargetMode="Externa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4.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Shape 150"/>
          <p:cNvSpPr>
            <a:spLocks noGrp="1"/>
          </p:cNvSpPr>
          <p:nvPr>
            <p:ph type="body" sz="quarter" idx="1"/>
          </p:nvPr>
        </p:nvSpPr>
        <p:spPr>
          <a:xfrm>
            <a:off x="830718" y="2732618"/>
            <a:ext cx="7008284" cy="1552934"/>
          </a:xfrm>
          <a:prstGeom prst="rect">
            <a:avLst/>
          </a:prstGeom>
        </p:spPr>
        <p:txBody>
          <a:bodyPr/>
          <a:lstStyle>
            <a:lvl1pPr>
              <a:spcBef>
                <a:spcPts val="0"/>
              </a:spcBef>
              <a:defRPr sz="4000">
                <a:solidFill>
                  <a:srgbClr val="F58C3C"/>
                </a:solidFill>
              </a:defRPr>
            </a:lvl1pPr>
          </a:lstStyle>
          <a:p>
            <a:r>
              <a:rPr dirty="0"/>
              <a:t>Unit 3	Electronic Money</a:t>
            </a:r>
          </a:p>
        </p:txBody>
      </p:sp>
      <p:sp>
        <p:nvSpPr>
          <p:cNvPr id="3" name="Text Placeholder 1"/>
          <p:cNvSpPr>
            <a:spLocks noGrp="1"/>
          </p:cNvSpPr>
          <p:nvPr>
            <p:ph type="body" sz="quarter" idx="4294967295"/>
          </p:nvPr>
        </p:nvSpPr>
        <p:spPr>
          <a:xfrm>
            <a:off x="840078" y="4174744"/>
            <a:ext cx="7472651" cy="473250"/>
          </a:xfrm>
          <a:prstGeom prst="rect">
            <a:avLst/>
          </a:prstGeom>
        </p:spPr>
        <p:txBody>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lang="en-US" altLang="zh-TW" b="1" dirty="0" smtClean="0"/>
              <a:t>Junior Secondary Money Management Teaching Resources</a:t>
            </a:r>
            <a:endParaRPr lang="en-US" altLang="zh-TW" b="1" dirty="0"/>
          </a:p>
        </p:txBody>
      </p:sp>
      <p:sp>
        <p:nvSpPr>
          <p:cNvPr id="4" name="Text Placeholder 1"/>
          <p:cNvSpPr>
            <a:spLocks noGrp="1"/>
          </p:cNvSpPr>
          <p:nvPr>
            <p:ph type="body" sz="quarter" idx="4294967295"/>
          </p:nvPr>
        </p:nvSpPr>
        <p:spPr>
          <a:xfrm>
            <a:off x="835464" y="4715071"/>
            <a:ext cx="7472651" cy="473250"/>
          </a:xfrm>
          <a:prstGeom prst="rect">
            <a:avLst/>
          </a:prstGeom>
        </p:spPr>
        <p:txBody>
          <a:bodyPr>
            <a:normAutofit/>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lang="en-US" altLang="zh-TW" sz="1600" dirty="0" smtClean="0"/>
              <a:t>© 2019 Investor and Financial Education Council</a:t>
            </a:r>
            <a:endParaRPr lang="en-US" altLang="zh-TW" sz="1600" dirty="0"/>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 name="Shape 213"/>
          <p:cNvSpPr>
            <a:spLocks noGrp="1"/>
          </p:cNvSpPr>
          <p:nvPr>
            <p:ph type="body" idx="1"/>
          </p:nvPr>
        </p:nvSpPr>
        <p:spPr>
          <a:xfrm>
            <a:off x="732368" y="692153"/>
            <a:ext cx="7683866" cy="1086459"/>
          </a:xfrm>
          <a:prstGeom prst="rect">
            <a:avLst/>
          </a:prstGeom>
        </p:spPr>
        <p:txBody>
          <a:bodyPr>
            <a:normAutofit/>
          </a:bodyPr>
          <a:lstStyle>
            <a:lvl1pPr marL="0" indent="0">
              <a:lnSpc>
                <a:spcPts val="3400"/>
              </a:lnSpc>
              <a:buSzTx/>
              <a:buNone/>
              <a:defRPr sz="3300"/>
            </a:lvl1pPr>
          </a:lstStyle>
          <a:p>
            <a:r>
              <a:rPr b="1" dirty="0"/>
              <a:t>Activity 2: Situation </a:t>
            </a:r>
            <a:r>
              <a:rPr b="1" dirty="0" smtClean="0"/>
              <a:t>3</a:t>
            </a:r>
            <a:endParaRPr lang="en-US" b="1" dirty="0" smtClean="0"/>
          </a:p>
          <a:p>
            <a:r>
              <a:rPr lang="en-US" altLang="zh-HK" b="1" dirty="0" smtClean="0"/>
              <a:t>(Buying </a:t>
            </a:r>
            <a:r>
              <a:rPr lang="en-US" altLang="zh-HK" b="1" dirty="0"/>
              <a:t>a car at a car </a:t>
            </a:r>
            <a:r>
              <a:rPr lang="en-US" altLang="zh-HK" b="1" dirty="0" smtClean="0"/>
              <a:t>dealership)</a:t>
            </a:r>
            <a:endParaRPr lang="en-US" altLang="zh-HK" b="1" dirty="0"/>
          </a:p>
        </p:txBody>
      </p:sp>
      <p:sp>
        <p:nvSpPr>
          <p:cNvPr id="212" name="Shape 212"/>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10</a:t>
            </a:fld>
            <a:endParaRPr/>
          </a:p>
        </p:txBody>
      </p:sp>
      <p:pic>
        <p:nvPicPr>
          <p:cNvPr id="215" name="image7.jpeg"/>
          <p:cNvPicPr>
            <a:picLocks noChangeAspect="1"/>
          </p:cNvPicPr>
          <p:nvPr/>
        </p:nvPicPr>
        <p:blipFill>
          <a:blip r:embed="rId2">
            <a:extLst/>
          </a:blip>
          <a:stretch>
            <a:fillRect/>
          </a:stretch>
        </p:blipFill>
        <p:spPr>
          <a:xfrm>
            <a:off x="6466671" y="373532"/>
            <a:ext cx="1936737" cy="1291639"/>
          </a:xfrm>
          <a:prstGeom prst="rect">
            <a:avLst/>
          </a:prstGeom>
          <a:ln w="12700">
            <a:miter lim="400000"/>
          </a:ln>
        </p:spPr>
      </p:pic>
      <p:sp>
        <p:nvSpPr>
          <p:cNvPr id="216" name="Shape 216"/>
          <p:cNvSpPr/>
          <p:nvPr/>
        </p:nvSpPr>
        <p:spPr>
          <a:xfrm>
            <a:off x="575437" y="4927841"/>
            <a:ext cx="7827971" cy="619755"/>
          </a:xfrm>
          <a:prstGeom prst="rect">
            <a:avLst/>
          </a:prstGeom>
          <a:ln w="12700">
            <a:miter lim="400000"/>
          </a:ln>
          <a:extLst>
            <a:ext uri="{C572A759-6A51-4108-AA02-DFA0A04FC94B}">
              <ma14:wrappingTextBoxFlag xmlns="" xmlns:ma14="http://schemas.microsoft.com/office/mac/drawingml/2011/main" val="1"/>
            </a:ext>
          </a:extLst>
        </p:spPr>
        <p:txBody>
          <a:bodyPr lIns="60956" tIns="60956" rIns="60956" bIns="60956">
            <a:normAutofit/>
          </a:bodyPr>
          <a:lstStyle>
            <a:lvl1pPr>
              <a:lnSpc>
                <a:spcPct val="90000"/>
              </a:lnSpc>
              <a:spcBef>
                <a:spcPts val="1000"/>
              </a:spcBef>
              <a:defRPr sz="1200">
                <a:solidFill>
                  <a:schemeClr val="accent1"/>
                </a:solidFill>
                <a:latin typeface="Calibri Light"/>
                <a:ea typeface="Calibri Light"/>
                <a:cs typeface="Calibri Light"/>
                <a:sym typeface="Calibri Light"/>
              </a:defRPr>
            </a:lvl1pPr>
          </a:lstStyle>
          <a:p>
            <a:r>
              <a:rPr dirty="0"/>
              <a:t>Note: Apple Pay is a mobile payment and digital wallet service developed by Apple Inc. that allows consumers to make payments by using the iPhone, mobile devices which are compatible with Apple Watch and other mobile devices such as iPad.</a:t>
            </a:r>
          </a:p>
        </p:txBody>
      </p:sp>
      <p:graphicFrame>
        <p:nvGraphicFramePr>
          <p:cNvPr id="217" name="Table 217"/>
          <p:cNvGraphicFramePr/>
          <p:nvPr>
            <p:extLst>
              <p:ext uri="{D42A27DB-BD31-4B8C-83A1-F6EECF244321}">
                <p14:modId xmlns:p14="http://schemas.microsoft.com/office/powerpoint/2010/main" val="4208570883"/>
              </p:ext>
            </p:extLst>
          </p:nvPr>
        </p:nvGraphicFramePr>
        <p:xfrm>
          <a:off x="601200" y="1828800"/>
          <a:ext cx="7766049" cy="3089709"/>
        </p:xfrm>
        <a:graphic>
          <a:graphicData uri="http://schemas.openxmlformats.org/drawingml/2006/table">
            <a:tbl>
              <a:tblPr>
                <a:tableStyleId>{4C3C2611-4C71-4FC5-86AE-919BDF0F9419}</a:tableStyleId>
              </a:tblPr>
              <a:tblGrid>
                <a:gridCol w="1050388"/>
                <a:gridCol w="3353549"/>
                <a:gridCol w="3362112"/>
              </a:tblGrid>
              <a:tr h="387463">
                <a:tc>
                  <a:txBody>
                    <a:bodyPr/>
                    <a:lstStyle/>
                    <a:p>
                      <a:pPr algn="l" defTabSz="914400">
                        <a:defRPr sz="1800">
                          <a:solidFill>
                            <a:srgbClr val="000000"/>
                          </a:solidFill>
                        </a:defRPr>
                      </a:pPr>
                      <a:r>
                        <a:rPr sz="2100" b="1" dirty="0">
                          <a:solidFill>
                            <a:srgbClr val="FFFFFF"/>
                          </a:solidFill>
                          <a:latin typeface="+mj-lt"/>
                          <a:ea typeface="Arial"/>
                          <a:cs typeface="Arial"/>
                          <a:sym typeface="Arial"/>
                        </a:rPr>
                        <a:t> </a:t>
                      </a:r>
                    </a:p>
                  </a:txBody>
                  <a:tcPr marL="0" marR="0" marT="0" marB="0" anchor="ctr" horzOverflow="overflow">
                    <a:lnL w="12700">
                      <a:solidFill>
                        <a:srgbClr val="FFFFFF"/>
                      </a:solidFill>
                    </a:lnL>
                    <a:lnR w="12700">
                      <a:solidFill>
                        <a:srgbClr val="FFFFFF"/>
                      </a:solidFill>
                    </a:lnR>
                    <a:lnT w="12700">
                      <a:solidFill>
                        <a:srgbClr val="FFFFFF"/>
                      </a:solidFill>
                    </a:lnT>
                    <a:lnB w="38100">
                      <a:solidFill>
                        <a:srgbClr val="FFFFFF"/>
                      </a:solidFill>
                    </a:lnB>
                    <a:solidFill>
                      <a:srgbClr val="003C4B"/>
                    </a:solidFill>
                  </a:tcPr>
                </a:tc>
                <a:tc>
                  <a:txBody>
                    <a:bodyPr/>
                    <a:lstStyle/>
                    <a:p>
                      <a:pPr algn="ctr" defTabSz="914400">
                        <a:defRPr sz="1200" b="1">
                          <a:solidFill>
                            <a:srgbClr val="FFFFFF"/>
                          </a:solidFill>
                          <a:latin typeface="Arial"/>
                          <a:ea typeface="Arial"/>
                          <a:cs typeface="Arial"/>
                          <a:sym typeface="Arial"/>
                        </a:defRPr>
                      </a:pPr>
                      <a:r>
                        <a:rPr sz="2100" dirty="0">
                          <a:latin typeface="+mj-lt"/>
                          <a:ea typeface="Microsoft JhengHei"/>
                          <a:cs typeface="Microsoft JhengHei"/>
                          <a:sym typeface="Microsoft JhengHei"/>
                        </a:rPr>
                        <a:t>Reasons</a:t>
                      </a:r>
                    </a:p>
                  </a:txBody>
                  <a:tcPr marL="0" marR="0" marT="0" marB="0" anchor="ctr" horzOverflow="overflow">
                    <a:lnL w="12700">
                      <a:solidFill>
                        <a:srgbClr val="FFFFFF"/>
                      </a:solidFill>
                    </a:lnL>
                    <a:lnR w="12700">
                      <a:solidFill>
                        <a:srgbClr val="FFFFFF"/>
                      </a:solidFill>
                    </a:lnR>
                    <a:lnT w="12700">
                      <a:solidFill>
                        <a:srgbClr val="FFFFFF"/>
                      </a:solidFill>
                    </a:lnT>
                    <a:lnB w="38100">
                      <a:solidFill>
                        <a:srgbClr val="FFFFFF"/>
                      </a:solidFill>
                    </a:lnB>
                    <a:solidFill>
                      <a:srgbClr val="003C4B"/>
                    </a:solidFill>
                  </a:tcPr>
                </a:tc>
                <a:tc>
                  <a:txBody>
                    <a:bodyPr/>
                    <a:lstStyle/>
                    <a:p>
                      <a:pPr algn="ctr" defTabSz="914400">
                        <a:defRPr sz="1200" b="1">
                          <a:solidFill>
                            <a:srgbClr val="FFFFFF"/>
                          </a:solidFill>
                          <a:latin typeface="Arial"/>
                          <a:ea typeface="Arial"/>
                          <a:cs typeface="Arial"/>
                          <a:sym typeface="Arial"/>
                        </a:defRPr>
                      </a:pPr>
                      <a:r>
                        <a:rPr sz="2100" dirty="0">
                          <a:latin typeface="+mj-lt"/>
                          <a:ea typeface="Microsoft JhengHei"/>
                          <a:cs typeface="Microsoft JhengHei"/>
                          <a:sym typeface="Microsoft JhengHei"/>
                        </a:rPr>
                        <a:t>Cons </a:t>
                      </a:r>
                    </a:p>
                  </a:txBody>
                  <a:tcPr marL="0" marR="0" marT="0" marB="0" anchor="ctr" horzOverflow="overflow">
                    <a:lnL w="12700">
                      <a:solidFill>
                        <a:srgbClr val="FFFFFF"/>
                      </a:solidFill>
                    </a:lnL>
                    <a:lnR w="12700">
                      <a:solidFill>
                        <a:srgbClr val="FFFFFF"/>
                      </a:solidFill>
                    </a:lnR>
                    <a:lnT w="12700">
                      <a:solidFill>
                        <a:srgbClr val="FFFFFF"/>
                      </a:solidFill>
                    </a:lnT>
                    <a:lnB w="38100">
                      <a:solidFill>
                        <a:srgbClr val="FFFFFF"/>
                      </a:solidFill>
                    </a:lnB>
                    <a:solidFill>
                      <a:srgbClr val="003C4B"/>
                    </a:solidFill>
                  </a:tcPr>
                </a:tc>
              </a:tr>
              <a:tr h="623190">
                <a:tc>
                  <a:txBody>
                    <a:bodyPr/>
                    <a:lstStyle/>
                    <a:p>
                      <a:pPr algn="ctr" defTabSz="914400">
                        <a:defRPr sz="1200" b="1">
                          <a:solidFill>
                            <a:srgbClr val="FFFFFF"/>
                          </a:solidFill>
                          <a:latin typeface="Arial"/>
                          <a:ea typeface="Arial"/>
                          <a:cs typeface="Arial"/>
                          <a:sym typeface="Arial"/>
                        </a:defRPr>
                      </a:pPr>
                      <a:r>
                        <a:rPr sz="2100">
                          <a:latin typeface="+mj-lt"/>
                          <a:ea typeface="Microsoft JhengHei"/>
                          <a:cs typeface="Microsoft JhengHei"/>
                          <a:sym typeface="Microsoft JhengHei"/>
                        </a:rPr>
                        <a:t>Cash</a:t>
                      </a:r>
                    </a:p>
                  </a:txBody>
                  <a:tcPr marL="0" marR="0" marT="0" marB="0" anchor="ctr" horzOverflow="overflow">
                    <a:lnL w="12700">
                      <a:solidFill>
                        <a:srgbClr val="FFFFFF"/>
                      </a:solidFill>
                    </a:lnL>
                    <a:lnR w="12700">
                      <a:solidFill>
                        <a:srgbClr val="FFFFFF"/>
                      </a:solidFill>
                    </a:lnR>
                    <a:lnT w="38100">
                      <a:solidFill>
                        <a:srgbClr val="FFFFFF"/>
                      </a:solidFill>
                    </a:lnT>
                    <a:lnB w="12700">
                      <a:solidFill>
                        <a:srgbClr val="FFFFFF"/>
                      </a:solidFill>
                    </a:lnB>
                    <a:solidFill>
                      <a:srgbClr val="003C4B"/>
                    </a:solidFill>
                  </a:tcPr>
                </a:tc>
                <a:tc>
                  <a:txBody>
                    <a:bodyPr/>
                    <a:lstStyle/>
                    <a:p>
                      <a:pPr algn="ctr" defTabSz="914400">
                        <a:defRPr sz="1200">
                          <a:solidFill>
                            <a:srgbClr val="171616"/>
                          </a:solidFill>
                        </a:defRPr>
                      </a:pPr>
                      <a:endParaRPr sz="2100" dirty="0">
                        <a:latin typeface="+mj-lt"/>
                      </a:endParaRPr>
                    </a:p>
                  </a:txBody>
                  <a:tcPr marL="0" marR="0" marT="0" marB="0" anchor="ctr" horzOverflow="overflow">
                    <a:lnL w="12700">
                      <a:solidFill>
                        <a:srgbClr val="FFFFFF"/>
                      </a:solidFill>
                    </a:lnL>
                    <a:lnR w="12700">
                      <a:solidFill>
                        <a:srgbClr val="FFFFFF"/>
                      </a:solidFill>
                    </a:lnR>
                    <a:lnT w="38100">
                      <a:solidFill>
                        <a:srgbClr val="FFFFFF"/>
                      </a:solidFill>
                    </a:lnT>
                    <a:lnB w="12700">
                      <a:solidFill>
                        <a:srgbClr val="FFFFFF"/>
                      </a:solidFill>
                    </a:lnB>
                    <a:solidFill>
                      <a:srgbClr val="CBCED0"/>
                    </a:solidFill>
                  </a:tcPr>
                </a:tc>
                <a:tc>
                  <a:txBody>
                    <a:bodyPr/>
                    <a:lstStyle/>
                    <a:p>
                      <a:pPr algn="ctr" defTabSz="914400">
                        <a:defRPr sz="1200">
                          <a:solidFill>
                            <a:srgbClr val="171616"/>
                          </a:solidFill>
                        </a:defRPr>
                      </a:pPr>
                      <a:endParaRPr sz="2100" dirty="0">
                        <a:latin typeface="+mj-lt"/>
                      </a:endParaRPr>
                    </a:p>
                  </a:txBody>
                  <a:tcPr marL="0" marR="0" marT="0" marB="0" anchor="ctr" horzOverflow="overflow">
                    <a:lnL w="12700">
                      <a:solidFill>
                        <a:srgbClr val="FFFFFF"/>
                      </a:solidFill>
                    </a:lnL>
                    <a:lnR w="12700">
                      <a:solidFill>
                        <a:srgbClr val="FFFFFF"/>
                      </a:solidFill>
                    </a:lnR>
                    <a:lnT w="38100">
                      <a:solidFill>
                        <a:srgbClr val="FFFFFF"/>
                      </a:solidFill>
                    </a:lnT>
                    <a:lnB w="12700">
                      <a:solidFill>
                        <a:srgbClr val="FFFFFF"/>
                      </a:solidFill>
                    </a:lnB>
                    <a:solidFill>
                      <a:srgbClr val="CBCED0"/>
                    </a:solidFill>
                  </a:tcPr>
                </a:tc>
              </a:tr>
              <a:tr h="1203158">
                <a:tc>
                  <a:txBody>
                    <a:bodyPr/>
                    <a:lstStyle/>
                    <a:p>
                      <a:pPr algn="ctr" defTabSz="914400">
                        <a:defRPr sz="1200" b="1">
                          <a:solidFill>
                            <a:srgbClr val="FFFFFF"/>
                          </a:solidFill>
                          <a:latin typeface="Arial"/>
                          <a:ea typeface="Arial"/>
                          <a:cs typeface="Arial"/>
                          <a:sym typeface="Arial"/>
                        </a:defRPr>
                      </a:pPr>
                      <a:r>
                        <a:rPr sz="2100">
                          <a:latin typeface="+mj-lt"/>
                          <a:ea typeface="Microsoft JhengHei"/>
                          <a:cs typeface="Microsoft JhengHei"/>
                          <a:sym typeface="Microsoft JhengHei"/>
                        </a:rPr>
                        <a:t>Apple Pay</a:t>
                      </a:r>
                    </a:p>
                  </a:txBody>
                  <a:tcPr marL="0" marR="0" marT="0" marB="0"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003C4B"/>
                    </a:solidFill>
                  </a:tcPr>
                </a:tc>
                <a:tc>
                  <a:txBody>
                    <a:bodyPr/>
                    <a:lstStyle/>
                    <a:p>
                      <a:pPr algn="ctr" defTabSz="914400">
                        <a:defRPr sz="1200">
                          <a:solidFill>
                            <a:srgbClr val="171616"/>
                          </a:solidFill>
                        </a:defRPr>
                      </a:pPr>
                      <a:endParaRPr sz="2100" dirty="0">
                        <a:latin typeface="+mj-lt"/>
                      </a:endParaRPr>
                    </a:p>
                  </a:txBody>
                  <a:tcPr marL="0" marR="0" marT="0" marB="0"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7E8E9"/>
                    </a:solidFill>
                  </a:tcPr>
                </a:tc>
                <a:tc>
                  <a:txBody>
                    <a:bodyPr/>
                    <a:lstStyle/>
                    <a:p>
                      <a:pPr algn="ctr" defTabSz="914400">
                        <a:defRPr sz="1200">
                          <a:solidFill>
                            <a:srgbClr val="171616"/>
                          </a:solidFill>
                        </a:defRPr>
                      </a:pPr>
                      <a:endParaRPr sz="2100" dirty="0">
                        <a:latin typeface="+mj-lt"/>
                      </a:endParaRPr>
                    </a:p>
                  </a:txBody>
                  <a:tcPr marL="0" marR="0" marT="0" marB="0"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7E8E9"/>
                    </a:solidFill>
                  </a:tcPr>
                </a:tc>
              </a:tr>
              <a:tr h="875898">
                <a:tc>
                  <a:txBody>
                    <a:bodyPr/>
                    <a:lstStyle/>
                    <a:p>
                      <a:pPr algn="ctr" defTabSz="914400">
                        <a:defRPr sz="1200" b="1">
                          <a:solidFill>
                            <a:srgbClr val="FFFFFF"/>
                          </a:solidFill>
                          <a:latin typeface="Arial"/>
                          <a:ea typeface="Arial"/>
                          <a:cs typeface="Arial"/>
                          <a:sym typeface="Arial"/>
                        </a:defRPr>
                      </a:pPr>
                      <a:r>
                        <a:rPr sz="2100" dirty="0" smtClean="0">
                          <a:latin typeface="+mj-lt"/>
                        </a:rPr>
                        <a:t>EPS</a:t>
                      </a:r>
                      <a:endParaRPr sz="2100" dirty="0">
                        <a:latin typeface="+mj-lt"/>
                      </a:endParaRPr>
                    </a:p>
                  </a:txBody>
                  <a:tcPr marL="0" marR="0" marT="0" marB="0"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003C4B"/>
                    </a:solidFill>
                  </a:tcPr>
                </a:tc>
                <a:tc>
                  <a:txBody>
                    <a:bodyPr/>
                    <a:lstStyle/>
                    <a:p>
                      <a:pPr algn="ctr" defTabSz="914400">
                        <a:defRPr sz="1200">
                          <a:solidFill>
                            <a:srgbClr val="171616"/>
                          </a:solidFill>
                        </a:defRPr>
                      </a:pPr>
                      <a:endParaRPr sz="2100">
                        <a:latin typeface="+mj-lt"/>
                      </a:endParaRPr>
                    </a:p>
                  </a:txBody>
                  <a:tcPr marL="0" marR="0" marT="0" marB="0"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CBCED0"/>
                    </a:solidFill>
                  </a:tcPr>
                </a:tc>
                <a:tc>
                  <a:txBody>
                    <a:bodyPr/>
                    <a:lstStyle/>
                    <a:p>
                      <a:pPr algn="ctr" defTabSz="914400">
                        <a:defRPr sz="1200">
                          <a:solidFill>
                            <a:srgbClr val="171616"/>
                          </a:solidFill>
                        </a:defRPr>
                      </a:pPr>
                      <a:endParaRPr sz="2100" dirty="0">
                        <a:latin typeface="+mj-lt"/>
                      </a:endParaRPr>
                    </a:p>
                  </a:txBody>
                  <a:tcPr marL="0" marR="0" marT="0" marB="0"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CBCED0"/>
                    </a:solidFill>
                  </a:tcPr>
                </a:tc>
              </a:tr>
            </a:tbl>
          </a:graphicData>
        </a:graphic>
      </p:graphicFrame>
      <p:sp>
        <p:nvSpPr>
          <p:cNvPr id="218" name="Shape 218"/>
          <p:cNvSpPr/>
          <p:nvPr/>
        </p:nvSpPr>
        <p:spPr>
          <a:xfrm>
            <a:off x="1639619" y="2174521"/>
            <a:ext cx="3367317" cy="389586"/>
          </a:xfrm>
          <a:prstGeom prst="rect">
            <a:avLst/>
          </a:prstGeom>
          <a:ln w="12700">
            <a:miter lim="400000"/>
          </a:ln>
          <a:extLst>
            <a:ext uri="{C572A759-6A51-4108-AA02-DFA0A04FC94B}">
              <ma14:wrappingTextBoxFlag xmlns="" xmlns:ma14="http://schemas.microsoft.com/office/mac/drawingml/2011/main" val="1"/>
            </a:ext>
          </a:extLst>
        </p:spPr>
        <p:txBody>
          <a:bodyPr lIns="60956" tIns="60956" rIns="60956" bIns="60956">
            <a:spAutoFit/>
          </a:bodyPr>
          <a:lstStyle>
            <a:lvl1pPr>
              <a:lnSpc>
                <a:spcPct val="115000"/>
              </a:lnSpc>
              <a:defRPr sz="1500">
                <a:solidFill>
                  <a:schemeClr val="accent1"/>
                </a:solidFill>
                <a:latin typeface="Calibri Light"/>
                <a:ea typeface="Calibri Light"/>
                <a:cs typeface="Calibri Light"/>
                <a:sym typeface="Calibri Light"/>
              </a:defRPr>
            </a:lvl1pPr>
          </a:lstStyle>
          <a:p>
            <a:pPr>
              <a:lnSpc>
                <a:spcPts val="2200"/>
              </a:lnSpc>
              <a:spcAft>
                <a:spcPts val="600"/>
              </a:spcAft>
            </a:pPr>
            <a:r>
              <a:rPr sz="1600" dirty="0"/>
              <a:t>It is easy to use and can be used widely.</a:t>
            </a:r>
          </a:p>
        </p:txBody>
      </p:sp>
      <p:sp>
        <p:nvSpPr>
          <p:cNvPr id="219" name="Shape 219"/>
          <p:cNvSpPr/>
          <p:nvPr/>
        </p:nvSpPr>
        <p:spPr>
          <a:xfrm>
            <a:off x="1658868" y="2769495"/>
            <a:ext cx="3367317" cy="1312146"/>
          </a:xfrm>
          <a:prstGeom prst="rect">
            <a:avLst/>
          </a:prstGeom>
          <a:ln w="12700">
            <a:miter lim="400000"/>
          </a:ln>
          <a:extLst>
            <a:ext uri="{C572A759-6A51-4108-AA02-DFA0A04FC94B}">
              <ma14:wrappingTextBoxFlag xmlns="" xmlns:ma14="http://schemas.microsoft.com/office/mac/drawingml/2011/main" val="1"/>
            </a:ext>
          </a:extLst>
        </p:spPr>
        <p:txBody>
          <a:bodyPr lIns="60956" tIns="60956" rIns="60956" bIns="60956">
            <a:spAutoFit/>
          </a:bodyPr>
          <a:lstStyle/>
          <a:p>
            <a:pPr>
              <a:lnSpc>
                <a:spcPts val="2200"/>
              </a:lnSpc>
              <a:spcAft>
                <a:spcPts val="600"/>
              </a:spcAft>
              <a:defRPr sz="1500">
                <a:solidFill>
                  <a:schemeClr val="accent1"/>
                </a:solidFill>
                <a:latin typeface="Calibri Light"/>
                <a:ea typeface="Calibri Light"/>
                <a:cs typeface="Calibri Light"/>
                <a:sym typeface="Calibri Light"/>
              </a:defRPr>
            </a:pPr>
            <a:r>
              <a:rPr sz="1600" dirty="0"/>
              <a:t>Bonus points can be earned. Fingerprint authentication is equipped. Security is high.</a:t>
            </a:r>
          </a:p>
          <a:p>
            <a:pPr>
              <a:lnSpc>
                <a:spcPts val="2200"/>
              </a:lnSpc>
              <a:spcAft>
                <a:spcPts val="600"/>
              </a:spcAft>
              <a:defRPr sz="1500">
                <a:solidFill>
                  <a:schemeClr val="accent1"/>
                </a:solidFill>
                <a:latin typeface="Calibri Light"/>
                <a:ea typeface="Calibri Light"/>
                <a:cs typeface="Calibri Light"/>
                <a:sym typeface="Calibri Light"/>
              </a:defRPr>
            </a:pPr>
            <a:r>
              <a:rPr sz="1600" dirty="0"/>
              <a:t>Paying by installments is available.</a:t>
            </a:r>
          </a:p>
        </p:txBody>
      </p:sp>
      <p:sp>
        <p:nvSpPr>
          <p:cNvPr id="220" name="Shape 220"/>
          <p:cNvSpPr/>
          <p:nvPr/>
        </p:nvSpPr>
        <p:spPr>
          <a:xfrm>
            <a:off x="1646260" y="3994017"/>
            <a:ext cx="3367317" cy="953073"/>
          </a:xfrm>
          <a:prstGeom prst="rect">
            <a:avLst/>
          </a:prstGeom>
          <a:ln w="12700">
            <a:miter lim="400000"/>
          </a:ln>
          <a:extLst>
            <a:ext uri="{C572A759-6A51-4108-AA02-DFA0A04FC94B}">
              <ma14:wrappingTextBoxFlag xmlns="" xmlns:ma14="http://schemas.microsoft.com/office/mac/drawingml/2011/main" val="1"/>
            </a:ext>
          </a:extLst>
        </p:spPr>
        <p:txBody>
          <a:bodyPr lIns="60956" tIns="60956" rIns="60956" bIns="60956">
            <a:spAutoFit/>
          </a:bodyPr>
          <a:lstStyle>
            <a:lvl1pPr>
              <a:defRPr sz="1500">
                <a:solidFill>
                  <a:schemeClr val="accent1"/>
                </a:solidFill>
                <a:latin typeface="Calibri Light"/>
                <a:ea typeface="Calibri Light"/>
                <a:cs typeface="Calibri Light"/>
                <a:sym typeface="Calibri Light"/>
              </a:defRPr>
            </a:lvl1pPr>
          </a:lstStyle>
          <a:p>
            <a:pPr>
              <a:lnSpc>
                <a:spcPts val="2200"/>
              </a:lnSpc>
              <a:spcAft>
                <a:spcPts val="600"/>
              </a:spcAft>
            </a:pPr>
            <a:r>
              <a:rPr sz="1600" dirty="0"/>
              <a:t>It is easy to carry. Security is high. Password is required to make a transaction.</a:t>
            </a:r>
          </a:p>
        </p:txBody>
      </p:sp>
      <p:sp>
        <p:nvSpPr>
          <p:cNvPr id="221" name="Shape 221"/>
          <p:cNvSpPr/>
          <p:nvPr/>
        </p:nvSpPr>
        <p:spPr>
          <a:xfrm>
            <a:off x="4997307" y="2174520"/>
            <a:ext cx="3406101" cy="687360"/>
          </a:xfrm>
          <a:prstGeom prst="rect">
            <a:avLst/>
          </a:prstGeom>
          <a:ln w="12700">
            <a:miter lim="400000"/>
          </a:ln>
          <a:extLst>
            <a:ext uri="{C572A759-6A51-4108-AA02-DFA0A04FC94B}">
              <ma14:wrappingTextBoxFlag xmlns="" xmlns:ma14="http://schemas.microsoft.com/office/mac/drawingml/2011/main" val="1"/>
            </a:ext>
          </a:extLst>
        </p:spPr>
        <p:txBody>
          <a:bodyPr wrap="square" lIns="60956" tIns="60956" rIns="60956" bIns="60956">
            <a:spAutoFit/>
          </a:bodyPr>
          <a:lstStyle>
            <a:lvl1pPr>
              <a:defRPr sz="1500">
                <a:solidFill>
                  <a:schemeClr val="accent1"/>
                </a:solidFill>
                <a:latin typeface="Calibri Light"/>
                <a:ea typeface="Calibri Light"/>
                <a:cs typeface="Calibri Light"/>
                <a:sym typeface="Calibri Light"/>
              </a:defRPr>
            </a:lvl1pPr>
          </a:lstStyle>
          <a:p>
            <a:pPr>
              <a:lnSpc>
                <a:spcPts val="2200"/>
              </a:lnSpc>
              <a:spcAft>
                <a:spcPts val="600"/>
              </a:spcAft>
            </a:pPr>
            <a:r>
              <a:rPr sz="1600" dirty="0"/>
              <a:t>Carrying large amounts of cash is highly risky and there is a risk of being stolen.</a:t>
            </a:r>
          </a:p>
        </p:txBody>
      </p:sp>
      <p:sp>
        <p:nvSpPr>
          <p:cNvPr id="222" name="Shape 222"/>
          <p:cNvSpPr/>
          <p:nvPr/>
        </p:nvSpPr>
        <p:spPr>
          <a:xfrm>
            <a:off x="4997220" y="2769467"/>
            <a:ext cx="3405635" cy="969488"/>
          </a:xfrm>
          <a:prstGeom prst="rect">
            <a:avLst/>
          </a:prstGeom>
          <a:ln w="12700">
            <a:miter lim="400000"/>
          </a:ln>
          <a:extLst>
            <a:ext uri="{C572A759-6A51-4108-AA02-DFA0A04FC94B}">
              <ma14:wrappingTextBoxFlag xmlns="" xmlns:ma14="http://schemas.microsoft.com/office/mac/drawingml/2011/main" val="1"/>
            </a:ext>
          </a:extLst>
        </p:spPr>
        <p:txBody>
          <a:bodyPr wrap="square" lIns="60956" tIns="60956" rIns="60956" bIns="60956">
            <a:spAutoFit/>
          </a:bodyPr>
          <a:lstStyle>
            <a:lvl1pPr>
              <a:defRPr sz="1500">
                <a:solidFill>
                  <a:schemeClr val="accent1"/>
                </a:solidFill>
                <a:latin typeface="Calibri Light"/>
                <a:ea typeface="Calibri Light"/>
                <a:cs typeface="Calibri Light"/>
                <a:sym typeface="Calibri Light"/>
              </a:defRPr>
            </a:lvl1pPr>
          </a:lstStyle>
          <a:p>
            <a:pPr>
              <a:lnSpc>
                <a:spcPts val="2200"/>
              </a:lnSpc>
              <a:spcAft>
                <a:spcPts val="600"/>
              </a:spcAft>
            </a:pPr>
            <a:r>
              <a:rPr sz="1600" dirty="0"/>
              <a:t>Interest will be charged for overdue repayments. Need to be aware of credit limits. Not all dealers accept Apple Pay.</a:t>
            </a:r>
          </a:p>
        </p:txBody>
      </p:sp>
      <p:sp>
        <p:nvSpPr>
          <p:cNvPr id="223" name="Shape 223"/>
          <p:cNvSpPr/>
          <p:nvPr/>
        </p:nvSpPr>
        <p:spPr>
          <a:xfrm>
            <a:off x="5016659" y="3974768"/>
            <a:ext cx="3289907" cy="953073"/>
          </a:xfrm>
          <a:prstGeom prst="rect">
            <a:avLst/>
          </a:prstGeom>
          <a:ln w="12700">
            <a:miter lim="400000"/>
          </a:ln>
          <a:extLst>
            <a:ext uri="{C572A759-6A51-4108-AA02-DFA0A04FC94B}">
              <ma14:wrappingTextBoxFlag xmlns="" xmlns:ma14="http://schemas.microsoft.com/office/mac/drawingml/2011/main" val="1"/>
            </a:ext>
          </a:extLst>
        </p:spPr>
        <p:txBody>
          <a:bodyPr lIns="60956" tIns="60956" rIns="60956" bIns="60956">
            <a:spAutoFit/>
          </a:bodyPr>
          <a:lstStyle>
            <a:lvl1pPr>
              <a:defRPr sz="1500">
                <a:solidFill>
                  <a:schemeClr val="accent1"/>
                </a:solidFill>
                <a:latin typeface="Calibri Light"/>
                <a:ea typeface="Calibri Light"/>
                <a:cs typeface="Calibri Light"/>
                <a:sym typeface="Calibri Light"/>
              </a:defRPr>
            </a:lvl1pPr>
          </a:lstStyle>
          <a:p>
            <a:pPr>
              <a:lnSpc>
                <a:spcPts val="2200"/>
              </a:lnSpc>
              <a:spcAft>
                <a:spcPts val="600"/>
              </a:spcAft>
            </a:pPr>
            <a:r>
              <a:rPr sz="1600" dirty="0"/>
              <a:t>There must be sufficient money in the bank account. Some merchants may charge a handling fee. </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2" nodeType="clickEffect">
                                  <p:stCondLst>
                                    <p:cond delay="0"/>
                                  </p:stCondLst>
                                  <p:childTnLst>
                                    <p:set>
                                      <p:cBhvr>
                                        <p:cTn id="6" dur="1" fill="hold">
                                          <p:stCondLst>
                                            <p:cond delay="0"/>
                                          </p:stCondLst>
                                        </p:cTn>
                                        <p:tgtEl>
                                          <p:spTgt spid="215"/>
                                        </p:tgtEl>
                                        <p:attrNameLst>
                                          <p:attrName>style.visibility</p:attrName>
                                        </p:attrNameLst>
                                      </p:cBhvr>
                                      <p:to>
                                        <p:strVal val="visible"/>
                                      </p:to>
                                    </p:set>
                                    <p:animEffect transition="in" filter="fade">
                                      <p:cBhvr>
                                        <p:cTn id="7" dur="500"/>
                                        <p:tgtEl>
                                          <p:spTgt spid="215"/>
                                        </p:tgtEl>
                                      </p:cBhvr>
                                    </p:animEffect>
                                  </p:childTnLst>
                                </p:cTn>
                              </p:par>
                              <p:par>
                                <p:cTn id="8" presetID="10" presetClass="entr" presetSubtype="0" fill="hold" grpId="9" nodeType="withEffect">
                                  <p:stCondLst>
                                    <p:cond delay="0"/>
                                  </p:stCondLst>
                                  <p:childTnLst>
                                    <p:set>
                                      <p:cBhvr>
                                        <p:cTn id="9" dur="1" fill="hold">
                                          <p:stCondLst>
                                            <p:cond delay="0"/>
                                          </p:stCondLst>
                                        </p:cTn>
                                        <p:tgtEl>
                                          <p:spTgt spid="217"/>
                                        </p:tgtEl>
                                        <p:attrNameLst>
                                          <p:attrName>style.visibility</p:attrName>
                                        </p:attrNameLst>
                                      </p:cBhvr>
                                      <p:to>
                                        <p:strVal val="visible"/>
                                      </p:to>
                                    </p:set>
                                    <p:animEffect transition="in" filter="fade">
                                      <p:cBhvr>
                                        <p:cTn id="10" dur="500"/>
                                        <p:tgtEl>
                                          <p:spTgt spid="21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3" nodeType="clickEffect">
                                  <p:stCondLst>
                                    <p:cond delay="0"/>
                                  </p:stCondLst>
                                  <p:childTnLst>
                                    <p:set>
                                      <p:cBhvr>
                                        <p:cTn id="14" dur="1" fill="hold">
                                          <p:stCondLst>
                                            <p:cond delay="0"/>
                                          </p:stCondLst>
                                        </p:cTn>
                                        <p:tgtEl>
                                          <p:spTgt spid="218"/>
                                        </p:tgtEl>
                                        <p:attrNameLst>
                                          <p:attrName>style.visibility</p:attrName>
                                        </p:attrNameLst>
                                      </p:cBhvr>
                                      <p:to>
                                        <p:strVal val="visible"/>
                                      </p:to>
                                    </p:set>
                                    <p:animEffect transition="in" filter="fade">
                                      <p:cBhvr>
                                        <p:cTn id="15" dur="500"/>
                                        <p:tgtEl>
                                          <p:spTgt spid="218"/>
                                        </p:tgtEl>
                                      </p:cBhvr>
                                    </p:animEffect>
                                  </p:childTnLst>
                                </p:cTn>
                              </p:par>
                              <p:par>
                                <p:cTn id="16" presetID="10" presetClass="entr" presetSubtype="0" fill="hold" grpId="4" nodeType="withEffect">
                                  <p:stCondLst>
                                    <p:cond delay="0"/>
                                  </p:stCondLst>
                                  <p:childTnLst>
                                    <p:set>
                                      <p:cBhvr>
                                        <p:cTn id="17" dur="1" fill="hold">
                                          <p:stCondLst>
                                            <p:cond delay="0"/>
                                          </p:stCondLst>
                                        </p:cTn>
                                        <p:tgtEl>
                                          <p:spTgt spid="221"/>
                                        </p:tgtEl>
                                        <p:attrNameLst>
                                          <p:attrName>style.visibility</p:attrName>
                                        </p:attrNameLst>
                                      </p:cBhvr>
                                      <p:to>
                                        <p:strVal val="visible"/>
                                      </p:to>
                                    </p:set>
                                    <p:animEffect transition="in" filter="fade">
                                      <p:cBhvr>
                                        <p:cTn id="18" dur="500"/>
                                        <p:tgtEl>
                                          <p:spTgt spid="221"/>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5" nodeType="clickEffect">
                                  <p:stCondLst>
                                    <p:cond delay="0"/>
                                  </p:stCondLst>
                                  <p:childTnLst>
                                    <p:set>
                                      <p:cBhvr>
                                        <p:cTn id="22" dur="1" fill="hold">
                                          <p:stCondLst>
                                            <p:cond delay="0"/>
                                          </p:stCondLst>
                                        </p:cTn>
                                        <p:tgtEl>
                                          <p:spTgt spid="219"/>
                                        </p:tgtEl>
                                        <p:attrNameLst>
                                          <p:attrName>style.visibility</p:attrName>
                                        </p:attrNameLst>
                                      </p:cBhvr>
                                      <p:to>
                                        <p:strVal val="visible"/>
                                      </p:to>
                                    </p:set>
                                    <p:animEffect transition="in" filter="fade">
                                      <p:cBhvr>
                                        <p:cTn id="23" dur="500"/>
                                        <p:tgtEl>
                                          <p:spTgt spid="219"/>
                                        </p:tgtEl>
                                      </p:cBhvr>
                                    </p:animEffect>
                                  </p:childTnLst>
                                </p:cTn>
                              </p:par>
                              <p:par>
                                <p:cTn id="24" presetID="10" presetClass="entr" presetSubtype="0" fill="hold" grpId="6" nodeType="withEffect">
                                  <p:stCondLst>
                                    <p:cond delay="0"/>
                                  </p:stCondLst>
                                  <p:childTnLst>
                                    <p:set>
                                      <p:cBhvr>
                                        <p:cTn id="25" dur="1" fill="hold">
                                          <p:stCondLst>
                                            <p:cond delay="0"/>
                                          </p:stCondLst>
                                        </p:cTn>
                                        <p:tgtEl>
                                          <p:spTgt spid="222"/>
                                        </p:tgtEl>
                                        <p:attrNameLst>
                                          <p:attrName>style.visibility</p:attrName>
                                        </p:attrNameLst>
                                      </p:cBhvr>
                                      <p:to>
                                        <p:strVal val="visible"/>
                                      </p:to>
                                    </p:set>
                                    <p:animEffect transition="in" filter="fade">
                                      <p:cBhvr>
                                        <p:cTn id="26" dur="500"/>
                                        <p:tgtEl>
                                          <p:spTgt spid="222"/>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16"/>
                                        </p:tgtEl>
                                        <p:attrNameLst>
                                          <p:attrName>style.visibility</p:attrName>
                                        </p:attrNameLst>
                                      </p:cBhvr>
                                      <p:to>
                                        <p:strVal val="visible"/>
                                      </p:to>
                                    </p:set>
                                    <p:animEffect transition="in" filter="fade">
                                      <p:cBhvr>
                                        <p:cTn id="29" dur="500"/>
                                        <p:tgtEl>
                                          <p:spTgt spid="216"/>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7" nodeType="clickEffect">
                                  <p:stCondLst>
                                    <p:cond delay="0"/>
                                  </p:stCondLst>
                                  <p:childTnLst>
                                    <p:set>
                                      <p:cBhvr>
                                        <p:cTn id="33" dur="1" fill="hold">
                                          <p:stCondLst>
                                            <p:cond delay="0"/>
                                          </p:stCondLst>
                                        </p:cTn>
                                        <p:tgtEl>
                                          <p:spTgt spid="220"/>
                                        </p:tgtEl>
                                        <p:attrNameLst>
                                          <p:attrName>style.visibility</p:attrName>
                                        </p:attrNameLst>
                                      </p:cBhvr>
                                      <p:to>
                                        <p:strVal val="visible"/>
                                      </p:to>
                                    </p:set>
                                    <p:animEffect transition="in" filter="fade">
                                      <p:cBhvr>
                                        <p:cTn id="34" dur="500"/>
                                        <p:tgtEl>
                                          <p:spTgt spid="220"/>
                                        </p:tgtEl>
                                      </p:cBhvr>
                                    </p:animEffect>
                                  </p:childTnLst>
                                </p:cTn>
                              </p:par>
                              <p:par>
                                <p:cTn id="35" presetID="10" presetClass="entr" presetSubtype="0" fill="hold" grpId="8" nodeType="withEffect">
                                  <p:stCondLst>
                                    <p:cond delay="0"/>
                                  </p:stCondLst>
                                  <p:childTnLst>
                                    <p:set>
                                      <p:cBhvr>
                                        <p:cTn id="36" dur="1" fill="hold">
                                          <p:stCondLst>
                                            <p:cond delay="0"/>
                                          </p:stCondLst>
                                        </p:cTn>
                                        <p:tgtEl>
                                          <p:spTgt spid="223"/>
                                        </p:tgtEl>
                                        <p:attrNameLst>
                                          <p:attrName>style.visibility</p:attrName>
                                        </p:attrNameLst>
                                      </p:cBhvr>
                                      <p:to>
                                        <p:strVal val="visible"/>
                                      </p:to>
                                    </p:set>
                                    <p:animEffect transition="in" filter="fade">
                                      <p:cBhvr>
                                        <p:cTn id="37" dur="500"/>
                                        <p:tgtEl>
                                          <p:spTgt spid="2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 grpId="2" animBg="1" advAuto="0"/>
      <p:bldP spid="216" grpId="0" animBg="1"/>
      <p:bldP spid="217" grpId="9" animBg="1" advAuto="0"/>
      <p:bldP spid="218" grpId="3" animBg="1" advAuto="0"/>
      <p:bldP spid="219" grpId="5" animBg="1" advAuto="0"/>
      <p:bldP spid="220" grpId="7" animBg="1" advAuto="0"/>
      <p:bldP spid="221" grpId="4" animBg="1" advAuto="0"/>
      <p:bldP spid="222" grpId="6" animBg="1" advAuto="0"/>
      <p:bldP spid="223" grpId="8" animBg="1" advAuto="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 name="Shape 225"/>
          <p:cNvSpPr>
            <a:spLocks noGrp="1"/>
          </p:cNvSpPr>
          <p:nvPr>
            <p:ph type="body" idx="1"/>
          </p:nvPr>
        </p:nvSpPr>
        <p:spPr>
          <a:xfrm>
            <a:off x="730800" y="1350000"/>
            <a:ext cx="8108400" cy="4839044"/>
          </a:xfrm>
          <a:prstGeom prst="rect">
            <a:avLst/>
          </a:prstGeom>
        </p:spPr>
        <p:txBody>
          <a:bodyPr>
            <a:noAutofit/>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dirty="0"/>
              <a:t>Different payment facilities have their own pros and </a:t>
            </a:r>
            <a:r>
              <a:rPr dirty="0" smtClean="0"/>
              <a:t>cons</a:t>
            </a:r>
            <a:endParaRPr dirty="0"/>
          </a:p>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smtClean="0"/>
              <a:t>Cash</a:t>
            </a:r>
            <a:endParaRPr lang="en-US" dirty="0" smtClean="0"/>
          </a:p>
          <a:p>
            <a:pPr marL="0" indent="355600" defTabSz="719965">
              <a:lnSpc>
                <a:spcPts val="2600"/>
              </a:lnSpc>
              <a:spcBef>
                <a:spcPts val="0"/>
              </a:spcBef>
              <a:spcAft>
                <a:spcPts val="600"/>
              </a:spcAft>
              <a:buNone/>
              <a:defRPr sz="2100">
                <a:solidFill>
                  <a:schemeClr val="accent1"/>
                </a:solidFill>
                <a:latin typeface="Calibri Light"/>
                <a:ea typeface="Calibri Light"/>
                <a:cs typeface="Calibri Light"/>
                <a:sym typeface="Calibri Light"/>
              </a:defRPr>
            </a:pPr>
            <a:r>
              <a:rPr dirty="0" smtClean="0"/>
              <a:t>Pros</a:t>
            </a:r>
            <a:r>
              <a:rPr lang="en-US" dirty="0" smtClean="0"/>
              <a:t> </a:t>
            </a:r>
            <a:r>
              <a:rPr dirty="0" smtClean="0">
                <a:latin typeface="Microsoft JhengHei"/>
                <a:ea typeface="Microsoft JhengHei"/>
                <a:cs typeface="Microsoft JhengHei"/>
                <a:sym typeface="Microsoft JhengHei"/>
              </a:rPr>
              <a:t>：</a:t>
            </a:r>
            <a:r>
              <a:rPr dirty="0" smtClean="0"/>
              <a:t>It </a:t>
            </a:r>
            <a:r>
              <a:rPr dirty="0"/>
              <a:t>is easy to use and can be used widely. </a:t>
            </a:r>
            <a:endParaRPr lang="en-US" dirty="0" smtClean="0"/>
          </a:p>
          <a:p>
            <a:pPr marL="1165225" indent="-809625" defTabSz="719965">
              <a:lnSpc>
                <a:spcPts val="2600"/>
              </a:lnSpc>
              <a:spcBef>
                <a:spcPts val="0"/>
              </a:spcBef>
              <a:spcAft>
                <a:spcPts val="600"/>
              </a:spcAft>
              <a:buNone/>
              <a:defRPr sz="2100">
                <a:solidFill>
                  <a:schemeClr val="accent1"/>
                </a:solidFill>
                <a:latin typeface="Calibri Light"/>
                <a:ea typeface="Calibri Light"/>
                <a:cs typeface="Calibri Light"/>
                <a:sym typeface="Calibri Light"/>
              </a:defRPr>
            </a:pPr>
            <a:r>
              <a:rPr dirty="0" err="1" smtClean="0"/>
              <a:t>Cons</a:t>
            </a:r>
            <a:r>
              <a:rPr dirty="0" err="1" smtClean="0">
                <a:latin typeface="Microsoft JhengHei"/>
                <a:ea typeface="Microsoft JhengHei"/>
                <a:cs typeface="Microsoft JhengHei"/>
                <a:sym typeface="Microsoft JhengHei"/>
              </a:rPr>
              <a:t>：</a:t>
            </a:r>
            <a:r>
              <a:rPr dirty="0" err="1" smtClean="0"/>
              <a:t>It</a:t>
            </a:r>
            <a:r>
              <a:rPr dirty="0" smtClean="0"/>
              <a:t> </a:t>
            </a:r>
            <a:r>
              <a:rPr dirty="0"/>
              <a:t>is not convenient to carry </a:t>
            </a:r>
            <a:r>
              <a:rPr dirty="0" smtClean="0"/>
              <a:t>cash.</a:t>
            </a:r>
            <a:r>
              <a:rPr lang="en-US" dirty="0" smtClean="0"/>
              <a:t/>
            </a:r>
            <a:br>
              <a:rPr lang="en-US" dirty="0" smtClean="0"/>
            </a:br>
            <a:r>
              <a:rPr dirty="0" smtClean="0"/>
              <a:t>Carrying </a:t>
            </a:r>
            <a:r>
              <a:rPr dirty="0"/>
              <a:t>large amounts of cash is highly risky and there </a:t>
            </a:r>
            <a:r>
              <a:rPr lang="en-US" dirty="0" smtClean="0"/>
              <a:t> </a:t>
            </a:r>
            <a:r>
              <a:rPr dirty="0" smtClean="0"/>
              <a:t>is</a:t>
            </a:r>
            <a:r>
              <a:rPr lang="en-US" dirty="0" smtClean="0"/>
              <a:t> </a:t>
            </a:r>
            <a:r>
              <a:rPr dirty="0" smtClean="0"/>
              <a:t>a</a:t>
            </a:r>
            <a:r>
              <a:rPr lang="en-US" dirty="0"/>
              <a:t> </a:t>
            </a:r>
            <a:r>
              <a:rPr dirty="0" smtClean="0"/>
              <a:t>risk </a:t>
            </a:r>
            <a:r>
              <a:rPr dirty="0"/>
              <a:t>of being stolen</a:t>
            </a:r>
            <a:r>
              <a:rPr dirty="0" smtClean="0"/>
              <a:t>.</a:t>
            </a:r>
            <a:endParaRPr lang="en-US" dirty="0" smtClean="0"/>
          </a:p>
          <a:p>
            <a:pPr marL="342000" indent="-342000" defTabSz="683966">
              <a:lnSpc>
                <a:spcPts val="2600"/>
              </a:lnSpc>
              <a:spcBef>
                <a:spcPts val="0"/>
              </a:spcBef>
              <a:spcAft>
                <a:spcPts val="600"/>
              </a:spcAft>
              <a:defRPr sz="1900">
                <a:solidFill>
                  <a:schemeClr val="accent1"/>
                </a:solidFill>
                <a:latin typeface="Calibri Light"/>
                <a:ea typeface="Calibri Light"/>
                <a:cs typeface="Calibri Light"/>
                <a:sym typeface="Calibri Light"/>
              </a:defRPr>
            </a:pPr>
            <a:r>
              <a:rPr lang="en-US" altLang="zh-HK" sz="2100" dirty="0"/>
              <a:t>Credit card</a:t>
            </a:r>
          </a:p>
          <a:p>
            <a:pPr marL="1077913" indent="-754063" defTabSz="683966">
              <a:lnSpc>
                <a:spcPts val="2600"/>
              </a:lnSpc>
              <a:spcBef>
                <a:spcPts val="0"/>
              </a:spcBef>
              <a:spcAft>
                <a:spcPts val="600"/>
              </a:spcAft>
              <a:buNone/>
              <a:defRPr sz="1900">
                <a:solidFill>
                  <a:schemeClr val="accent1"/>
                </a:solidFill>
                <a:latin typeface="Calibri Light"/>
                <a:ea typeface="Calibri Light"/>
                <a:cs typeface="Calibri Light"/>
                <a:sym typeface="Calibri Light"/>
              </a:defRPr>
            </a:pPr>
            <a:r>
              <a:rPr lang="en-US" altLang="zh-HK" sz="2100" dirty="0" smtClean="0"/>
              <a:t>Pros </a:t>
            </a:r>
            <a:r>
              <a:rPr lang="zh-HK" altLang="en-US" sz="2100" dirty="0" smtClean="0">
                <a:latin typeface="Microsoft JhengHei"/>
                <a:ea typeface="Microsoft JhengHei"/>
                <a:cs typeface="Microsoft JhengHei"/>
                <a:sym typeface="Microsoft JhengHei"/>
              </a:rPr>
              <a:t>：</a:t>
            </a:r>
            <a:r>
              <a:rPr lang="en-US" altLang="zh-HK" sz="2100" dirty="0" smtClean="0"/>
              <a:t>Signature </a:t>
            </a:r>
            <a:r>
              <a:rPr lang="en-US" altLang="zh-HK" sz="2100" dirty="0"/>
              <a:t>is required. Security is high. </a:t>
            </a:r>
            <a:br>
              <a:rPr lang="en-US" altLang="zh-HK" sz="2100" dirty="0"/>
            </a:br>
            <a:r>
              <a:rPr lang="en-US" altLang="zh-HK" sz="2100" dirty="0" smtClean="0"/>
              <a:t> Bonus </a:t>
            </a:r>
            <a:r>
              <a:rPr lang="en-US" altLang="zh-HK" sz="2100" dirty="0"/>
              <a:t>points can be earned and there may be discounts </a:t>
            </a:r>
            <a:r>
              <a:rPr lang="en-US" altLang="zh-HK" sz="2100" dirty="0" smtClean="0"/>
              <a:t> offered</a:t>
            </a:r>
            <a:r>
              <a:rPr lang="en-US" altLang="zh-HK" sz="2100" dirty="0"/>
              <a:t>.</a:t>
            </a:r>
            <a:br>
              <a:rPr lang="en-US" altLang="zh-HK" sz="2100" dirty="0"/>
            </a:br>
            <a:r>
              <a:rPr lang="en-US" altLang="zh-HK" sz="2100" dirty="0" smtClean="0"/>
              <a:t> Need </a:t>
            </a:r>
            <a:r>
              <a:rPr lang="en-US" altLang="zh-HK" sz="2100" dirty="0"/>
              <a:t>not to repay immediately.</a:t>
            </a:r>
          </a:p>
          <a:p>
            <a:pPr marL="1165225" indent="-809625" defTabSz="683966">
              <a:lnSpc>
                <a:spcPts val="2600"/>
              </a:lnSpc>
              <a:spcBef>
                <a:spcPts val="0"/>
              </a:spcBef>
              <a:spcAft>
                <a:spcPts val="600"/>
              </a:spcAft>
              <a:buNone/>
              <a:defRPr sz="1900">
                <a:solidFill>
                  <a:schemeClr val="accent1"/>
                </a:solidFill>
                <a:latin typeface="Calibri Light"/>
                <a:ea typeface="Calibri Light"/>
                <a:cs typeface="Calibri Light"/>
                <a:sym typeface="Calibri Light"/>
              </a:defRPr>
            </a:pPr>
            <a:r>
              <a:rPr lang="en-US" altLang="zh-HK" sz="2100" dirty="0"/>
              <a:t>Cons</a:t>
            </a:r>
            <a:r>
              <a:rPr lang="zh-HK" altLang="en-US" sz="2100" dirty="0">
                <a:latin typeface="Microsoft JhengHei"/>
                <a:ea typeface="Microsoft JhengHei"/>
                <a:cs typeface="Microsoft JhengHei"/>
                <a:sym typeface="Microsoft JhengHei"/>
              </a:rPr>
              <a:t>：</a:t>
            </a:r>
            <a:r>
              <a:rPr lang="en-US" altLang="zh-HK" sz="2100" dirty="0"/>
              <a:t>Interest will be charged for overdue repayments.</a:t>
            </a:r>
            <a:br>
              <a:rPr lang="en-US" altLang="zh-HK" sz="2100" dirty="0"/>
            </a:br>
            <a:r>
              <a:rPr lang="en-US" altLang="zh-HK" sz="2100" dirty="0"/>
              <a:t>There is a maximum transaction limit.</a:t>
            </a:r>
          </a:p>
          <a:p>
            <a:pPr marL="1165225" indent="-809625" defTabSz="719965">
              <a:lnSpc>
                <a:spcPts val="2600"/>
              </a:lnSpc>
              <a:spcBef>
                <a:spcPts val="0"/>
              </a:spcBef>
              <a:spcAft>
                <a:spcPts val="600"/>
              </a:spcAft>
              <a:buNone/>
              <a:defRPr sz="2100">
                <a:solidFill>
                  <a:schemeClr val="accent1"/>
                </a:solidFill>
                <a:latin typeface="Calibri Light"/>
                <a:ea typeface="Calibri Light"/>
                <a:cs typeface="Calibri Light"/>
                <a:sym typeface="Calibri Light"/>
              </a:defRPr>
            </a:pPr>
            <a:endParaRPr dirty="0"/>
          </a:p>
        </p:txBody>
      </p:sp>
      <p:sp>
        <p:nvSpPr>
          <p:cNvPr id="226" name="Shape 226"/>
          <p:cNvSpPr>
            <a:spLocks noGrp="1"/>
          </p:cNvSpPr>
          <p:nvPr>
            <p:ph type="body" sz="quarter" idx="13"/>
          </p:nvPr>
        </p:nvSpPr>
        <p:spPr>
          <a:xfrm>
            <a:off x="732368" y="692154"/>
            <a:ext cx="7683866" cy="594782"/>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rPr dirty="0"/>
              <a:t>Activity 2</a:t>
            </a:r>
          </a:p>
        </p:txBody>
      </p:sp>
      <p:sp>
        <p:nvSpPr>
          <p:cNvPr id="227" name="Shape 227"/>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11</a:t>
            </a:fld>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5">
                                            <p:txEl>
                                              <p:pRg st="0" end="0"/>
                                            </p:txEl>
                                          </p:spTgt>
                                        </p:tgtEl>
                                        <p:attrNameLst>
                                          <p:attrName>style.visibility</p:attrName>
                                        </p:attrNameLst>
                                      </p:cBhvr>
                                      <p:to>
                                        <p:strVal val="visible"/>
                                      </p:to>
                                    </p:set>
                                    <p:animEffect transition="in" filter="fade">
                                      <p:cBhvr>
                                        <p:cTn id="7" dur="500"/>
                                        <p:tgtEl>
                                          <p:spTgt spid="22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5">
                                            <p:txEl>
                                              <p:pRg st="1" end="1"/>
                                            </p:txEl>
                                          </p:spTgt>
                                        </p:tgtEl>
                                        <p:attrNameLst>
                                          <p:attrName>style.visibility</p:attrName>
                                        </p:attrNameLst>
                                      </p:cBhvr>
                                      <p:to>
                                        <p:strVal val="visible"/>
                                      </p:to>
                                    </p:set>
                                    <p:animEffect transition="in" filter="fade">
                                      <p:cBhvr>
                                        <p:cTn id="12" dur="500"/>
                                        <p:tgtEl>
                                          <p:spTgt spid="22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25">
                                            <p:txEl>
                                              <p:pRg st="2" end="2"/>
                                            </p:txEl>
                                          </p:spTgt>
                                        </p:tgtEl>
                                        <p:attrNameLst>
                                          <p:attrName>style.visibility</p:attrName>
                                        </p:attrNameLst>
                                      </p:cBhvr>
                                      <p:to>
                                        <p:strVal val="visible"/>
                                      </p:to>
                                    </p:set>
                                    <p:animEffect transition="in" filter="fade">
                                      <p:cBhvr>
                                        <p:cTn id="17" dur="500"/>
                                        <p:tgtEl>
                                          <p:spTgt spid="22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25">
                                            <p:txEl>
                                              <p:pRg st="3" end="3"/>
                                            </p:txEl>
                                          </p:spTgt>
                                        </p:tgtEl>
                                        <p:attrNameLst>
                                          <p:attrName>style.visibility</p:attrName>
                                        </p:attrNameLst>
                                      </p:cBhvr>
                                      <p:to>
                                        <p:strVal val="visible"/>
                                      </p:to>
                                    </p:set>
                                    <p:animEffect transition="in" filter="fade">
                                      <p:cBhvr>
                                        <p:cTn id="22" dur="500"/>
                                        <p:tgtEl>
                                          <p:spTgt spid="22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25">
                                            <p:txEl>
                                              <p:pRg st="4" end="4"/>
                                            </p:txEl>
                                          </p:spTgt>
                                        </p:tgtEl>
                                        <p:attrNameLst>
                                          <p:attrName>style.visibility</p:attrName>
                                        </p:attrNameLst>
                                      </p:cBhvr>
                                      <p:to>
                                        <p:strVal val="visible"/>
                                      </p:to>
                                    </p:set>
                                    <p:animEffect transition="in" filter="fade">
                                      <p:cBhvr>
                                        <p:cTn id="27" dur="500"/>
                                        <p:tgtEl>
                                          <p:spTgt spid="22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25">
                                            <p:txEl>
                                              <p:pRg st="5" end="5"/>
                                            </p:txEl>
                                          </p:spTgt>
                                        </p:tgtEl>
                                        <p:attrNameLst>
                                          <p:attrName>style.visibility</p:attrName>
                                        </p:attrNameLst>
                                      </p:cBhvr>
                                      <p:to>
                                        <p:strVal val="visible"/>
                                      </p:to>
                                    </p:set>
                                    <p:animEffect transition="in" filter="fade">
                                      <p:cBhvr>
                                        <p:cTn id="32" dur="500"/>
                                        <p:tgtEl>
                                          <p:spTgt spid="22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25">
                                            <p:txEl>
                                              <p:pRg st="6" end="6"/>
                                            </p:txEl>
                                          </p:spTgt>
                                        </p:tgtEl>
                                        <p:attrNameLst>
                                          <p:attrName>style.visibility</p:attrName>
                                        </p:attrNameLst>
                                      </p:cBhvr>
                                      <p:to>
                                        <p:strVal val="visible"/>
                                      </p:to>
                                    </p:set>
                                    <p:animEffect transition="in" filter="fade">
                                      <p:cBhvr>
                                        <p:cTn id="37" dur="500"/>
                                        <p:tgtEl>
                                          <p:spTgt spid="22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 name="Shape 233"/>
          <p:cNvSpPr>
            <a:spLocks noGrp="1"/>
          </p:cNvSpPr>
          <p:nvPr>
            <p:ph type="body" idx="1"/>
          </p:nvPr>
        </p:nvSpPr>
        <p:spPr>
          <a:xfrm>
            <a:off x="736968" y="1350000"/>
            <a:ext cx="7679267" cy="5309418"/>
          </a:xfrm>
          <a:prstGeom prst="rect">
            <a:avLst/>
          </a:prstGeom>
        </p:spPr>
        <p:txBody>
          <a:bodyPr>
            <a:noAutofit/>
          </a:bodyPr>
          <a:lstStyle/>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smtClean="0"/>
              <a:t>Octopus</a:t>
            </a:r>
            <a:endParaRPr lang="en-US" dirty="0" smtClean="0"/>
          </a:p>
          <a:p>
            <a:pPr marL="341313" indent="14288" defTabSz="719965">
              <a:lnSpc>
                <a:spcPts val="2600"/>
              </a:lnSpc>
              <a:spcBef>
                <a:spcPts val="0"/>
              </a:spcBef>
              <a:spcAft>
                <a:spcPts val="600"/>
              </a:spcAft>
              <a:buNone/>
              <a:defRPr sz="2100">
                <a:solidFill>
                  <a:schemeClr val="accent1"/>
                </a:solidFill>
                <a:latin typeface="Calibri Light"/>
                <a:ea typeface="Calibri Light"/>
                <a:cs typeface="Calibri Light"/>
                <a:sym typeface="Calibri Light"/>
              </a:defRPr>
            </a:pPr>
            <a:r>
              <a:rPr dirty="0" smtClean="0"/>
              <a:t>Pros</a:t>
            </a:r>
            <a:r>
              <a:rPr lang="en-US" dirty="0" smtClean="0"/>
              <a:t> </a:t>
            </a:r>
            <a:r>
              <a:rPr dirty="0" smtClean="0">
                <a:latin typeface="Microsoft JhengHei"/>
                <a:ea typeface="Microsoft JhengHei"/>
                <a:cs typeface="Microsoft JhengHei"/>
                <a:sym typeface="Microsoft JhengHei"/>
              </a:rPr>
              <a:t>：</a:t>
            </a:r>
            <a:r>
              <a:rPr dirty="0" smtClean="0"/>
              <a:t>It </a:t>
            </a:r>
            <a:r>
              <a:rPr dirty="0"/>
              <a:t>is convenient and </a:t>
            </a:r>
            <a:r>
              <a:rPr dirty="0" smtClean="0"/>
              <a:t>change-free.</a:t>
            </a:r>
            <a:endParaRPr lang="en-US" dirty="0" smtClean="0"/>
          </a:p>
          <a:p>
            <a:pPr marL="1165225" indent="-809625" defTabSz="719965">
              <a:lnSpc>
                <a:spcPts val="2600"/>
              </a:lnSpc>
              <a:spcBef>
                <a:spcPts val="0"/>
              </a:spcBef>
              <a:spcAft>
                <a:spcPts val="600"/>
              </a:spcAft>
              <a:buNone/>
              <a:defRPr sz="2100">
                <a:solidFill>
                  <a:schemeClr val="accent1"/>
                </a:solidFill>
                <a:latin typeface="Calibri Light"/>
                <a:ea typeface="Calibri Light"/>
                <a:cs typeface="Calibri Light"/>
                <a:sym typeface="Calibri Light"/>
              </a:defRPr>
            </a:pPr>
            <a:r>
              <a:rPr dirty="0" err="1" smtClean="0"/>
              <a:t>Cons</a:t>
            </a:r>
            <a:r>
              <a:rPr dirty="0" err="1" smtClean="0">
                <a:latin typeface="Microsoft JhengHei"/>
                <a:ea typeface="Microsoft JhengHei"/>
                <a:cs typeface="Microsoft JhengHei"/>
                <a:sym typeface="Microsoft JhengHei"/>
              </a:rPr>
              <a:t>：</a:t>
            </a:r>
            <a:r>
              <a:rPr dirty="0" err="1" smtClean="0"/>
              <a:t>Top</a:t>
            </a:r>
            <a:r>
              <a:rPr dirty="0" smtClean="0"/>
              <a:t> </a:t>
            </a:r>
            <a:r>
              <a:rPr dirty="0"/>
              <a:t>up in advance is </a:t>
            </a:r>
            <a:r>
              <a:rPr dirty="0" smtClean="0"/>
              <a:t>required.</a:t>
            </a:r>
            <a:r>
              <a:rPr lang="en-US" dirty="0" smtClean="0"/>
              <a:t/>
            </a:r>
            <a:br>
              <a:rPr lang="en-US" dirty="0" smtClean="0"/>
            </a:br>
            <a:r>
              <a:rPr dirty="0" smtClean="0"/>
              <a:t>There </a:t>
            </a:r>
            <a:r>
              <a:rPr dirty="0"/>
              <a:t>is a maximum transaction limit</a:t>
            </a:r>
            <a:r>
              <a:rPr dirty="0" smtClean="0"/>
              <a:t>.</a:t>
            </a:r>
            <a:endParaRPr lang="en-US" dirty="0" smtClean="0"/>
          </a:p>
          <a:p>
            <a:pPr marL="342000" indent="-339725"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lang="en-US" altLang="zh-HK" dirty="0"/>
              <a:t>EPS</a:t>
            </a:r>
          </a:p>
          <a:p>
            <a:pPr marL="1114425" indent="-758825"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lang="en-US" altLang="zh-HK" dirty="0" smtClean="0"/>
              <a:t>Pros </a:t>
            </a:r>
            <a:r>
              <a:rPr lang="zh-HK" altLang="en-US" dirty="0" smtClean="0">
                <a:latin typeface="Microsoft JhengHei"/>
                <a:ea typeface="Microsoft JhengHei"/>
                <a:cs typeface="Microsoft JhengHei"/>
                <a:sym typeface="Microsoft JhengHei"/>
              </a:rPr>
              <a:t>：</a:t>
            </a:r>
            <a:r>
              <a:rPr lang="en-US" altLang="zh-HK" dirty="0"/>
              <a:t>It is easy to carry. </a:t>
            </a:r>
            <a:r>
              <a:rPr lang="en-US" altLang="zh-HK" dirty="0" smtClean="0"/>
              <a:t/>
            </a:r>
            <a:br>
              <a:rPr lang="en-US" altLang="zh-HK" dirty="0" smtClean="0"/>
            </a:br>
            <a:r>
              <a:rPr lang="en-US" altLang="zh-HK" dirty="0" smtClean="0"/>
              <a:t> Security </a:t>
            </a:r>
            <a:r>
              <a:rPr lang="en-US" altLang="zh-HK" dirty="0"/>
              <a:t>is high. Password is required to make a </a:t>
            </a:r>
            <a:r>
              <a:rPr lang="en-US" altLang="zh-HK" dirty="0" smtClean="0"/>
              <a:t>transaction.</a:t>
            </a:r>
          </a:p>
          <a:p>
            <a:pPr marL="341313" indent="14288"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lang="en-US" altLang="zh-HK" dirty="0" smtClean="0"/>
              <a:t>Cons</a:t>
            </a:r>
            <a:r>
              <a:rPr lang="zh-HK" altLang="en-US" dirty="0" smtClean="0">
                <a:latin typeface="Microsoft JhengHei"/>
                <a:ea typeface="Microsoft JhengHei"/>
                <a:cs typeface="Microsoft JhengHei"/>
                <a:sym typeface="Microsoft JhengHei"/>
              </a:rPr>
              <a:t>：</a:t>
            </a:r>
            <a:r>
              <a:rPr lang="en-US" altLang="zh-HK" dirty="0" smtClean="0"/>
              <a:t>There must be sufficient money in the bank account.</a:t>
            </a:r>
            <a:endParaRPr lang="en-US" altLang="zh-HK" dirty="0"/>
          </a:p>
        </p:txBody>
      </p:sp>
      <p:sp>
        <p:nvSpPr>
          <p:cNvPr id="234" name="Shape 234"/>
          <p:cNvSpPr>
            <a:spLocks noGrp="1"/>
          </p:cNvSpPr>
          <p:nvPr>
            <p:ph type="body" sz="quarter" idx="13"/>
          </p:nvPr>
        </p:nvSpPr>
        <p:spPr>
          <a:xfrm>
            <a:off x="732368" y="692155"/>
            <a:ext cx="7683866" cy="633485"/>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t>Activity 2</a:t>
            </a:r>
          </a:p>
        </p:txBody>
      </p:sp>
      <p:sp>
        <p:nvSpPr>
          <p:cNvPr id="235" name="Shape 235"/>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12</a:t>
            </a:fld>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3">
                                            <p:txEl>
                                              <p:pRg st="0" end="0"/>
                                            </p:txEl>
                                          </p:spTgt>
                                        </p:tgtEl>
                                        <p:attrNameLst>
                                          <p:attrName>style.visibility</p:attrName>
                                        </p:attrNameLst>
                                      </p:cBhvr>
                                      <p:to>
                                        <p:strVal val="visible"/>
                                      </p:to>
                                    </p:set>
                                    <p:animEffect transition="in" filter="fade">
                                      <p:cBhvr>
                                        <p:cTn id="7" dur="500"/>
                                        <p:tgtEl>
                                          <p:spTgt spid="23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33">
                                            <p:txEl>
                                              <p:pRg st="1" end="1"/>
                                            </p:txEl>
                                          </p:spTgt>
                                        </p:tgtEl>
                                        <p:attrNameLst>
                                          <p:attrName>style.visibility</p:attrName>
                                        </p:attrNameLst>
                                      </p:cBhvr>
                                      <p:to>
                                        <p:strVal val="visible"/>
                                      </p:to>
                                    </p:set>
                                    <p:animEffect transition="in" filter="fade">
                                      <p:cBhvr>
                                        <p:cTn id="12" dur="500"/>
                                        <p:tgtEl>
                                          <p:spTgt spid="23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33">
                                            <p:txEl>
                                              <p:pRg st="2" end="2"/>
                                            </p:txEl>
                                          </p:spTgt>
                                        </p:tgtEl>
                                        <p:attrNameLst>
                                          <p:attrName>style.visibility</p:attrName>
                                        </p:attrNameLst>
                                      </p:cBhvr>
                                      <p:to>
                                        <p:strVal val="visible"/>
                                      </p:to>
                                    </p:set>
                                    <p:animEffect transition="in" filter="fade">
                                      <p:cBhvr>
                                        <p:cTn id="17" dur="500"/>
                                        <p:tgtEl>
                                          <p:spTgt spid="23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33">
                                            <p:txEl>
                                              <p:pRg st="3" end="3"/>
                                            </p:txEl>
                                          </p:spTgt>
                                        </p:tgtEl>
                                        <p:attrNameLst>
                                          <p:attrName>style.visibility</p:attrName>
                                        </p:attrNameLst>
                                      </p:cBhvr>
                                      <p:to>
                                        <p:strVal val="visible"/>
                                      </p:to>
                                    </p:set>
                                    <p:animEffect transition="in" filter="fade">
                                      <p:cBhvr>
                                        <p:cTn id="22" dur="500"/>
                                        <p:tgtEl>
                                          <p:spTgt spid="23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33">
                                            <p:txEl>
                                              <p:pRg st="4" end="4"/>
                                            </p:txEl>
                                          </p:spTgt>
                                        </p:tgtEl>
                                        <p:attrNameLst>
                                          <p:attrName>style.visibility</p:attrName>
                                        </p:attrNameLst>
                                      </p:cBhvr>
                                      <p:to>
                                        <p:strVal val="visible"/>
                                      </p:to>
                                    </p:set>
                                    <p:animEffect transition="in" filter="fade">
                                      <p:cBhvr>
                                        <p:cTn id="27" dur="500"/>
                                        <p:tgtEl>
                                          <p:spTgt spid="23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33">
                                            <p:txEl>
                                              <p:pRg st="5" end="5"/>
                                            </p:txEl>
                                          </p:spTgt>
                                        </p:tgtEl>
                                        <p:attrNameLst>
                                          <p:attrName>style.visibility</p:attrName>
                                        </p:attrNameLst>
                                      </p:cBhvr>
                                      <p:to>
                                        <p:strVal val="visible"/>
                                      </p:to>
                                    </p:set>
                                    <p:animEffect transition="in" filter="fade">
                                      <p:cBhvr>
                                        <p:cTn id="32" dur="500"/>
                                        <p:tgtEl>
                                          <p:spTgt spid="23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 name="Shape 241"/>
          <p:cNvSpPr>
            <a:spLocks noGrp="1"/>
          </p:cNvSpPr>
          <p:nvPr>
            <p:ph type="body" idx="1"/>
          </p:nvPr>
        </p:nvSpPr>
        <p:spPr>
          <a:xfrm>
            <a:off x="730800" y="1350000"/>
            <a:ext cx="7679267" cy="4576838"/>
          </a:xfrm>
          <a:prstGeom prst="rect">
            <a:avLst/>
          </a:prstGeom>
        </p:spPr>
        <p:txBody>
          <a:bodyPr/>
          <a:lstStyle/>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Apple </a:t>
            </a:r>
            <a:r>
              <a:rPr dirty="0" smtClean="0"/>
              <a:t>Pay</a:t>
            </a:r>
            <a:endParaRPr lang="en-US" dirty="0" smtClean="0"/>
          </a:p>
          <a:p>
            <a:pPr marL="1114425" indent="-758825" defTabSz="719965">
              <a:lnSpc>
                <a:spcPts val="2600"/>
              </a:lnSpc>
              <a:spcBef>
                <a:spcPts val="0"/>
              </a:spcBef>
              <a:spcAft>
                <a:spcPts val="600"/>
              </a:spcAft>
              <a:buNone/>
              <a:defRPr sz="2100">
                <a:solidFill>
                  <a:schemeClr val="accent1"/>
                </a:solidFill>
                <a:latin typeface="Calibri Light"/>
                <a:ea typeface="Calibri Light"/>
                <a:cs typeface="Calibri Light"/>
                <a:sym typeface="Calibri Light"/>
              </a:defRPr>
            </a:pPr>
            <a:r>
              <a:rPr dirty="0" smtClean="0"/>
              <a:t>Pros</a:t>
            </a:r>
            <a:r>
              <a:rPr lang="en-US" dirty="0" smtClean="0"/>
              <a:t> </a:t>
            </a:r>
            <a:r>
              <a:rPr dirty="0" smtClean="0">
                <a:latin typeface="Microsoft JhengHei"/>
                <a:ea typeface="Microsoft JhengHei"/>
                <a:cs typeface="Microsoft JhengHei"/>
                <a:sym typeface="Microsoft JhengHei"/>
              </a:rPr>
              <a:t>：</a:t>
            </a:r>
            <a:r>
              <a:rPr dirty="0" smtClean="0"/>
              <a:t>Credit </a:t>
            </a:r>
            <a:r>
              <a:rPr dirty="0"/>
              <a:t>card bonus points can be </a:t>
            </a:r>
            <a:r>
              <a:rPr dirty="0" smtClean="0"/>
              <a:t>earned.</a:t>
            </a:r>
            <a:br>
              <a:rPr dirty="0" smtClean="0"/>
            </a:br>
            <a:r>
              <a:rPr lang="en-US" dirty="0" smtClean="0"/>
              <a:t> </a:t>
            </a:r>
            <a:r>
              <a:rPr dirty="0" smtClean="0"/>
              <a:t>The </a:t>
            </a:r>
            <a:r>
              <a:rPr dirty="0"/>
              <a:t>security is high with fingerprint </a:t>
            </a:r>
            <a:r>
              <a:rPr dirty="0" smtClean="0"/>
              <a:t>authentication.</a:t>
            </a:r>
            <a:endParaRPr lang="en-US" dirty="0"/>
          </a:p>
          <a:p>
            <a:pPr marL="1165225" indent="-809625" defTabSz="719965">
              <a:lnSpc>
                <a:spcPts val="2600"/>
              </a:lnSpc>
              <a:spcBef>
                <a:spcPts val="0"/>
              </a:spcBef>
              <a:spcAft>
                <a:spcPts val="600"/>
              </a:spcAft>
              <a:buNone/>
              <a:defRPr sz="2100">
                <a:solidFill>
                  <a:schemeClr val="accent1"/>
                </a:solidFill>
                <a:latin typeface="Calibri Light"/>
                <a:ea typeface="Calibri Light"/>
                <a:cs typeface="Calibri Light"/>
                <a:sym typeface="Calibri Light"/>
              </a:defRPr>
            </a:pPr>
            <a:r>
              <a:rPr dirty="0" err="1" smtClean="0"/>
              <a:t>Cons</a:t>
            </a:r>
            <a:r>
              <a:rPr dirty="0" err="1" smtClean="0">
                <a:latin typeface="Microsoft JhengHei"/>
                <a:ea typeface="Microsoft JhengHei"/>
                <a:cs typeface="Microsoft JhengHei"/>
                <a:sym typeface="Microsoft JhengHei"/>
              </a:rPr>
              <a:t>：</a:t>
            </a:r>
            <a:r>
              <a:rPr dirty="0" err="1" smtClean="0"/>
              <a:t>Interest</a:t>
            </a:r>
            <a:r>
              <a:rPr dirty="0" smtClean="0"/>
              <a:t> </a:t>
            </a:r>
            <a:r>
              <a:rPr dirty="0"/>
              <a:t>will be charged for overdue </a:t>
            </a:r>
            <a:r>
              <a:rPr dirty="0" smtClean="0"/>
              <a:t>repayments.</a:t>
            </a:r>
            <a:r>
              <a:rPr lang="en-US" dirty="0" smtClean="0"/>
              <a:t/>
            </a:r>
            <a:br>
              <a:rPr lang="en-US" dirty="0" smtClean="0"/>
            </a:br>
            <a:r>
              <a:rPr dirty="0" smtClean="0"/>
              <a:t>Need to be aware of credit limits.</a:t>
            </a:r>
            <a:r>
              <a:rPr lang="en-US" dirty="0"/>
              <a:t/>
            </a:r>
            <a:br>
              <a:rPr lang="en-US" dirty="0"/>
            </a:br>
            <a:r>
              <a:rPr dirty="0" smtClean="0"/>
              <a:t>Not </a:t>
            </a:r>
            <a:r>
              <a:rPr dirty="0"/>
              <a:t>all merchants accept Apple Pay.</a:t>
            </a:r>
          </a:p>
        </p:txBody>
      </p:sp>
      <p:sp>
        <p:nvSpPr>
          <p:cNvPr id="242" name="Shape 242"/>
          <p:cNvSpPr>
            <a:spLocks noGrp="1"/>
          </p:cNvSpPr>
          <p:nvPr>
            <p:ph type="body" sz="quarter" idx="13"/>
          </p:nvPr>
        </p:nvSpPr>
        <p:spPr>
          <a:xfrm>
            <a:off x="732368" y="692154"/>
            <a:ext cx="7683866" cy="604459"/>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t>Activity 2</a:t>
            </a:r>
          </a:p>
        </p:txBody>
      </p:sp>
      <p:sp>
        <p:nvSpPr>
          <p:cNvPr id="243" name="Shape 243"/>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13</a:t>
            </a:fld>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1">
                                            <p:txEl>
                                              <p:pRg st="0" end="0"/>
                                            </p:txEl>
                                          </p:spTgt>
                                        </p:tgtEl>
                                        <p:attrNameLst>
                                          <p:attrName>style.visibility</p:attrName>
                                        </p:attrNameLst>
                                      </p:cBhvr>
                                      <p:to>
                                        <p:strVal val="visible"/>
                                      </p:to>
                                    </p:set>
                                    <p:animEffect transition="in" filter="fade">
                                      <p:cBhvr>
                                        <p:cTn id="7" dur="500"/>
                                        <p:tgtEl>
                                          <p:spTgt spid="24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41">
                                            <p:txEl>
                                              <p:pRg st="1" end="1"/>
                                            </p:txEl>
                                          </p:spTgt>
                                        </p:tgtEl>
                                        <p:attrNameLst>
                                          <p:attrName>style.visibility</p:attrName>
                                        </p:attrNameLst>
                                      </p:cBhvr>
                                      <p:to>
                                        <p:strVal val="visible"/>
                                      </p:to>
                                    </p:set>
                                    <p:animEffect transition="in" filter="fade">
                                      <p:cBhvr>
                                        <p:cTn id="12" dur="500"/>
                                        <p:tgtEl>
                                          <p:spTgt spid="24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41">
                                            <p:txEl>
                                              <p:pRg st="2" end="2"/>
                                            </p:txEl>
                                          </p:spTgt>
                                        </p:tgtEl>
                                        <p:attrNameLst>
                                          <p:attrName>style.visibility</p:attrName>
                                        </p:attrNameLst>
                                      </p:cBhvr>
                                      <p:to>
                                        <p:strVal val="visible"/>
                                      </p:to>
                                    </p:set>
                                    <p:animEffect transition="in" filter="fade">
                                      <p:cBhvr>
                                        <p:cTn id="17" dur="500"/>
                                        <p:tgtEl>
                                          <p:spTgt spid="24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1"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 name="Shape 247"/>
          <p:cNvSpPr>
            <a:spLocks noGrp="1"/>
          </p:cNvSpPr>
          <p:nvPr>
            <p:ph type="body" sz="quarter" idx="13"/>
          </p:nvPr>
        </p:nvSpPr>
        <p:spPr>
          <a:xfrm>
            <a:off x="1799659" y="3556488"/>
            <a:ext cx="6143732" cy="1795281"/>
          </a:xfrm>
          <a:prstGeom prst="rect">
            <a:avLst/>
          </a:prstGeom>
          <a:extLst>
            <a:ext uri="{C572A759-6A51-4108-AA02-DFA0A04FC94B}">
              <ma14:wrappingTextBoxFlag xmlns="" xmlns:ma14="http://schemas.microsoft.com/office/mac/drawingml/2011/main" val="1"/>
            </a:ext>
          </a:extLst>
        </p:spPr>
        <p:txBody>
          <a:bodyPr>
            <a:normAutofit/>
          </a:bodyPr>
          <a:lstStyle>
            <a:lvl1pPr marL="0" indent="0" defTabSz="685765">
              <a:lnSpc>
                <a:spcPct val="135000"/>
              </a:lnSpc>
              <a:spcBef>
                <a:spcPts val="0"/>
              </a:spcBef>
              <a:buSzTx/>
              <a:buNone/>
              <a:defRPr sz="4000">
                <a:solidFill>
                  <a:schemeClr val="accent1"/>
                </a:solidFill>
                <a:latin typeface="Calibri Light"/>
                <a:ea typeface="Calibri Light"/>
                <a:cs typeface="Calibri Light"/>
                <a:sym typeface="Calibri Light"/>
              </a:defRPr>
            </a:lvl1pPr>
          </a:lstStyle>
          <a:p>
            <a:r>
              <a:rPr dirty="0">
                <a:solidFill>
                  <a:schemeClr val="bg1"/>
                </a:solidFill>
                <a:latin typeface="+mj-lt"/>
                <a:ea typeface="+mj-ea"/>
                <a:cs typeface="+mj-cs"/>
                <a:sym typeface="Calibri"/>
              </a:rPr>
              <a:t>Comparison of payment facilities</a:t>
            </a:r>
          </a:p>
        </p:txBody>
      </p:sp>
      <p:sp>
        <p:nvSpPr>
          <p:cNvPr id="245" name="Shape 245"/>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14</a:t>
            </a:fld>
            <a:endParaRPr/>
          </a:p>
        </p:txBody>
      </p:sp>
      <p:sp>
        <p:nvSpPr>
          <p:cNvPr id="3" name="矩形 2"/>
          <p:cNvSpPr/>
          <p:nvPr/>
        </p:nvSpPr>
        <p:spPr>
          <a:xfrm>
            <a:off x="1678675" y="2781606"/>
            <a:ext cx="6018663" cy="646331"/>
          </a:xfrm>
          <a:prstGeom prst="rect">
            <a:avLst/>
          </a:prstGeom>
        </p:spPr>
        <p:txBody>
          <a:bodyPr wrap="square">
            <a:spAutoFit/>
          </a:bodyPr>
          <a:lstStyle/>
          <a:p>
            <a:pPr lvl="0" hangingPunct="1">
              <a:lnSpc>
                <a:spcPct val="90000"/>
              </a:lnSpc>
            </a:pPr>
            <a:r>
              <a:rPr lang="en-US" altLang="zh-HK" sz="4000" dirty="0">
                <a:solidFill>
                  <a:srgbClr val="F58C3C"/>
                </a:solidFill>
                <a:latin typeface="Calibri"/>
              </a:rPr>
              <a:t>Activity </a:t>
            </a:r>
            <a:r>
              <a:rPr lang="en-US" altLang="zh-HK" sz="4000" dirty="0" smtClean="0">
                <a:solidFill>
                  <a:srgbClr val="F58C3C"/>
                </a:solidFill>
                <a:latin typeface="Calibri"/>
              </a:rPr>
              <a:t>3: Group discussion</a:t>
            </a:r>
            <a:endParaRPr lang="en-US" altLang="zh-HK" sz="4000" dirty="0">
              <a:solidFill>
                <a:srgbClr val="F58C3C"/>
              </a:solidFill>
              <a:latin typeface="Calibri"/>
            </a:endParaRPr>
          </a:p>
        </p:txBody>
      </p:sp>
    </p:spTree>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 name="Shape 250"/>
          <p:cNvSpPr>
            <a:spLocks noGrp="1"/>
          </p:cNvSpPr>
          <p:nvPr>
            <p:ph type="body" idx="1"/>
          </p:nvPr>
        </p:nvSpPr>
        <p:spPr>
          <a:xfrm>
            <a:off x="732368" y="692154"/>
            <a:ext cx="7683866" cy="623810"/>
          </a:xfrm>
          <a:prstGeom prst="rect">
            <a:avLst/>
          </a:prstGeom>
        </p:spPr>
        <p:txBody>
          <a:bodyPr/>
          <a:lstStyle>
            <a:lvl1pPr marL="0" indent="0">
              <a:lnSpc>
                <a:spcPts val="3400"/>
              </a:lnSpc>
              <a:buSzTx/>
              <a:buNone/>
              <a:defRPr sz="3300"/>
            </a:lvl1pPr>
          </a:lstStyle>
          <a:p>
            <a:r>
              <a:rPr b="1" dirty="0"/>
              <a:t>Activity </a:t>
            </a:r>
            <a:r>
              <a:rPr b="1" dirty="0" smtClean="0"/>
              <a:t>3</a:t>
            </a:r>
            <a:endParaRPr b="1" dirty="0"/>
          </a:p>
        </p:txBody>
      </p:sp>
      <p:sp>
        <p:nvSpPr>
          <p:cNvPr id="249" name="Shape 249"/>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15</a:t>
            </a:fld>
            <a:endParaRPr/>
          </a:p>
        </p:txBody>
      </p:sp>
      <p:pic>
        <p:nvPicPr>
          <p:cNvPr id="251" name="image16.png"/>
          <p:cNvPicPr>
            <a:picLocks noChangeAspect="1"/>
          </p:cNvPicPr>
          <p:nvPr/>
        </p:nvPicPr>
        <p:blipFill>
          <a:blip r:embed="rId2">
            <a:extLst/>
          </a:blip>
          <a:stretch>
            <a:fillRect/>
          </a:stretch>
        </p:blipFill>
        <p:spPr>
          <a:xfrm>
            <a:off x="1328086" y="1229499"/>
            <a:ext cx="6449327" cy="4963221"/>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 name="Shape 254"/>
          <p:cNvSpPr>
            <a:spLocks noGrp="1"/>
          </p:cNvSpPr>
          <p:nvPr>
            <p:ph type="body" idx="1"/>
          </p:nvPr>
        </p:nvSpPr>
        <p:spPr>
          <a:xfrm>
            <a:off x="732368" y="692154"/>
            <a:ext cx="7683866" cy="623810"/>
          </a:xfrm>
          <a:prstGeom prst="rect">
            <a:avLst/>
          </a:prstGeom>
        </p:spPr>
        <p:txBody>
          <a:bodyPr/>
          <a:lstStyle>
            <a:lvl1pPr marL="0" indent="0">
              <a:lnSpc>
                <a:spcPts val="3400"/>
              </a:lnSpc>
              <a:buSzTx/>
              <a:buNone/>
              <a:defRPr sz="3300"/>
            </a:lvl1pPr>
          </a:lstStyle>
          <a:p>
            <a:r>
              <a:rPr b="1" dirty="0"/>
              <a:t>Activity </a:t>
            </a:r>
            <a:r>
              <a:rPr b="1" dirty="0" smtClean="0"/>
              <a:t>3</a:t>
            </a:r>
            <a:endParaRPr b="1" dirty="0"/>
          </a:p>
        </p:txBody>
      </p:sp>
      <p:sp>
        <p:nvSpPr>
          <p:cNvPr id="253" name="Shape 253"/>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16</a:t>
            </a:fld>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7300" y="1213559"/>
            <a:ext cx="6629400" cy="5095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 name="Shape 257"/>
          <p:cNvSpPr>
            <a:spLocks noGrp="1"/>
          </p:cNvSpPr>
          <p:nvPr>
            <p:ph type="body" idx="1"/>
          </p:nvPr>
        </p:nvSpPr>
        <p:spPr>
          <a:xfrm>
            <a:off x="732367" y="1350000"/>
            <a:ext cx="7679267" cy="3613503"/>
          </a:xfrm>
          <a:prstGeom prst="rect">
            <a:avLst/>
          </a:prstGeom>
        </p:spPr>
        <p:txBody>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dirty="0"/>
              <a:t>When using a credit card, you will need to enter your credit card number, expiration date, cardholder’s name, and verification code.</a:t>
            </a:r>
          </a:p>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dirty="0"/>
              <a:t>Some companies also require you to enter your ID number and date of birth.</a:t>
            </a:r>
          </a:p>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dirty="0"/>
              <a:t>In addition to these personal data, what other information needs to be kept confidential?</a:t>
            </a:r>
          </a:p>
        </p:txBody>
      </p:sp>
      <p:sp>
        <p:nvSpPr>
          <p:cNvPr id="258" name="Shape 258"/>
          <p:cNvSpPr>
            <a:spLocks noGrp="1"/>
          </p:cNvSpPr>
          <p:nvPr>
            <p:ph type="body" sz="quarter" idx="13"/>
          </p:nvPr>
        </p:nvSpPr>
        <p:spPr>
          <a:xfrm>
            <a:off x="732368" y="692154"/>
            <a:ext cx="7683866" cy="623810"/>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rPr dirty="0"/>
              <a:t>Activity </a:t>
            </a:r>
            <a:r>
              <a:rPr dirty="0" smtClean="0"/>
              <a:t>3</a:t>
            </a:r>
            <a:endParaRPr dirty="0"/>
          </a:p>
        </p:txBody>
      </p:sp>
      <p:sp>
        <p:nvSpPr>
          <p:cNvPr id="259" name="Shape 259"/>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17</a:t>
            </a:fld>
            <a:endParaRPr/>
          </a:p>
        </p:txBody>
      </p:sp>
      <p:pic>
        <p:nvPicPr>
          <p:cNvPr id="260" name="image18.png"/>
          <p:cNvPicPr>
            <a:picLocks noChangeAspect="1"/>
          </p:cNvPicPr>
          <p:nvPr/>
        </p:nvPicPr>
        <p:blipFill>
          <a:blip r:embed="rId2">
            <a:extLst/>
          </a:blip>
          <a:srcRect l="11327" t="24963" r="62347" b="22076"/>
          <a:stretch>
            <a:fillRect/>
          </a:stretch>
        </p:blipFill>
        <p:spPr>
          <a:xfrm>
            <a:off x="2688609" y="3639775"/>
            <a:ext cx="1628153" cy="2317316"/>
          </a:xfrm>
          <a:prstGeom prst="rect">
            <a:avLst/>
          </a:prstGeom>
          <a:ln w="12700">
            <a:miter lim="400000"/>
          </a:ln>
        </p:spPr>
      </p:pic>
      <p:pic>
        <p:nvPicPr>
          <p:cNvPr id="261" name="image19.png"/>
          <p:cNvPicPr>
            <a:picLocks noChangeAspect="1"/>
          </p:cNvPicPr>
          <p:nvPr/>
        </p:nvPicPr>
        <p:blipFill>
          <a:blip r:embed="rId3">
            <a:extLst/>
          </a:blip>
          <a:stretch>
            <a:fillRect/>
          </a:stretch>
        </p:blipFill>
        <p:spPr>
          <a:xfrm>
            <a:off x="4489448" y="3487832"/>
            <a:ext cx="3567112" cy="2621201"/>
          </a:xfrm>
          <a:prstGeom prst="rect">
            <a:avLst/>
          </a:prstGeom>
          <a:ln w="12700">
            <a:miter lim="400000"/>
          </a:ln>
        </p:spPr>
      </p:pic>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7">
                                            <p:txEl>
                                              <p:pRg st="0" end="0"/>
                                            </p:txEl>
                                          </p:spTgt>
                                        </p:tgtEl>
                                        <p:attrNameLst>
                                          <p:attrName>style.visibility</p:attrName>
                                        </p:attrNameLst>
                                      </p:cBhvr>
                                      <p:to>
                                        <p:strVal val="visible"/>
                                      </p:to>
                                    </p:set>
                                    <p:animEffect transition="in" filter="fade">
                                      <p:cBhvr>
                                        <p:cTn id="7" dur="500"/>
                                        <p:tgtEl>
                                          <p:spTgt spid="257">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61"/>
                                        </p:tgtEl>
                                        <p:attrNameLst>
                                          <p:attrName>style.visibility</p:attrName>
                                        </p:attrNameLst>
                                      </p:cBhvr>
                                      <p:to>
                                        <p:strVal val="visible"/>
                                      </p:to>
                                    </p:set>
                                    <p:animEffect transition="in" filter="fade">
                                      <p:cBhvr>
                                        <p:cTn id="10" dur="500"/>
                                        <p:tgtEl>
                                          <p:spTgt spid="26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57">
                                            <p:txEl>
                                              <p:pRg st="1" end="1"/>
                                            </p:txEl>
                                          </p:spTgt>
                                        </p:tgtEl>
                                        <p:attrNameLst>
                                          <p:attrName>style.visibility</p:attrName>
                                        </p:attrNameLst>
                                      </p:cBhvr>
                                      <p:to>
                                        <p:strVal val="visible"/>
                                      </p:to>
                                    </p:set>
                                    <p:animEffect transition="in" filter="fade">
                                      <p:cBhvr>
                                        <p:cTn id="15" dur="500"/>
                                        <p:tgtEl>
                                          <p:spTgt spid="257">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57">
                                            <p:txEl>
                                              <p:pRg st="2" end="2"/>
                                            </p:txEl>
                                          </p:spTgt>
                                        </p:tgtEl>
                                        <p:attrNameLst>
                                          <p:attrName>style.visibility</p:attrName>
                                        </p:attrNameLst>
                                      </p:cBhvr>
                                      <p:to>
                                        <p:strVal val="visible"/>
                                      </p:to>
                                    </p:set>
                                    <p:animEffect transition="in" filter="fade">
                                      <p:cBhvr>
                                        <p:cTn id="20" dur="500"/>
                                        <p:tgtEl>
                                          <p:spTgt spid="257">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60"/>
                                        </p:tgtEl>
                                        <p:attrNameLst>
                                          <p:attrName>style.visibility</p:attrName>
                                        </p:attrNameLst>
                                      </p:cBhvr>
                                      <p:to>
                                        <p:strVal val="visible"/>
                                      </p:to>
                                    </p:set>
                                    <p:animEffect transition="in" filter="fade">
                                      <p:cBhvr>
                                        <p:cTn id="25" dur="500"/>
                                        <p:tgtEl>
                                          <p:spTgt spid="2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7"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 name="Shape 263"/>
          <p:cNvSpPr>
            <a:spLocks noGrp="1"/>
          </p:cNvSpPr>
          <p:nvPr>
            <p:ph type="body" idx="1"/>
          </p:nvPr>
        </p:nvSpPr>
        <p:spPr>
          <a:xfrm>
            <a:off x="730800" y="1350000"/>
            <a:ext cx="7797183" cy="4475539"/>
          </a:xfrm>
          <a:prstGeom prst="rect">
            <a:avLst/>
          </a:prstGeom>
        </p:spPr>
        <p:txBody>
          <a:bodyPr/>
          <a:lstStyle/>
          <a:p>
            <a:pPr marL="342000" indent="-342000" defTabSz="719965">
              <a:lnSpc>
                <a:spcPts val="2600"/>
              </a:lnSpc>
              <a:spcBef>
                <a:spcPts val="0"/>
              </a:spcBef>
              <a:spcAft>
                <a:spcPts val="600"/>
              </a:spcAft>
              <a:buFontTx/>
              <a:buAutoNum type="arabicPeriod"/>
              <a:defRPr sz="2100">
                <a:solidFill>
                  <a:schemeClr val="accent1"/>
                </a:solidFill>
                <a:latin typeface="Calibri Light"/>
                <a:ea typeface="Calibri Light"/>
                <a:cs typeface="Calibri Light"/>
                <a:sym typeface="Calibri Light"/>
              </a:defRPr>
            </a:pPr>
            <a:r>
              <a:rPr dirty="0"/>
              <a:t>What are the pros of using credit cards compared to cash?</a:t>
            </a:r>
          </a:p>
          <a:p>
            <a:pPr marL="342000" indent="-342000" defTabSz="719965">
              <a:lnSpc>
                <a:spcPts val="2600"/>
              </a:lnSpc>
              <a:spcBef>
                <a:spcPts val="0"/>
              </a:spcBef>
              <a:spcAft>
                <a:spcPts val="600"/>
              </a:spcAft>
              <a:defRPr sz="2100">
                <a:solidFill>
                  <a:srgbClr val="00C1D5"/>
                </a:solidFill>
                <a:latin typeface="Calibri Light"/>
                <a:ea typeface="Calibri Light"/>
                <a:cs typeface="Calibri Light"/>
                <a:sym typeface="Calibri Light"/>
              </a:defRPr>
            </a:pPr>
            <a:r>
              <a:rPr dirty="0"/>
              <a:t>Using credit cards can avoid handling cash and changes. It is easy to carry. You can use credit cards online and overseas, and also choose to pay in foreign or Hong Kong currency.</a:t>
            </a:r>
          </a:p>
          <a:p>
            <a:pPr marL="342000" indent="-342000" defTabSz="719965">
              <a:lnSpc>
                <a:spcPts val="2600"/>
              </a:lnSpc>
              <a:spcBef>
                <a:spcPts val="0"/>
              </a:spcBef>
              <a:spcAft>
                <a:spcPts val="600"/>
              </a:spcAft>
              <a:defRPr sz="2100">
                <a:solidFill>
                  <a:srgbClr val="00C1D5"/>
                </a:solidFill>
                <a:latin typeface="Calibri Light"/>
                <a:ea typeface="Calibri Light"/>
                <a:cs typeface="Calibri Light"/>
                <a:sym typeface="Calibri Light"/>
              </a:defRPr>
            </a:pPr>
            <a:r>
              <a:rPr dirty="0"/>
              <a:t>Some merchants offer discounts to designated credit card users. Using credit cards can also accumulate points and redeem gifts.</a:t>
            </a:r>
          </a:p>
          <a:p>
            <a:pPr marL="342000" indent="-342000" defTabSz="719965">
              <a:lnSpc>
                <a:spcPts val="2600"/>
              </a:lnSpc>
              <a:spcBef>
                <a:spcPts val="0"/>
              </a:spcBef>
              <a:spcAft>
                <a:spcPts val="600"/>
              </a:spcAft>
              <a:defRPr sz="2100">
                <a:solidFill>
                  <a:srgbClr val="00C1D5"/>
                </a:solidFill>
                <a:latin typeface="Calibri Light"/>
                <a:ea typeface="Calibri Light"/>
                <a:cs typeface="Calibri Light"/>
                <a:sym typeface="Calibri Light"/>
              </a:defRPr>
            </a:pPr>
            <a:r>
              <a:rPr dirty="0"/>
              <a:t>If you lose cash, it is difficult to get it back, but you can cancel the credit card if it is lost. Also, a signature is required for authentication.</a:t>
            </a:r>
          </a:p>
        </p:txBody>
      </p:sp>
      <p:sp>
        <p:nvSpPr>
          <p:cNvPr id="264" name="Shape 264"/>
          <p:cNvSpPr>
            <a:spLocks noGrp="1"/>
          </p:cNvSpPr>
          <p:nvPr>
            <p:ph type="body" sz="quarter" idx="13"/>
          </p:nvPr>
        </p:nvSpPr>
        <p:spPr>
          <a:xfrm>
            <a:off x="732368" y="692154"/>
            <a:ext cx="7683866" cy="604459"/>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rPr dirty="0"/>
              <a:t>Activity </a:t>
            </a:r>
            <a:r>
              <a:rPr dirty="0" smtClean="0"/>
              <a:t>3</a:t>
            </a:r>
            <a:endParaRPr dirty="0"/>
          </a:p>
        </p:txBody>
      </p:sp>
      <p:sp>
        <p:nvSpPr>
          <p:cNvPr id="265" name="Shape 265"/>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18</a:t>
            </a:fld>
            <a:endParaRPr/>
          </a:p>
        </p:txBody>
      </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3">
                                            <p:txEl>
                                              <p:pRg st="0" end="0"/>
                                            </p:txEl>
                                          </p:spTgt>
                                        </p:tgtEl>
                                        <p:attrNameLst>
                                          <p:attrName>style.visibility</p:attrName>
                                        </p:attrNameLst>
                                      </p:cBhvr>
                                      <p:to>
                                        <p:strVal val="visible"/>
                                      </p:to>
                                    </p:set>
                                    <p:animEffect transition="in" filter="fade">
                                      <p:cBhvr>
                                        <p:cTn id="7" dur="500"/>
                                        <p:tgtEl>
                                          <p:spTgt spid="26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63">
                                            <p:txEl>
                                              <p:pRg st="1" end="1"/>
                                            </p:txEl>
                                          </p:spTgt>
                                        </p:tgtEl>
                                        <p:attrNameLst>
                                          <p:attrName>style.visibility</p:attrName>
                                        </p:attrNameLst>
                                      </p:cBhvr>
                                      <p:to>
                                        <p:strVal val="visible"/>
                                      </p:to>
                                    </p:set>
                                    <p:animEffect transition="in" filter="fade">
                                      <p:cBhvr>
                                        <p:cTn id="12" dur="500"/>
                                        <p:tgtEl>
                                          <p:spTgt spid="26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63">
                                            <p:txEl>
                                              <p:pRg st="2" end="2"/>
                                            </p:txEl>
                                          </p:spTgt>
                                        </p:tgtEl>
                                        <p:attrNameLst>
                                          <p:attrName>style.visibility</p:attrName>
                                        </p:attrNameLst>
                                      </p:cBhvr>
                                      <p:to>
                                        <p:strVal val="visible"/>
                                      </p:to>
                                    </p:set>
                                    <p:animEffect transition="in" filter="fade">
                                      <p:cBhvr>
                                        <p:cTn id="17" dur="500"/>
                                        <p:tgtEl>
                                          <p:spTgt spid="26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63">
                                            <p:txEl>
                                              <p:pRg st="3" end="3"/>
                                            </p:txEl>
                                          </p:spTgt>
                                        </p:tgtEl>
                                        <p:attrNameLst>
                                          <p:attrName>style.visibility</p:attrName>
                                        </p:attrNameLst>
                                      </p:cBhvr>
                                      <p:to>
                                        <p:strVal val="visible"/>
                                      </p:to>
                                    </p:set>
                                    <p:animEffect transition="in" filter="fade">
                                      <p:cBhvr>
                                        <p:cTn id="22" dur="500"/>
                                        <p:tgtEl>
                                          <p:spTgt spid="26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 name="Shape 267"/>
          <p:cNvSpPr>
            <a:spLocks noGrp="1"/>
          </p:cNvSpPr>
          <p:nvPr>
            <p:ph type="body" idx="1"/>
          </p:nvPr>
        </p:nvSpPr>
        <p:spPr>
          <a:xfrm>
            <a:off x="730800" y="1350000"/>
            <a:ext cx="7679267" cy="3923999"/>
          </a:xfrm>
          <a:prstGeom prst="rect">
            <a:avLst/>
          </a:prstGeom>
        </p:spPr>
        <p:txBody>
          <a:bodyPr/>
          <a:lstStyle/>
          <a:p>
            <a:pPr marL="342000" indent="-342000" defTabSz="719965">
              <a:lnSpc>
                <a:spcPts val="2600"/>
              </a:lnSpc>
              <a:spcBef>
                <a:spcPts val="0"/>
              </a:spcBef>
              <a:spcAft>
                <a:spcPts val="600"/>
              </a:spcAft>
              <a:buFontTx/>
              <a:buAutoNum type="arabicPeriod" startAt="2"/>
              <a:defRPr sz="2100">
                <a:solidFill>
                  <a:schemeClr val="accent1"/>
                </a:solidFill>
                <a:latin typeface="Calibri Light"/>
                <a:ea typeface="Calibri Light"/>
                <a:cs typeface="Calibri Light"/>
                <a:sym typeface="Calibri Light"/>
              </a:defRPr>
            </a:pPr>
            <a:r>
              <a:rPr dirty="0"/>
              <a:t>What are the risks of paying with a credit card?</a:t>
            </a:r>
          </a:p>
          <a:p>
            <a:pPr marL="342000" indent="-342000" defTabSz="719965">
              <a:lnSpc>
                <a:spcPts val="2600"/>
              </a:lnSpc>
              <a:spcBef>
                <a:spcPts val="0"/>
              </a:spcBef>
              <a:spcAft>
                <a:spcPts val="600"/>
              </a:spcAft>
              <a:defRPr sz="2100">
                <a:solidFill>
                  <a:srgbClr val="00C1D5"/>
                </a:solidFill>
                <a:latin typeface="Calibri Light"/>
                <a:ea typeface="Calibri Light"/>
                <a:cs typeface="Calibri Light"/>
                <a:sym typeface="Calibri Light"/>
              </a:defRPr>
            </a:pPr>
            <a:r>
              <a:rPr dirty="0"/>
              <a:t>Personal data and credit cards can be stolen.</a:t>
            </a:r>
          </a:p>
          <a:p>
            <a:pPr marL="342000" indent="-342000" defTabSz="719965">
              <a:lnSpc>
                <a:spcPts val="2600"/>
              </a:lnSpc>
              <a:spcBef>
                <a:spcPts val="0"/>
              </a:spcBef>
              <a:spcAft>
                <a:spcPts val="600"/>
              </a:spcAft>
              <a:defRPr sz="2100">
                <a:solidFill>
                  <a:srgbClr val="00C1D5"/>
                </a:solidFill>
                <a:latin typeface="Calibri Light"/>
                <a:ea typeface="Calibri Light"/>
                <a:cs typeface="Calibri Light"/>
                <a:sym typeface="Calibri Light"/>
              </a:defRPr>
            </a:pPr>
            <a:r>
              <a:rPr dirty="0"/>
              <a:t>If you lose your credit card and you are not able to cancel it immediately, you may suffer a huge loss.</a:t>
            </a:r>
          </a:p>
          <a:p>
            <a:pPr marL="342000" indent="-342000" defTabSz="719965">
              <a:lnSpc>
                <a:spcPts val="2600"/>
              </a:lnSpc>
              <a:spcBef>
                <a:spcPts val="0"/>
              </a:spcBef>
              <a:spcAft>
                <a:spcPts val="600"/>
              </a:spcAft>
              <a:defRPr sz="2100">
                <a:solidFill>
                  <a:srgbClr val="00C1D5"/>
                </a:solidFill>
                <a:latin typeface="Calibri Light"/>
                <a:ea typeface="Calibri Light"/>
                <a:cs typeface="Calibri Light"/>
                <a:sym typeface="Calibri Light"/>
              </a:defRPr>
            </a:pPr>
            <a:r>
              <a:rPr dirty="0"/>
              <a:t>It is easy to use and may result in excessive consumption.</a:t>
            </a:r>
          </a:p>
          <a:p>
            <a:pPr marL="342000" indent="-342000" defTabSz="719965">
              <a:lnSpc>
                <a:spcPts val="2600"/>
              </a:lnSpc>
              <a:spcBef>
                <a:spcPts val="0"/>
              </a:spcBef>
              <a:spcAft>
                <a:spcPts val="600"/>
              </a:spcAft>
              <a:defRPr sz="2100">
                <a:solidFill>
                  <a:srgbClr val="00C1D5"/>
                </a:solidFill>
                <a:latin typeface="Calibri Light"/>
                <a:ea typeface="Calibri Light"/>
                <a:cs typeface="Calibri Light"/>
                <a:sym typeface="Calibri Light"/>
              </a:defRPr>
            </a:pPr>
            <a:r>
              <a:rPr dirty="0"/>
              <a:t>If you cannot settle the repayment every month, the credit card company will impose high interest rates.</a:t>
            </a:r>
          </a:p>
        </p:txBody>
      </p:sp>
      <p:sp>
        <p:nvSpPr>
          <p:cNvPr id="268" name="Shape 268"/>
          <p:cNvSpPr>
            <a:spLocks noGrp="1"/>
          </p:cNvSpPr>
          <p:nvPr>
            <p:ph type="body" sz="quarter" idx="13"/>
          </p:nvPr>
        </p:nvSpPr>
        <p:spPr>
          <a:xfrm>
            <a:off x="732368" y="692154"/>
            <a:ext cx="7683866" cy="546398"/>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rPr dirty="0"/>
              <a:t>Activity </a:t>
            </a:r>
            <a:r>
              <a:rPr dirty="0" smtClean="0"/>
              <a:t>3</a:t>
            </a:r>
            <a:endParaRPr dirty="0"/>
          </a:p>
        </p:txBody>
      </p:sp>
      <p:sp>
        <p:nvSpPr>
          <p:cNvPr id="269" name="Shape 269"/>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19</a:t>
            </a:fld>
            <a:endParaRPr/>
          </a:p>
        </p:txBody>
      </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7">
                                            <p:txEl>
                                              <p:pRg st="0" end="0"/>
                                            </p:txEl>
                                          </p:spTgt>
                                        </p:tgtEl>
                                        <p:attrNameLst>
                                          <p:attrName>style.visibility</p:attrName>
                                        </p:attrNameLst>
                                      </p:cBhvr>
                                      <p:to>
                                        <p:strVal val="visible"/>
                                      </p:to>
                                    </p:set>
                                    <p:animEffect transition="in" filter="fade">
                                      <p:cBhvr>
                                        <p:cTn id="7" dur="500"/>
                                        <p:tgtEl>
                                          <p:spTgt spid="26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67">
                                            <p:txEl>
                                              <p:pRg st="1" end="1"/>
                                            </p:txEl>
                                          </p:spTgt>
                                        </p:tgtEl>
                                        <p:attrNameLst>
                                          <p:attrName>style.visibility</p:attrName>
                                        </p:attrNameLst>
                                      </p:cBhvr>
                                      <p:to>
                                        <p:strVal val="visible"/>
                                      </p:to>
                                    </p:set>
                                    <p:animEffect transition="in" filter="fade">
                                      <p:cBhvr>
                                        <p:cTn id="12" dur="500"/>
                                        <p:tgtEl>
                                          <p:spTgt spid="26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67">
                                            <p:txEl>
                                              <p:pRg st="2" end="2"/>
                                            </p:txEl>
                                          </p:spTgt>
                                        </p:tgtEl>
                                        <p:attrNameLst>
                                          <p:attrName>style.visibility</p:attrName>
                                        </p:attrNameLst>
                                      </p:cBhvr>
                                      <p:to>
                                        <p:strVal val="visible"/>
                                      </p:to>
                                    </p:set>
                                    <p:animEffect transition="in" filter="fade">
                                      <p:cBhvr>
                                        <p:cTn id="17" dur="500"/>
                                        <p:tgtEl>
                                          <p:spTgt spid="26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67">
                                            <p:txEl>
                                              <p:pRg st="3" end="3"/>
                                            </p:txEl>
                                          </p:spTgt>
                                        </p:tgtEl>
                                        <p:attrNameLst>
                                          <p:attrName>style.visibility</p:attrName>
                                        </p:attrNameLst>
                                      </p:cBhvr>
                                      <p:to>
                                        <p:strVal val="visible"/>
                                      </p:to>
                                    </p:set>
                                    <p:animEffect transition="in" filter="fade">
                                      <p:cBhvr>
                                        <p:cTn id="22" dur="500"/>
                                        <p:tgtEl>
                                          <p:spTgt spid="26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67">
                                            <p:txEl>
                                              <p:pRg st="4" end="4"/>
                                            </p:txEl>
                                          </p:spTgt>
                                        </p:tgtEl>
                                        <p:attrNameLst>
                                          <p:attrName>style.visibility</p:attrName>
                                        </p:attrNameLst>
                                      </p:cBhvr>
                                      <p:to>
                                        <p:strVal val="visible"/>
                                      </p:to>
                                    </p:set>
                                    <p:animEffect transition="in" filter="fade">
                                      <p:cBhvr>
                                        <p:cTn id="27" dur="500"/>
                                        <p:tgtEl>
                                          <p:spTgt spid="26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7"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Shape 152"/>
          <p:cNvSpPr>
            <a:spLocks noGrp="1"/>
          </p:cNvSpPr>
          <p:nvPr>
            <p:ph type="body" idx="1"/>
          </p:nvPr>
        </p:nvSpPr>
        <p:spPr>
          <a:xfrm>
            <a:off x="732367" y="1350117"/>
            <a:ext cx="7679267" cy="4348303"/>
          </a:xfrm>
          <a:prstGeom prst="rect">
            <a:avLst/>
          </a:prstGeom>
        </p:spPr>
        <p:txBody>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dirty="0"/>
              <a:t>Established in 2012 and supported by the Education Bureau and four financial regulators, the Investor and Financial Education Council (IFEC) is an </a:t>
            </a:r>
            <a:r>
              <a:rPr dirty="0" err="1"/>
              <a:t>organisation</a:t>
            </a:r>
            <a:r>
              <a:rPr dirty="0"/>
              <a:t> dedicated to improving financial literacy in Hong Kong.  The IFEC manages an independent and impartial financial education platform, The Chin Family, which provides free information, resources and </a:t>
            </a:r>
            <a:r>
              <a:rPr dirty="0" err="1"/>
              <a:t>programmes</a:t>
            </a:r>
            <a:r>
              <a:rPr dirty="0"/>
              <a:t> to help people in Hong Kong plan and manage their finances. The IFEC was formerly known as the Investor Education Centre (IEC). </a:t>
            </a:r>
          </a:p>
          <a:p>
            <a:pPr marL="0" indent="0" defTabSz="719965">
              <a:lnSpc>
                <a:spcPts val="2600"/>
              </a:lnSpc>
              <a:spcBef>
                <a:spcPts val="0"/>
              </a:spcBef>
              <a:buSzTx/>
              <a:buNone/>
              <a:defRPr sz="2100">
                <a:solidFill>
                  <a:schemeClr val="accent1"/>
                </a:solidFill>
                <a:latin typeface="Calibri Light"/>
                <a:ea typeface="Calibri Light"/>
                <a:cs typeface="Calibri Light"/>
                <a:sym typeface="Calibri Light"/>
              </a:defRPr>
            </a:pPr>
            <a:r>
              <a:rPr dirty="0"/>
              <a:t>Learn more about the IFEC at </a:t>
            </a:r>
            <a:r>
              <a:rPr u="sng" dirty="0">
                <a:solidFill>
                  <a:srgbClr val="0000FF"/>
                </a:solidFill>
                <a:uFill>
                  <a:solidFill>
                    <a:srgbClr val="0000FF"/>
                  </a:solidFill>
                </a:uFill>
                <a:hlinkClick r:id="rId2"/>
              </a:rPr>
              <a:t>www.ifec.org.hk</a:t>
            </a:r>
            <a:r>
              <a:rPr dirty="0"/>
              <a:t>. </a:t>
            </a:r>
          </a:p>
        </p:txBody>
      </p:sp>
      <p:sp>
        <p:nvSpPr>
          <p:cNvPr id="153" name="Shape 153"/>
          <p:cNvSpPr>
            <a:spLocks noGrp="1"/>
          </p:cNvSpPr>
          <p:nvPr>
            <p:ph type="body" sz="quarter" idx="13"/>
          </p:nvPr>
        </p:nvSpPr>
        <p:spPr>
          <a:xfrm>
            <a:off x="732368" y="692154"/>
            <a:ext cx="7683866" cy="657966"/>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t>Investor and Financial Education Council</a:t>
            </a:r>
          </a:p>
        </p:txBody>
      </p:sp>
      <p:sp>
        <p:nvSpPr>
          <p:cNvPr id="154" name="Shape 154"/>
          <p:cNvSpPr>
            <a:spLocks noGrp="1"/>
          </p:cNvSpPr>
          <p:nvPr>
            <p:ph type="sldNum" sz="quarter" idx="2"/>
          </p:nvPr>
        </p:nvSpPr>
        <p:spPr>
          <a:xfrm>
            <a:off x="8284633" y="6314016"/>
            <a:ext cx="127001"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a:t>
            </a:fld>
            <a:endParaRPr/>
          </a:p>
        </p:txBody>
      </p:sp>
      <p:pic>
        <p:nvPicPr>
          <p:cNvPr id="155" name="image9.png"/>
          <p:cNvPicPr>
            <a:picLocks noChangeAspect="1"/>
          </p:cNvPicPr>
          <p:nvPr/>
        </p:nvPicPr>
        <p:blipFill>
          <a:blip r:embed="rId3">
            <a:extLst/>
          </a:blip>
          <a:stretch>
            <a:fillRect/>
          </a:stretch>
        </p:blipFill>
        <p:spPr>
          <a:xfrm>
            <a:off x="4865401" y="4398636"/>
            <a:ext cx="3356546" cy="2160002"/>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 name="Shape 271"/>
          <p:cNvSpPr>
            <a:spLocks noGrp="1"/>
          </p:cNvSpPr>
          <p:nvPr>
            <p:ph type="body" idx="1"/>
          </p:nvPr>
        </p:nvSpPr>
        <p:spPr>
          <a:xfrm>
            <a:off x="730800" y="1350000"/>
            <a:ext cx="7679267" cy="5050800"/>
          </a:xfrm>
          <a:prstGeom prst="rect">
            <a:avLst/>
          </a:prstGeom>
        </p:spPr>
        <p:txBody>
          <a:bodyPr>
            <a:noAutofit/>
          </a:bodyPr>
          <a:lstStyle/>
          <a:p>
            <a:pPr marL="342000" indent="-342000" defTabSz="719965">
              <a:lnSpc>
                <a:spcPts val="2600"/>
              </a:lnSpc>
              <a:spcBef>
                <a:spcPts val="0"/>
              </a:spcBef>
              <a:spcAft>
                <a:spcPts val="600"/>
              </a:spcAft>
              <a:buFontTx/>
              <a:buAutoNum type="arabicPeriod" startAt="3"/>
              <a:defRPr sz="2100">
                <a:solidFill>
                  <a:schemeClr val="accent1"/>
                </a:solidFill>
                <a:latin typeface="Calibri Light"/>
                <a:ea typeface="Calibri Light"/>
                <a:cs typeface="Calibri Light"/>
                <a:sym typeface="Calibri Light"/>
              </a:defRPr>
            </a:pPr>
            <a:r>
              <a:rPr dirty="0"/>
              <a:t>Do you prefer shopping online or at a physical store? Why?</a:t>
            </a:r>
          </a:p>
          <a:p>
            <a:pPr marL="342000" indent="-342000" defTabSz="719965">
              <a:lnSpc>
                <a:spcPts val="2600"/>
              </a:lnSpc>
              <a:spcBef>
                <a:spcPts val="0"/>
              </a:spcBef>
              <a:spcAft>
                <a:spcPts val="600"/>
              </a:spcAft>
              <a:defRPr sz="2100">
                <a:solidFill>
                  <a:srgbClr val="00C1D5"/>
                </a:solidFill>
                <a:latin typeface="Calibri Light"/>
                <a:ea typeface="Calibri Light"/>
                <a:cs typeface="Calibri Light"/>
                <a:sym typeface="Calibri Light"/>
              </a:defRPr>
            </a:pPr>
            <a:r>
              <a:rPr dirty="0"/>
              <a:t>Online shopping, because I can shop online at home and it </a:t>
            </a:r>
            <a:r>
              <a:rPr dirty="0" smtClean="0"/>
              <a:t>is</a:t>
            </a:r>
            <a:r>
              <a:rPr lang="en-US" dirty="0" smtClean="0"/>
              <a:t> </a:t>
            </a:r>
            <a:r>
              <a:rPr dirty="0" smtClean="0"/>
              <a:t>convenient </a:t>
            </a:r>
            <a:r>
              <a:rPr dirty="0"/>
              <a:t>to pay for online purchases</a:t>
            </a:r>
            <a:r>
              <a:rPr dirty="0" smtClean="0"/>
              <a:t>.</a:t>
            </a:r>
            <a:endParaRPr dirty="0"/>
          </a:p>
          <a:p>
            <a:pPr marL="342000" indent="-342000" defTabSz="719965">
              <a:lnSpc>
                <a:spcPts val="2600"/>
              </a:lnSpc>
              <a:spcBef>
                <a:spcPts val="0"/>
              </a:spcBef>
              <a:spcAft>
                <a:spcPts val="600"/>
              </a:spcAft>
              <a:defRPr sz="2100">
                <a:solidFill>
                  <a:srgbClr val="00C1D5"/>
                </a:solidFill>
                <a:latin typeface="Calibri Light"/>
                <a:ea typeface="Calibri Light"/>
                <a:cs typeface="Calibri Light"/>
                <a:sym typeface="Calibri Light"/>
              </a:defRPr>
            </a:pPr>
            <a:r>
              <a:rPr dirty="0"/>
              <a:t>In-store shopping, because I need to try on clothes and shoes. I feel more welcomed by talking to salespeople. Online shopping carries a risk of products not matching the descriptions. </a:t>
            </a:r>
            <a:endParaRPr lang="en-US" dirty="0" smtClean="0"/>
          </a:p>
          <a:p>
            <a:pPr marL="342000" indent="-342000" defTabSz="691165">
              <a:lnSpc>
                <a:spcPts val="2600"/>
              </a:lnSpc>
              <a:spcBef>
                <a:spcPts val="0"/>
              </a:spcBef>
              <a:spcAft>
                <a:spcPts val="600"/>
              </a:spcAft>
              <a:buFontTx/>
              <a:buAutoNum type="arabicPeriod" startAt="4"/>
              <a:defRPr sz="2000">
                <a:solidFill>
                  <a:schemeClr val="accent1"/>
                </a:solidFill>
                <a:latin typeface="Calibri Light"/>
                <a:ea typeface="Calibri Light"/>
                <a:cs typeface="Calibri Light"/>
                <a:sym typeface="Calibri Light"/>
              </a:defRPr>
            </a:pPr>
            <a:r>
              <a:rPr lang="en-US" altLang="zh-HK" sz="2100" dirty="0"/>
              <a:t>Will you tell your friends the account numbers and passwords of your payment facilities, and other personal information? Why?</a:t>
            </a:r>
          </a:p>
          <a:p>
            <a:pPr marL="342000" indent="-342000" defTabSz="691165">
              <a:lnSpc>
                <a:spcPts val="2600"/>
              </a:lnSpc>
              <a:spcBef>
                <a:spcPts val="0"/>
              </a:spcBef>
              <a:spcAft>
                <a:spcPts val="600"/>
              </a:spcAft>
              <a:defRPr sz="2000">
                <a:solidFill>
                  <a:srgbClr val="00C1D5"/>
                </a:solidFill>
                <a:latin typeface="Calibri Light"/>
                <a:ea typeface="Calibri Light"/>
                <a:cs typeface="Calibri Light"/>
                <a:sym typeface="Calibri Light"/>
              </a:defRPr>
            </a:pPr>
            <a:r>
              <a:rPr lang="en-US" altLang="zh-HK" sz="2100" dirty="0"/>
              <a:t>No. There is a risk of it being misused if I tell my friends the account numbers and passwords of my payment facilities (for example, credit/debit card numbers and verification codes), there is a chance of being lost/embezzled resulting in a loss of money.</a:t>
            </a:r>
          </a:p>
          <a:p>
            <a:pPr marL="342000" indent="-342000" defTabSz="691165">
              <a:lnSpc>
                <a:spcPts val="2600"/>
              </a:lnSpc>
              <a:spcBef>
                <a:spcPts val="0"/>
              </a:spcBef>
              <a:spcAft>
                <a:spcPts val="600"/>
              </a:spcAft>
              <a:defRPr sz="2000">
                <a:solidFill>
                  <a:srgbClr val="00C1D5"/>
                </a:solidFill>
                <a:latin typeface="Calibri Light"/>
                <a:ea typeface="Calibri Light"/>
                <a:cs typeface="Calibri Light"/>
                <a:sym typeface="Calibri Light"/>
              </a:defRPr>
            </a:pPr>
            <a:r>
              <a:rPr lang="en-US" altLang="zh-HK" sz="2100" dirty="0"/>
              <a:t>Even for my friends, I would not tell them in order to reduce risks.</a:t>
            </a:r>
          </a:p>
          <a:p>
            <a:pPr marL="342000" indent="-342000" defTabSz="719965">
              <a:lnSpc>
                <a:spcPts val="2600"/>
              </a:lnSpc>
              <a:spcBef>
                <a:spcPts val="0"/>
              </a:spcBef>
              <a:spcAft>
                <a:spcPts val="600"/>
              </a:spcAft>
              <a:defRPr sz="2100">
                <a:solidFill>
                  <a:srgbClr val="00C1D5"/>
                </a:solidFill>
                <a:latin typeface="Calibri Light"/>
                <a:ea typeface="Calibri Light"/>
                <a:cs typeface="Calibri Light"/>
                <a:sym typeface="Calibri Light"/>
              </a:defRPr>
            </a:pPr>
            <a:endParaRPr dirty="0"/>
          </a:p>
        </p:txBody>
      </p:sp>
      <p:sp>
        <p:nvSpPr>
          <p:cNvPr id="272" name="Shape 272"/>
          <p:cNvSpPr>
            <a:spLocks noGrp="1"/>
          </p:cNvSpPr>
          <p:nvPr>
            <p:ph type="body" sz="quarter" idx="13"/>
          </p:nvPr>
        </p:nvSpPr>
        <p:spPr>
          <a:xfrm>
            <a:off x="732368" y="692154"/>
            <a:ext cx="7683866" cy="546398"/>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rPr dirty="0"/>
              <a:t>Activity </a:t>
            </a:r>
            <a:r>
              <a:rPr dirty="0" smtClean="0"/>
              <a:t>3</a:t>
            </a:r>
            <a:endParaRPr dirty="0"/>
          </a:p>
        </p:txBody>
      </p:sp>
      <p:sp>
        <p:nvSpPr>
          <p:cNvPr id="273" name="Shape 273"/>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20</a:t>
            </a:fld>
            <a:endParaRPr/>
          </a:p>
        </p:txBody>
      </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71">
                                            <p:txEl>
                                              <p:pRg st="0" end="0"/>
                                            </p:txEl>
                                          </p:spTgt>
                                        </p:tgtEl>
                                        <p:attrNameLst>
                                          <p:attrName>style.visibility</p:attrName>
                                        </p:attrNameLst>
                                      </p:cBhvr>
                                      <p:to>
                                        <p:strVal val="visible"/>
                                      </p:to>
                                    </p:set>
                                    <p:animEffect transition="in" filter="fade">
                                      <p:cBhvr>
                                        <p:cTn id="7" dur="500"/>
                                        <p:tgtEl>
                                          <p:spTgt spid="27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71">
                                            <p:txEl>
                                              <p:pRg st="1" end="1"/>
                                            </p:txEl>
                                          </p:spTgt>
                                        </p:tgtEl>
                                        <p:attrNameLst>
                                          <p:attrName>style.visibility</p:attrName>
                                        </p:attrNameLst>
                                      </p:cBhvr>
                                      <p:to>
                                        <p:strVal val="visible"/>
                                      </p:to>
                                    </p:set>
                                    <p:animEffect transition="in" filter="fade">
                                      <p:cBhvr>
                                        <p:cTn id="12" dur="500"/>
                                        <p:tgtEl>
                                          <p:spTgt spid="27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71">
                                            <p:txEl>
                                              <p:pRg st="2" end="2"/>
                                            </p:txEl>
                                          </p:spTgt>
                                        </p:tgtEl>
                                        <p:attrNameLst>
                                          <p:attrName>style.visibility</p:attrName>
                                        </p:attrNameLst>
                                      </p:cBhvr>
                                      <p:to>
                                        <p:strVal val="visible"/>
                                      </p:to>
                                    </p:set>
                                    <p:animEffect transition="in" filter="fade">
                                      <p:cBhvr>
                                        <p:cTn id="17" dur="500"/>
                                        <p:tgtEl>
                                          <p:spTgt spid="27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71">
                                            <p:txEl>
                                              <p:pRg st="3" end="3"/>
                                            </p:txEl>
                                          </p:spTgt>
                                        </p:tgtEl>
                                        <p:attrNameLst>
                                          <p:attrName>style.visibility</p:attrName>
                                        </p:attrNameLst>
                                      </p:cBhvr>
                                      <p:to>
                                        <p:strVal val="visible"/>
                                      </p:to>
                                    </p:set>
                                    <p:animEffect transition="in" filter="fade">
                                      <p:cBhvr>
                                        <p:cTn id="22" dur="500"/>
                                        <p:tgtEl>
                                          <p:spTgt spid="27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71">
                                            <p:txEl>
                                              <p:pRg st="4" end="4"/>
                                            </p:txEl>
                                          </p:spTgt>
                                        </p:tgtEl>
                                        <p:attrNameLst>
                                          <p:attrName>style.visibility</p:attrName>
                                        </p:attrNameLst>
                                      </p:cBhvr>
                                      <p:to>
                                        <p:strVal val="visible"/>
                                      </p:to>
                                    </p:set>
                                    <p:animEffect transition="in" filter="fade">
                                      <p:cBhvr>
                                        <p:cTn id="27" dur="500"/>
                                        <p:tgtEl>
                                          <p:spTgt spid="27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71">
                                            <p:txEl>
                                              <p:pRg st="5" end="5"/>
                                            </p:txEl>
                                          </p:spTgt>
                                        </p:tgtEl>
                                        <p:attrNameLst>
                                          <p:attrName>style.visibility</p:attrName>
                                        </p:attrNameLst>
                                      </p:cBhvr>
                                      <p:to>
                                        <p:strVal val="visible"/>
                                      </p:to>
                                    </p:set>
                                    <p:animEffect transition="in" filter="fade">
                                      <p:cBhvr>
                                        <p:cTn id="32" dur="500"/>
                                        <p:tgtEl>
                                          <p:spTgt spid="27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1"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 name="Shape 279"/>
          <p:cNvSpPr>
            <a:spLocks noGrp="1"/>
          </p:cNvSpPr>
          <p:nvPr>
            <p:ph type="body" idx="1"/>
          </p:nvPr>
        </p:nvSpPr>
        <p:spPr>
          <a:xfrm>
            <a:off x="730800" y="1350000"/>
            <a:ext cx="7679267" cy="4088495"/>
          </a:xfrm>
          <a:prstGeom prst="rect">
            <a:avLst/>
          </a:prstGeom>
        </p:spPr>
        <p:txBody>
          <a:bodyPr/>
          <a:lstStyle/>
          <a:p>
            <a:pPr marL="342000" indent="-34200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dirty="0"/>
              <a:t>Understand the pros of electronic money:</a:t>
            </a:r>
          </a:p>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No need to handle changes and keep a lot of cash.</a:t>
            </a:r>
          </a:p>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One can make payment on credit so it is more flexible when making purchases.</a:t>
            </a:r>
          </a:p>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Some payment facilities require password or signature for authentication. It is more secure.</a:t>
            </a:r>
          </a:p>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It can be used outside Hong Kong.</a:t>
            </a:r>
          </a:p>
        </p:txBody>
      </p:sp>
      <p:sp>
        <p:nvSpPr>
          <p:cNvPr id="280" name="Shape 280"/>
          <p:cNvSpPr>
            <a:spLocks noGrp="1"/>
          </p:cNvSpPr>
          <p:nvPr>
            <p:ph type="body" sz="quarter" idx="13"/>
          </p:nvPr>
        </p:nvSpPr>
        <p:spPr>
          <a:xfrm>
            <a:off x="732368" y="692154"/>
            <a:ext cx="7683866" cy="672190"/>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t>Summary </a:t>
            </a:r>
          </a:p>
        </p:txBody>
      </p:sp>
      <p:sp>
        <p:nvSpPr>
          <p:cNvPr id="281" name="Shape 281"/>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21</a:t>
            </a:fld>
            <a:endParaRPr/>
          </a:p>
        </p:txBody>
      </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79">
                                            <p:txEl>
                                              <p:pRg st="0" end="0"/>
                                            </p:txEl>
                                          </p:spTgt>
                                        </p:tgtEl>
                                        <p:attrNameLst>
                                          <p:attrName>style.visibility</p:attrName>
                                        </p:attrNameLst>
                                      </p:cBhvr>
                                      <p:to>
                                        <p:strVal val="visible"/>
                                      </p:to>
                                    </p:set>
                                    <p:animEffect transition="in" filter="fade">
                                      <p:cBhvr>
                                        <p:cTn id="7" dur="500"/>
                                        <p:tgtEl>
                                          <p:spTgt spid="27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79">
                                            <p:txEl>
                                              <p:pRg st="1" end="1"/>
                                            </p:txEl>
                                          </p:spTgt>
                                        </p:tgtEl>
                                        <p:attrNameLst>
                                          <p:attrName>style.visibility</p:attrName>
                                        </p:attrNameLst>
                                      </p:cBhvr>
                                      <p:to>
                                        <p:strVal val="visible"/>
                                      </p:to>
                                    </p:set>
                                    <p:animEffect transition="in" filter="fade">
                                      <p:cBhvr>
                                        <p:cTn id="12" dur="500"/>
                                        <p:tgtEl>
                                          <p:spTgt spid="27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79">
                                            <p:txEl>
                                              <p:pRg st="2" end="2"/>
                                            </p:txEl>
                                          </p:spTgt>
                                        </p:tgtEl>
                                        <p:attrNameLst>
                                          <p:attrName>style.visibility</p:attrName>
                                        </p:attrNameLst>
                                      </p:cBhvr>
                                      <p:to>
                                        <p:strVal val="visible"/>
                                      </p:to>
                                    </p:set>
                                    <p:animEffect transition="in" filter="fade">
                                      <p:cBhvr>
                                        <p:cTn id="17" dur="500"/>
                                        <p:tgtEl>
                                          <p:spTgt spid="27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79">
                                            <p:txEl>
                                              <p:pRg st="3" end="3"/>
                                            </p:txEl>
                                          </p:spTgt>
                                        </p:tgtEl>
                                        <p:attrNameLst>
                                          <p:attrName>style.visibility</p:attrName>
                                        </p:attrNameLst>
                                      </p:cBhvr>
                                      <p:to>
                                        <p:strVal val="visible"/>
                                      </p:to>
                                    </p:set>
                                    <p:animEffect transition="in" filter="fade">
                                      <p:cBhvr>
                                        <p:cTn id="22" dur="500"/>
                                        <p:tgtEl>
                                          <p:spTgt spid="27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79">
                                            <p:txEl>
                                              <p:pRg st="4" end="4"/>
                                            </p:txEl>
                                          </p:spTgt>
                                        </p:tgtEl>
                                        <p:attrNameLst>
                                          <p:attrName>style.visibility</p:attrName>
                                        </p:attrNameLst>
                                      </p:cBhvr>
                                      <p:to>
                                        <p:strVal val="visible"/>
                                      </p:to>
                                    </p:set>
                                    <p:animEffect transition="in" filter="fade">
                                      <p:cBhvr>
                                        <p:cTn id="27" dur="500"/>
                                        <p:tgtEl>
                                          <p:spTgt spid="27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9"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Shape 283"/>
          <p:cNvSpPr>
            <a:spLocks noGrp="1"/>
          </p:cNvSpPr>
          <p:nvPr>
            <p:ph type="body" idx="1"/>
          </p:nvPr>
        </p:nvSpPr>
        <p:spPr>
          <a:xfrm>
            <a:off x="732367" y="1350000"/>
            <a:ext cx="7679267" cy="4083357"/>
          </a:xfrm>
          <a:prstGeom prst="rect">
            <a:avLst/>
          </a:prstGeom>
        </p:spPr>
        <p:txBody>
          <a:bodyPr/>
          <a:lstStyle/>
          <a:p>
            <a:pPr marL="342000" indent="-34200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dirty="0"/>
              <a:t>Understand the cons of electronic money:</a:t>
            </a:r>
          </a:p>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Interest will be charged for overdue repayments.</a:t>
            </a:r>
          </a:p>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There is a maximum transaction limit.</a:t>
            </a:r>
          </a:p>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Some payment facilities collect personal data.</a:t>
            </a:r>
          </a:p>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Disclosing the verification codes / passwords of credit card or other payment facilities has a risk of it being misused.</a:t>
            </a:r>
          </a:p>
        </p:txBody>
      </p:sp>
      <p:sp>
        <p:nvSpPr>
          <p:cNvPr id="284" name="Shape 284"/>
          <p:cNvSpPr>
            <a:spLocks noGrp="1"/>
          </p:cNvSpPr>
          <p:nvPr>
            <p:ph type="body" sz="quarter" idx="13"/>
          </p:nvPr>
        </p:nvSpPr>
        <p:spPr>
          <a:xfrm>
            <a:off x="732368" y="692154"/>
            <a:ext cx="7683866" cy="614134"/>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t>Summary </a:t>
            </a:r>
          </a:p>
        </p:txBody>
      </p:sp>
      <p:sp>
        <p:nvSpPr>
          <p:cNvPr id="285" name="Shape 285"/>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22</a:t>
            </a:fld>
            <a:endParaRPr/>
          </a:p>
        </p:txBody>
      </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3">
                                            <p:txEl>
                                              <p:pRg st="0" end="0"/>
                                            </p:txEl>
                                          </p:spTgt>
                                        </p:tgtEl>
                                        <p:attrNameLst>
                                          <p:attrName>style.visibility</p:attrName>
                                        </p:attrNameLst>
                                      </p:cBhvr>
                                      <p:to>
                                        <p:strVal val="visible"/>
                                      </p:to>
                                    </p:set>
                                    <p:animEffect transition="in" filter="fade">
                                      <p:cBhvr>
                                        <p:cTn id="7" dur="500"/>
                                        <p:tgtEl>
                                          <p:spTgt spid="28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83">
                                            <p:txEl>
                                              <p:pRg st="1" end="1"/>
                                            </p:txEl>
                                          </p:spTgt>
                                        </p:tgtEl>
                                        <p:attrNameLst>
                                          <p:attrName>style.visibility</p:attrName>
                                        </p:attrNameLst>
                                      </p:cBhvr>
                                      <p:to>
                                        <p:strVal val="visible"/>
                                      </p:to>
                                    </p:set>
                                    <p:animEffect transition="in" filter="fade">
                                      <p:cBhvr>
                                        <p:cTn id="12" dur="500"/>
                                        <p:tgtEl>
                                          <p:spTgt spid="28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83">
                                            <p:txEl>
                                              <p:pRg st="2" end="2"/>
                                            </p:txEl>
                                          </p:spTgt>
                                        </p:tgtEl>
                                        <p:attrNameLst>
                                          <p:attrName>style.visibility</p:attrName>
                                        </p:attrNameLst>
                                      </p:cBhvr>
                                      <p:to>
                                        <p:strVal val="visible"/>
                                      </p:to>
                                    </p:set>
                                    <p:animEffect transition="in" filter="fade">
                                      <p:cBhvr>
                                        <p:cTn id="17" dur="500"/>
                                        <p:tgtEl>
                                          <p:spTgt spid="28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83">
                                            <p:txEl>
                                              <p:pRg st="3" end="3"/>
                                            </p:txEl>
                                          </p:spTgt>
                                        </p:tgtEl>
                                        <p:attrNameLst>
                                          <p:attrName>style.visibility</p:attrName>
                                        </p:attrNameLst>
                                      </p:cBhvr>
                                      <p:to>
                                        <p:strVal val="visible"/>
                                      </p:to>
                                    </p:set>
                                    <p:animEffect transition="in" filter="fade">
                                      <p:cBhvr>
                                        <p:cTn id="22" dur="500"/>
                                        <p:tgtEl>
                                          <p:spTgt spid="28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83">
                                            <p:txEl>
                                              <p:pRg st="4" end="4"/>
                                            </p:txEl>
                                          </p:spTgt>
                                        </p:tgtEl>
                                        <p:attrNameLst>
                                          <p:attrName>style.visibility</p:attrName>
                                        </p:attrNameLst>
                                      </p:cBhvr>
                                      <p:to>
                                        <p:strVal val="visible"/>
                                      </p:to>
                                    </p:set>
                                    <p:animEffect transition="in" filter="fade">
                                      <p:cBhvr>
                                        <p:cTn id="27" dur="500"/>
                                        <p:tgtEl>
                                          <p:spTgt spid="28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 name="Shape 287"/>
          <p:cNvSpPr>
            <a:spLocks noGrp="1"/>
          </p:cNvSpPr>
          <p:nvPr>
            <p:ph type="body" idx="1"/>
          </p:nvPr>
        </p:nvSpPr>
        <p:spPr>
          <a:xfrm>
            <a:off x="732367" y="1349526"/>
            <a:ext cx="7679267" cy="3613503"/>
          </a:xfrm>
          <a:prstGeom prst="rect">
            <a:avLst/>
          </a:prstGeom>
        </p:spPr>
        <p:txBody>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dirty="0"/>
              <a:t>Try to list other payment facilities not mentioned above and think about their characteristics.</a:t>
            </a:r>
          </a:p>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What can we purchase if we use it?</a:t>
            </a:r>
          </a:p>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Reasons to use it</a:t>
            </a:r>
          </a:p>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Where is it popular?</a:t>
            </a:r>
          </a:p>
        </p:txBody>
      </p:sp>
      <p:sp>
        <p:nvSpPr>
          <p:cNvPr id="288" name="Shape 288"/>
          <p:cNvSpPr>
            <a:spLocks noGrp="1"/>
          </p:cNvSpPr>
          <p:nvPr>
            <p:ph type="body" sz="quarter" idx="13"/>
          </p:nvPr>
        </p:nvSpPr>
        <p:spPr>
          <a:xfrm>
            <a:off x="732368" y="692154"/>
            <a:ext cx="7683866" cy="643163"/>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t>Extension activity</a:t>
            </a:r>
          </a:p>
        </p:txBody>
      </p:sp>
      <p:sp>
        <p:nvSpPr>
          <p:cNvPr id="289" name="Shape 289"/>
          <p:cNvSpPr>
            <a:spLocks noGrp="1"/>
          </p:cNvSpPr>
          <p:nvPr>
            <p:ph type="sldNum" sz="quarter" idx="2"/>
          </p:nvPr>
        </p:nvSpPr>
        <p:spPr>
          <a:xfrm>
            <a:off x="8252411" y="6314016"/>
            <a:ext cx="159222"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23</a:t>
            </a:fld>
            <a:endParaRPr/>
          </a:p>
        </p:txBody>
      </p:sp>
      <p:pic>
        <p:nvPicPr>
          <p:cNvPr id="290" name="image20.png"/>
          <p:cNvPicPr>
            <a:picLocks noChangeAspect="1"/>
          </p:cNvPicPr>
          <p:nvPr/>
        </p:nvPicPr>
        <p:blipFill>
          <a:blip r:embed="rId2">
            <a:extLst/>
          </a:blip>
          <a:stretch>
            <a:fillRect/>
          </a:stretch>
        </p:blipFill>
        <p:spPr>
          <a:xfrm>
            <a:off x="3316407" y="1999260"/>
            <a:ext cx="5185732" cy="3668263"/>
          </a:xfrm>
          <a:prstGeom prst="rect">
            <a:avLst/>
          </a:prstGeom>
          <a:ln w="12700">
            <a:miter lim="400000"/>
          </a:ln>
        </p:spPr>
      </p:pic>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7">
                                            <p:txEl>
                                              <p:pRg st="0" end="0"/>
                                            </p:txEl>
                                          </p:spTgt>
                                        </p:tgtEl>
                                        <p:attrNameLst>
                                          <p:attrName>style.visibility</p:attrName>
                                        </p:attrNameLst>
                                      </p:cBhvr>
                                      <p:to>
                                        <p:strVal val="visible"/>
                                      </p:to>
                                    </p:set>
                                    <p:animEffect transition="in" filter="fade">
                                      <p:cBhvr>
                                        <p:cTn id="7" dur="500"/>
                                        <p:tgtEl>
                                          <p:spTgt spid="28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87">
                                            <p:txEl>
                                              <p:pRg st="1" end="1"/>
                                            </p:txEl>
                                          </p:spTgt>
                                        </p:tgtEl>
                                        <p:attrNameLst>
                                          <p:attrName>style.visibility</p:attrName>
                                        </p:attrNameLst>
                                      </p:cBhvr>
                                      <p:to>
                                        <p:strVal val="visible"/>
                                      </p:to>
                                    </p:set>
                                    <p:animEffect transition="in" filter="fade">
                                      <p:cBhvr>
                                        <p:cTn id="12" dur="500"/>
                                        <p:tgtEl>
                                          <p:spTgt spid="28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87">
                                            <p:txEl>
                                              <p:pRg st="2" end="2"/>
                                            </p:txEl>
                                          </p:spTgt>
                                        </p:tgtEl>
                                        <p:attrNameLst>
                                          <p:attrName>style.visibility</p:attrName>
                                        </p:attrNameLst>
                                      </p:cBhvr>
                                      <p:to>
                                        <p:strVal val="visible"/>
                                      </p:to>
                                    </p:set>
                                    <p:animEffect transition="in" filter="fade">
                                      <p:cBhvr>
                                        <p:cTn id="17" dur="500"/>
                                        <p:tgtEl>
                                          <p:spTgt spid="28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87">
                                            <p:txEl>
                                              <p:pRg st="3" end="3"/>
                                            </p:txEl>
                                          </p:spTgt>
                                        </p:tgtEl>
                                        <p:attrNameLst>
                                          <p:attrName>style.visibility</p:attrName>
                                        </p:attrNameLst>
                                      </p:cBhvr>
                                      <p:to>
                                        <p:strVal val="visible"/>
                                      </p:to>
                                    </p:set>
                                    <p:animEffect transition="in" filter="fade">
                                      <p:cBhvr>
                                        <p:cTn id="22" dur="500"/>
                                        <p:tgtEl>
                                          <p:spTgt spid="28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90"/>
                                        </p:tgtEl>
                                        <p:attrNameLst>
                                          <p:attrName>style.visibility</p:attrName>
                                        </p:attrNameLst>
                                      </p:cBhvr>
                                      <p:to>
                                        <p:strVal val="visible"/>
                                      </p:to>
                                    </p:set>
                                    <p:animEffect transition="in" filter="fade">
                                      <p:cBhvr>
                                        <p:cTn id="27" dur="500"/>
                                        <p:tgtEl>
                                          <p:spTgt spid="2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7"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202" name="Group 8"/>
          <p:cNvGrpSpPr>
            <a:grpSpLocks/>
          </p:cNvGrpSpPr>
          <p:nvPr/>
        </p:nvGrpSpPr>
        <p:grpSpPr bwMode="auto">
          <a:xfrm>
            <a:off x="1331640" y="836712"/>
            <a:ext cx="6237288" cy="3856038"/>
            <a:chOff x="1324304" y="1604076"/>
            <a:chExt cx="6236393" cy="3854626"/>
          </a:xfrm>
        </p:grpSpPr>
        <p:pic>
          <p:nvPicPr>
            <p:cNvPr id="51203" name="Picture 6"/>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558650" y="1604076"/>
              <a:ext cx="6002047" cy="3527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4" name="Picture 7"/>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1324304" y="4655767"/>
              <a:ext cx="6236393" cy="802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Rectangle 1"/>
          <p:cNvSpPr/>
          <p:nvPr/>
        </p:nvSpPr>
        <p:spPr>
          <a:xfrm>
            <a:off x="179512" y="4974125"/>
            <a:ext cx="8208912" cy="253916"/>
          </a:xfrm>
          <a:prstGeom prst="rect">
            <a:avLst/>
          </a:prstGeom>
        </p:spPr>
        <p:txBody>
          <a:bodyPr wrap="square">
            <a:spAutoFit/>
          </a:bodyPr>
          <a:lstStyle/>
          <a:p>
            <a:endParaRPr lang="en-GB" sz="1050" dirty="0"/>
          </a:p>
        </p:txBody>
      </p:sp>
      <p:sp>
        <p:nvSpPr>
          <p:cNvPr id="3" name="矩形 2"/>
          <p:cNvSpPr/>
          <p:nvPr/>
        </p:nvSpPr>
        <p:spPr>
          <a:xfrm>
            <a:off x="618836" y="4464448"/>
            <a:ext cx="7769588" cy="2062103"/>
          </a:xfrm>
          <a:prstGeom prst="rect">
            <a:avLst/>
          </a:prstGeom>
        </p:spPr>
        <p:txBody>
          <a:bodyPr wrap="square">
            <a:spAutoFit/>
          </a:bodyPr>
          <a:lstStyle/>
          <a:p>
            <a:r>
              <a:rPr lang="en-US" altLang="zh-TW" sz="800" b="1" dirty="0">
                <a:solidFill>
                  <a:srgbClr val="414141"/>
                </a:solidFill>
                <a:latin typeface="Calibri Light" panose="020F0302020204030204" pitchFamily="34" charset="0"/>
              </a:rPr>
              <a:t>Disclaimer</a:t>
            </a:r>
          </a:p>
          <a:p>
            <a:r>
              <a:rPr lang="en-US" altLang="zh-TW" sz="800" dirty="0">
                <a:solidFill>
                  <a:srgbClr val="414141"/>
                </a:solidFill>
                <a:latin typeface="Calibri Light" panose="020F0302020204030204" pitchFamily="34" charset="0"/>
              </a:rPr>
              <a:t>This presentation is intended to provide a general overview for information and educational purposes only and is not a comprehensive treatment of the subject matter. The information is provided generally without considering specific circumstances and should not be regarded as a substitute for professional advice. The Investor and Financial Education Council (“IFEC”) has not advised on, passed on the merit of, endorsed or recommended any of the products/services or types of products/services referred to in this presentation. Readers/ Audiences should seek professional advice if they consider necessary.</a:t>
            </a:r>
          </a:p>
          <a:p>
            <a:r>
              <a:rPr lang="en-US" altLang="zh-TW" sz="800" dirty="0">
                <a:solidFill>
                  <a:srgbClr val="414141"/>
                </a:solidFill>
                <a:latin typeface="Calibri Light" panose="020F0302020204030204" pitchFamily="34" charset="0"/>
              </a:rPr>
              <a:t>The IFEC </a:t>
            </a:r>
            <a:r>
              <a:rPr lang="en-US" altLang="zh-TW" sz="800" dirty="0" err="1">
                <a:solidFill>
                  <a:srgbClr val="414141"/>
                </a:solidFill>
                <a:latin typeface="Calibri Light" panose="020F0302020204030204" pitchFamily="34" charset="0"/>
              </a:rPr>
              <a:t>endeavours</a:t>
            </a:r>
            <a:r>
              <a:rPr lang="en-US" altLang="zh-TW" sz="800" dirty="0">
                <a:solidFill>
                  <a:srgbClr val="414141"/>
                </a:solidFill>
                <a:latin typeface="Calibri Light" panose="020F0302020204030204" pitchFamily="34" charset="0"/>
              </a:rPr>
              <a:t> to ensure that the information contained in this presentation is accurate as of the date of its presentation, but the information is provided on an “as is” basis and the IFEC does not warrant its accuracy, timeliness, or completeness. The IFEC has no obligation to update this presentation as law and practices change. In no event shall the IFEC accept or assume any liability (including third party liability) nor entertain any claim for any loss or damage of any kind howsoever caused arising from or in connection with the use of or reliance upon this presentation (including whether caused by the IFEC’s negligence or any error or omission in information or otherwise). Examples and case studies provided in this presentation are for educational purposes only. All background information, characters and situations created for the examples and the case studies are fictitious.</a:t>
            </a:r>
          </a:p>
          <a:p>
            <a:r>
              <a:rPr lang="en-US" altLang="zh-TW" sz="800" dirty="0">
                <a:solidFill>
                  <a:srgbClr val="414141"/>
                </a:solidFill>
                <a:latin typeface="Calibri Light" panose="020F0302020204030204" pitchFamily="34" charset="0"/>
              </a:rPr>
              <a:t> </a:t>
            </a:r>
          </a:p>
          <a:p>
            <a:r>
              <a:rPr lang="en-US" altLang="zh-TW" sz="800" b="1" dirty="0">
                <a:solidFill>
                  <a:srgbClr val="414141"/>
                </a:solidFill>
                <a:latin typeface="Calibri Light" panose="020F0302020204030204" pitchFamily="34" charset="0"/>
              </a:rPr>
              <a:t>Copyright</a:t>
            </a:r>
          </a:p>
          <a:p>
            <a:r>
              <a:rPr lang="en-US" altLang="zh-TW" sz="800" dirty="0">
                <a:solidFill>
                  <a:srgbClr val="414141"/>
                </a:solidFill>
                <a:latin typeface="Calibri Light" panose="020F0302020204030204" pitchFamily="34" charset="0"/>
              </a:rPr>
              <a:t>The Investor and Financial Education Council (“IFEC”) is the owner of the copyright and other intellectual property rights in this presentation. This presentation (in whole or in part) may not be reproduced or distributed, or used for commercial purposes, without the prior written permission of the IFEC.</a:t>
            </a:r>
          </a:p>
          <a:p>
            <a:r>
              <a:rPr lang="en-US" altLang="zh-TW" sz="800" dirty="0">
                <a:solidFill>
                  <a:srgbClr val="414141"/>
                </a:solidFill>
                <a:latin typeface="Calibri Light" panose="020F0302020204030204" pitchFamily="34" charset="0"/>
              </a:rPr>
              <a:t> </a:t>
            </a:r>
          </a:p>
          <a:p>
            <a:r>
              <a:rPr lang="en-US" altLang="zh-TW" sz="800" dirty="0">
                <a:solidFill>
                  <a:srgbClr val="414141"/>
                </a:solidFill>
                <a:latin typeface="Calibri Light" panose="020F0302020204030204" pitchFamily="34" charset="0"/>
              </a:rPr>
              <a:t>Copyright © 2019 Investor and Financial Education Council. All rights reserved.</a:t>
            </a:r>
          </a:p>
        </p:txBody>
      </p:sp>
    </p:spTree>
    <p:extLst>
      <p:ext uri="{BB962C8B-B14F-4D97-AF65-F5344CB8AC3E}">
        <p14:creationId xmlns:p14="http://schemas.microsoft.com/office/powerpoint/2010/main" val="26323274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 name="Shape 157"/>
          <p:cNvSpPr>
            <a:spLocks noGrp="1"/>
          </p:cNvSpPr>
          <p:nvPr>
            <p:ph type="body" idx="1"/>
          </p:nvPr>
        </p:nvSpPr>
        <p:spPr>
          <a:xfrm>
            <a:off x="732367" y="1296609"/>
            <a:ext cx="7679267" cy="3613503"/>
          </a:xfrm>
          <a:prstGeom prst="rect">
            <a:avLst/>
          </a:prstGeom>
        </p:spPr>
        <p:txBody>
          <a:bodyPr/>
          <a:lstStyle/>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Do you know which payment facilities can be used to shop in the channels below?</a:t>
            </a:r>
          </a:p>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What payment method do you use most often?</a:t>
            </a:r>
          </a:p>
        </p:txBody>
      </p:sp>
      <p:sp>
        <p:nvSpPr>
          <p:cNvPr id="158" name="Shape 158"/>
          <p:cNvSpPr>
            <a:spLocks noGrp="1"/>
          </p:cNvSpPr>
          <p:nvPr>
            <p:ph type="body" sz="quarter" idx="13"/>
          </p:nvPr>
        </p:nvSpPr>
        <p:spPr>
          <a:xfrm>
            <a:off x="732368" y="692154"/>
            <a:ext cx="7683866" cy="604459"/>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t>Discussion</a:t>
            </a:r>
          </a:p>
        </p:txBody>
      </p:sp>
      <p:sp>
        <p:nvSpPr>
          <p:cNvPr id="159" name="Shape 159"/>
          <p:cNvSpPr>
            <a:spLocks noGrp="1"/>
          </p:cNvSpPr>
          <p:nvPr>
            <p:ph type="sldNum" sz="quarter" idx="2"/>
          </p:nvPr>
        </p:nvSpPr>
        <p:spPr>
          <a:xfrm>
            <a:off x="8284633" y="6314016"/>
            <a:ext cx="127001"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3</a:t>
            </a:fld>
            <a:endParaRPr/>
          </a:p>
        </p:txBody>
      </p:sp>
      <p:pic>
        <p:nvPicPr>
          <p:cNvPr id="160" name="image10.png"/>
          <p:cNvPicPr>
            <a:picLocks noChangeAspect="1"/>
          </p:cNvPicPr>
          <p:nvPr/>
        </p:nvPicPr>
        <p:blipFill>
          <a:blip r:embed="rId2">
            <a:extLst/>
          </a:blip>
          <a:stretch>
            <a:fillRect/>
          </a:stretch>
        </p:blipFill>
        <p:spPr>
          <a:xfrm>
            <a:off x="1362867" y="3093917"/>
            <a:ext cx="1778589" cy="741537"/>
          </a:xfrm>
          <a:prstGeom prst="rect">
            <a:avLst/>
          </a:prstGeom>
          <a:ln w="12700">
            <a:miter lim="400000"/>
          </a:ln>
        </p:spPr>
      </p:pic>
      <p:pic>
        <p:nvPicPr>
          <p:cNvPr id="161" name="image11.png"/>
          <p:cNvPicPr>
            <a:picLocks noChangeAspect="1"/>
          </p:cNvPicPr>
          <p:nvPr/>
        </p:nvPicPr>
        <p:blipFill>
          <a:blip r:embed="rId3">
            <a:extLst/>
          </a:blip>
          <a:srcRect l="28415" r="30293"/>
          <a:stretch>
            <a:fillRect/>
          </a:stretch>
        </p:blipFill>
        <p:spPr>
          <a:xfrm>
            <a:off x="3958549" y="2648584"/>
            <a:ext cx="1313422" cy="1632199"/>
          </a:xfrm>
          <a:prstGeom prst="rect">
            <a:avLst/>
          </a:prstGeom>
          <a:ln w="12700">
            <a:miter lim="400000"/>
          </a:ln>
        </p:spPr>
      </p:pic>
      <p:pic>
        <p:nvPicPr>
          <p:cNvPr id="162" name="image12.png"/>
          <p:cNvPicPr>
            <a:picLocks noChangeAspect="1"/>
          </p:cNvPicPr>
          <p:nvPr/>
        </p:nvPicPr>
        <p:blipFill>
          <a:blip r:embed="rId4">
            <a:extLst/>
          </a:blip>
          <a:stretch>
            <a:fillRect/>
          </a:stretch>
        </p:blipFill>
        <p:spPr>
          <a:xfrm>
            <a:off x="6201950" y="2758718"/>
            <a:ext cx="1641775" cy="1411928"/>
          </a:xfrm>
          <a:prstGeom prst="rect">
            <a:avLst/>
          </a:prstGeom>
          <a:ln w="12700">
            <a:miter lim="400000"/>
          </a:ln>
        </p:spPr>
      </p:pic>
      <p:pic>
        <p:nvPicPr>
          <p:cNvPr id="163" name="image1.jpeg"/>
          <p:cNvPicPr>
            <a:picLocks noChangeAspect="1"/>
          </p:cNvPicPr>
          <p:nvPr/>
        </p:nvPicPr>
        <p:blipFill>
          <a:blip r:embed="rId5">
            <a:extLst/>
          </a:blip>
          <a:srcRect t="34158" b="33224"/>
          <a:stretch>
            <a:fillRect/>
          </a:stretch>
        </p:blipFill>
        <p:spPr>
          <a:xfrm>
            <a:off x="1362867" y="4532681"/>
            <a:ext cx="2708930" cy="882455"/>
          </a:xfrm>
          <a:prstGeom prst="rect">
            <a:avLst/>
          </a:prstGeom>
          <a:ln w="12700">
            <a:miter lim="400000"/>
          </a:ln>
        </p:spPr>
      </p:pic>
      <p:pic>
        <p:nvPicPr>
          <p:cNvPr id="164" name="image2.jpeg"/>
          <p:cNvPicPr>
            <a:picLocks noChangeAspect="1"/>
          </p:cNvPicPr>
          <p:nvPr/>
        </p:nvPicPr>
        <p:blipFill>
          <a:blip r:embed="rId6">
            <a:extLst/>
          </a:blip>
          <a:stretch>
            <a:fillRect/>
          </a:stretch>
        </p:blipFill>
        <p:spPr>
          <a:xfrm>
            <a:off x="5127954" y="4498477"/>
            <a:ext cx="2715770" cy="950863"/>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 name="Shape 167"/>
          <p:cNvSpPr>
            <a:spLocks noGrp="1"/>
          </p:cNvSpPr>
          <p:nvPr>
            <p:ph type="body" sz="quarter" idx="1"/>
          </p:nvPr>
        </p:nvSpPr>
        <p:spPr>
          <a:prstGeom prst="rect">
            <a:avLst/>
          </a:prstGeom>
        </p:spPr>
        <p:txBody>
          <a:bodyPr>
            <a:normAutofit/>
          </a:bodyPr>
          <a:lstStyle>
            <a:lvl1pPr defTabSz="850369">
              <a:defRPr sz="4900"/>
            </a:lvl1pPr>
          </a:lstStyle>
          <a:p>
            <a:r>
              <a:rPr sz="3880" dirty="0"/>
              <a:t>Activity 1</a:t>
            </a:r>
          </a:p>
        </p:txBody>
      </p:sp>
      <p:sp>
        <p:nvSpPr>
          <p:cNvPr id="168" name="Shape 168"/>
          <p:cNvSpPr>
            <a:spLocks noGrp="1"/>
          </p:cNvSpPr>
          <p:nvPr>
            <p:ph type="body" sz="quarter" idx="13"/>
          </p:nvPr>
        </p:nvSpPr>
        <p:spPr>
          <a:xfrm>
            <a:off x="1799659" y="4116271"/>
            <a:ext cx="6143732" cy="1795281"/>
          </a:xfrm>
          <a:prstGeom prst="rect">
            <a:avLst/>
          </a:prstGeom>
          <a:extLst>
            <a:ext uri="{C572A759-6A51-4108-AA02-DFA0A04FC94B}">
              <ma14:wrappingTextBoxFlag xmlns="" xmlns:ma14="http://schemas.microsoft.com/office/mac/drawingml/2011/main" val="1"/>
            </a:ext>
          </a:extLst>
        </p:spPr>
        <p:txBody>
          <a:bodyPr/>
          <a:lstStyle>
            <a:lvl1pPr marL="0" indent="0" defTabSz="685765">
              <a:lnSpc>
                <a:spcPct val="100000"/>
              </a:lnSpc>
              <a:spcBef>
                <a:spcPts val="0"/>
              </a:spcBef>
              <a:buSzTx/>
              <a:buNone/>
              <a:defRPr sz="4000">
                <a:solidFill>
                  <a:srgbClr val="FFFFFF"/>
                </a:solidFill>
                <a:latin typeface="Calibri Light"/>
                <a:ea typeface="Calibri Light"/>
                <a:cs typeface="Calibri Light"/>
                <a:sym typeface="Calibri Light"/>
              </a:defRPr>
            </a:lvl1pPr>
          </a:lstStyle>
          <a:p>
            <a:r>
              <a:rPr dirty="0"/>
              <a:t>Different payment facilities</a:t>
            </a:r>
          </a:p>
        </p:txBody>
      </p:sp>
      <p:sp>
        <p:nvSpPr>
          <p:cNvPr id="166" name="Shape 166"/>
          <p:cNvSpPr>
            <a:spLocks noGrp="1"/>
          </p:cNvSpPr>
          <p:nvPr>
            <p:ph type="sldNum" sz="quarter" idx="2"/>
          </p:nvPr>
        </p:nvSpPr>
        <p:spPr>
          <a:xfrm>
            <a:off x="8284633" y="6314016"/>
            <a:ext cx="127001" cy="152401"/>
          </a:xfrm>
          <a:prstGeom prst="rect">
            <a:avLst/>
          </a:prstGeom>
          <a:extLst>
            <a:ext uri="{C572A759-6A51-4108-AA02-DFA0A04FC94B}">
              <ma14:wrappingTextBoxFlag xmlns="" xmlns:ma14="http://schemas.microsoft.com/office/mac/drawingml/2011/main" val="1"/>
            </a:ext>
          </a:extLst>
        </p:spPr>
        <p:txBody>
          <a:bodyPr/>
          <a:lstStyle>
            <a:lvl1pPr>
              <a:defRPr>
                <a:solidFill>
                  <a:schemeClr val="accent3"/>
                </a:solidFill>
              </a:defRPr>
            </a:lvl1pPr>
          </a:lstStyle>
          <a:p>
            <a:fld id="{86CB4B4D-7CA3-9044-876B-883B54F8677D}" type="slidenum">
              <a:t>4</a:t>
            </a:fld>
            <a:endParaRPr/>
          </a:p>
        </p:txBody>
      </p:sp>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0" name="Shape 170"/>
          <p:cNvSpPr>
            <a:spLocks noGrp="1"/>
          </p:cNvSpPr>
          <p:nvPr>
            <p:ph type="body" idx="1"/>
          </p:nvPr>
        </p:nvSpPr>
        <p:spPr>
          <a:xfrm>
            <a:off x="732367" y="1349527"/>
            <a:ext cx="7959246" cy="4425144"/>
          </a:xfrm>
          <a:prstGeom prst="rect">
            <a:avLst/>
          </a:prstGeom>
        </p:spPr>
        <p:txBody>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b="1" dirty="0"/>
              <a:t>Many merchants allow customers to pay with different payment facilities. Try to discuss in groups the characteristics of various payment facilities below.</a:t>
            </a:r>
          </a:p>
          <a:p>
            <a:pPr marL="480471" indent="-480471" defTabSz="719965">
              <a:lnSpc>
                <a:spcPts val="2600"/>
              </a:lnSpc>
              <a:spcBef>
                <a:spcPts val="0"/>
              </a:spcBef>
              <a:spcAft>
                <a:spcPts val="600"/>
              </a:spcAft>
              <a:buFontTx/>
              <a:buAutoNum type="arabicPeriod"/>
              <a:tabLst>
                <a:tab pos="469900" algn="l"/>
              </a:tabLst>
              <a:defRPr sz="2100">
                <a:solidFill>
                  <a:schemeClr val="accent1"/>
                </a:solidFill>
                <a:latin typeface="Calibri Light"/>
                <a:ea typeface="Calibri Light"/>
                <a:cs typeface="Calibri Light"/>
                <a:sym typeface="Calibri Light"/>
              </a:defRPr>
            </a:pPr>
            <a:r>
              <a:rPr dirty="0"/>
              <a:t>Do we need to top up in advance?</a:t>
            </a:r>
          </a:p>
          <a:p>
            <a:pPr marL="480471" indent="-480471" defTabSz="719965">
              <a:lnSpc>
                <a:spcPts val="2600"/>
              </a:lnSpc>
              <a:spcBef>
                <a:spcPts val="0"/>
              </a:spcBef>
              <a:spcAft>
                <a:spcPts val="600"/>
              </a:spcAft>
              <a:buFontTx/>
              <a:buAutoNum type="arabicPeriod" startAt="2"/>
              <a:tabLst>
                <a:tab pos="469900" algn="l"/>
              </a:tabLst>
              <a:defRPr sz="2100">
                <a:solidFill>
                  <a:schemeClr val="accent1"/>
                </a:solidFill>
                <a:latin typeface="Calibri Light"/>
                <a:ea typeface="Calibri Light"/>
                <a:cs typeface="Calibri Light"/>
                <a:sym typeface="Calibri Light"/>
              </a:defRPr>
            </a:pPr>
            <a:r>
              <a:rPr dirty="0"/>
              <a:t>Can we make payments on debt?</a:t>
            </a:r>
          </a:p>
          <a:p>
            <a:pPr marL="480471" indent="-480471" defTabSz="719965">
              <a:lnSpc>
                <a:spcPts val="2600"/>
              </a:lnSpc>
              <a:spcBef>
                <a:spcPts val="0"/>
              </a:spcBef>
              <a:spcAft>
                <a:spcPts val="600"/>
              </a:spcAft>
              <a:buFontTx/>
              <a:buAutoNum type="arabicPeriod" startAt="2"/>
              <a:tabLst>
                <a:tab pos="469900" algn="l"/>
              </a:tabLst>
              <a:defRPr sz="2100">
                <a:solidFill>
                  <a:schemeClr val="accent1"/>
                </a:solidFill>
                <a:latin typeface="Calibri Light"/>
                <a:ea typeface="Calibri Light"/>
                <a:cs typeface="Calibri Light"/>
                <a:sym typeface="Calibri Light"/>
              </a:defRPr>
            </a:pPr>
            <a:r>
              <a:rPr dirty="0"/>
              <a:t>Is there a maximum transaction limit?</a:t>
            </a:r>
          </a:p>
          <a:p>
            <a:pPr marL="480471" indent="-480471" defTabSz="719965">
              <a:lnSpc>
                <a:spcPts val="2600"/>
              </a:lnSpc>
              <a:spcBef>
                <a:spcPts val="0"/>
              </a:spcBef>
              <a:spcAft>
                <a:spcPts val="600"/>
              </a:spcAft>
              <a:buFontTx/>
              <a:buAutoNum type="arabicPeriod" startAt="2"/>
              <a:tabLst>
                <a:tab pos="469900" algn="l"/>
              </a:tabLst>
              <a:defRPr sz="2100">
                <a:solidFill>
                  <a:schemeClr val="accent1"/>
                </a:solidFill>
                <a:latin typeface="Calibri Light"/>
                <a:ea typeface="Calibri Light"/>
                <a:cs typeface="Calibri Light"/>
                <a:sym typeface="Calibri Light"/>
              </a:defRPr>
            </a:pPr>
            <a:r>
              <a:rPr dirty="0"/>
              <a:t>Do we need to open a bank account to use it?</a:t>
            </a:r>
          </a:p>
          <a:p>
            <a:pPr marL="480471" indent="-480471" defTabSz="719965">
              <a:lnSpc>
                <a:spcPts val="2600"/>
              </a:lnSpc>
              <a:spcBef>
                <a:spcPts val="0"/>
              </a:spcBef>
              <a:spcAft>
                <a:spcPts val="600"/>
              </a:spcAft>
              <a:buFontTx/>
              <a:buAutoNum type="arabicPeriod" startAt="2"/>
              <a:tabLst>
                <a:tab pos="469900" algn="l"/>
              </a:tabLst>
              <a:defRPr sz="2100">
                <a:solidFill>
                  <a:schemeClr val="accent1"/>
                </a:solidFill>
                <a:latin typeface="Calibri Light"/>
                <a:ea typeface="Calibri Light"/>
                <a:cs typeface="Calibri Light"/>
                <a:sym typeface="Calibri Light"/>
              </a:defRPr>
            </a:pPr>
            <a:r>
              <a:rPr dirty="0"/>
              <a:t>Can it be used outside Hong Kong?</a:t>
            </a:r>
          </a:p>
        </p:txBody>
      </p:sp>
      <p:sp>
        <p:nvSpPr>
          <p:cNvPr id="171" name="Shape 171"/>
          <p:cNvSpPr>
            <a:spLocks noGrp="1"/>
          </p:cNvSpPr>
          <p:nvPr>
            <p:ph type="body" sz="quarter" idx="13"/>
          </p:nvPr>
        </p:nvSpPr>
        <p:spPr>
          <a:xfrm>
            <a:off x="732368" y="692154"/>
            <a:ext cx="7683866" cy="623810"/>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rPr dirty="0"/>
              <a:t>Activity 1</a:t>
            </a:r>
          </a:p>
        </p:txBody>
      </p:sp>
      <p:sp>
        <p:nvSpPr>
          <p:cNvPr id="172" name="Shape 172"/>
          <p:cNvSpPr>
            <a:spLocks noGrp="1"/>
          </p:cNvSpPr>
          <p:nvPr>
            <p:ph type="sldNum" sz="quarter" idx="2"/>
          </p:nvPr>
        </p:nvSpPr>
        <p:spPr>
          <a:xfrm>
            <a:off x="8284633" y="6314016"/>
            <a:ext cx="127001"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5</a:t>
            </a:fld>
            <a:endParaRPr/>
          </a:p>
        </p:txBody>
      </p:sp>
      <p:pic>
        <p:nvPicPr>
          <p:cNvPr id="173" name="image13.png"/>
          <p:cNvPicPr>
            <a:picLocks noChangeAspect="1"/>
          </p:cNvPicPr>
          <p:nvPr/>
        </p:nvPicPr>
        <p:blipFill>
          <a:blip r:embed="rId2">
            <a:extLst/>
          </a:blip>
          <a:stretch>
            <a:fillRect/>
          </a:stretch>
        </p:blipFill>
        <p:spPr>
          <a:xfrm>
            <a:off x="7309411" y="2208085"/>
            <a:ext cx="1835889" cy="1384374"/>
          </a:xfrm>
          <a:prstGeom prst="rect">
            <a:avLst/>
          </a:prstGeom>
          <a:ln w="12700">
            <a:miter lim="400000"/>
          </a:ln>
        </p:spPr>
      </p:pic>
      <p:pic>
        <p:nvPicPr>
          <p:cNvPr id="174" name="image3.jpeg"/>
          <p:cNvPicPr>
            <a:picLocks noChangeAspect="1"/>
          </p:cNvPicPr>
          <p:nvPr/>
        </p:nvPicPr>
        <p:blipFill>
          <a:blip r:embed="rId3">
            <a:extLst/>
          </a:blip>
          <a:srcRect t="31735" b="33356"/>
          <a:stretch>
            <a:fillRect/>
          </a:stretch>
        </p:blipFill>
        <p:spPr>
          <a:xfrm>
            <a:off x="6597613" y="4006582"/>
            <a:ext cx="2175998" cy="759418"/>
          </a:xfrm>
          <a:prstGeom prst="rect">
            <a:avLst/>
          </a:prstGeom>
          <a:ln w="12700">
            <a:miter lim="400000"/>
          </a:ln>
        </p:spPr>
      </p:pic>
      <p:pic>
        <p:nvPicPr>
          <p:cNvPr id="175" name="image14.png"/>
          <p:cNvPicPr>
            <a:picLocks noChangeAspect="1"/>
          </p:cNvPicPr>
          <p:nvPr/>
        </p:nvPicPr>
        <p:blipFill>
          <a:blip r:embed="rId4">
            <a:extLst/>
          </a:blip>
          <a:stretch>
            <a:fillRect/>
          </a:stretch>
        </p:blipFill>
        <p:spPr>
          <a:xfrm>
            <a:off x="737273" y="4958690"/>
            <a:ext cx="2938142" cy="848041"/>
          </a:xfrm>
          <a:prstGeom prst="rect">
            <a:avLst/>
          </a:prstGeom>
          <a:ln w="12700">
            <a:miter lim="400000"/>
          </a:ln>
        </p:spPr>
      </p:pic>
      <p:pic>
        <p:nvPicPr>
          <p:cNvPr id="176" name="image4.jpeg"/>
          <p:cNvPicPr>
            <a:picLocks noChangeAspect="1"/>
          </p:cNvPicPr>
          <p:nvPr/>
        </p:nvPicPr>
        <p:blipFill>
          <a:blip r:embed="rId5">
            <a:extLst/>
          </a:blip>
          <a:stretch>
            <a:fillRect/>
          </a:stretch>
        </p:blipFill>
        <p:spPr>
          <a:xfrm>
            <a:off x="4105610" y="4969676"/>
            <a:ext cx="1907406" cy="820773"/>
          </a:xfrm>
          <a:prstGeom prst="rect">
            <a:avLst/>
          </a:prstGeom>
          <a:ln w="12700">
            <a:miter lim="400000"/>
          </a:ln>
        </p:spPr>
      </p:pic>
      <p:pic>
        <p:nvPicPr>
          <p:cNvPr id="177" name="image.jpeg"/>
          <p:cNvPicPr>
            <a:picLocks noChangeAspect="1"/>
          </p:cNvPicPr>
          <p:nvPr/>
        </p:nvPicPr>
        <p:blipFill>
          <a:blip r:embed="rId6">
            <a:extLst/>
          </a:blip>
          <a:srcRect l="5076" t="15661" r="8122" b="12078"/>
          <a:stretch>
            <a:fillRect/>
          </a:stretch>
        </p:blipFill>
        <p:spPr>
          <a:xfrm>
            <a:off x="6307221" y="4922246"/>
            <a:ext cx="2370138" cy="858838"/>
          </a:xfrm>
          <a:prstGeom prst="rect">
            <a:avLst/>
          </a:prstGeom>
          <a:ln w="12700">
            <a:miter lim="400000"/>
          </a:ln>
        </p:spPr>
      </p:pic>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0">
                                            <p:txEl>
                                              <p:pRg st="1" end="1"/>
                                            </p:txEl>
                                          </p:spTgt>
                                        </p:tgtEl>
                                        <p:attrNameLst>
                                          <p:attrName>style.visibility</p:attrName>
                                        </p:attrNameLst>
                                      </p:cBhvr>
                                      <p:to>
                                        <p:strVal val="visible"/>
                                      </p:to>
                                    </p:set>
                                    <p:animEffect transition="in" filter="fade">
                                      <p:cBhvr>
                                        <p:cTn id="7" dur="500"/>
                                        <p:tgtEl>
                                          <p:spTgt spid="170">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70">
                                            <p:txEl>
                                              <p:pRg st="2" end="2"/>
                                            </p:txEl>
                                          </p:spTgt>
                                        </p:tgtEl>
                                        <p:attrNameLst>
                                          <p:attrName>style.visibility</p:attrName>
                                        </p:attrNameLst>
                                      </p:cBhvr>
                                      <p:to>
                                        <p:strVal val="visible"/>
                                      </p:to>
                                    </p:set>
                                    <p:animEffect transition="in" filter="fade">
                                      <p:cBhvr>
                                        <p:cTn id="12" dur="500"/>
                                        <p:tgtEl>
                                          <p:spTgt spid="170">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70">
                                            <p:txEl>
                                              <p:pRg st="3" end="3"/>
                                            </p:txEl>
                                          </p:spTgt>
                                        </p:tgtEl>
                                        <p:attrNameLst>
                                          <p:attrName>style.visibility</p:attrName>
                                        </p:attrNameLst>
                                      </p:cBhvr>
                                      <p:to>
                                        <p:strVal val="visible"/>
                                      </p:to>
                                    </p:set>
                                    <p:animEffect transition="in" filter="fade">
                                      <p:cBhvr>
                                        <p:cTn id="17" dur="500"/>
                                        <p:tgtEl>
                                          <p:spTgt spid="170">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70">
                                            <p:txEl>
                                              <p:pRg st="4" end="4"/>
                                            </p:txEl>
                                          </p:spTgt>
                                        </p:tgtEl>
                                        <p:attrNameLst>
                                          <p:attrName>style.visibility</p:attrName>
                                        </p:attrNameLst>
                                      </p:cBhvr>
                                      <p:to>
                                        <p:strVal val="visible"/>
                                      </p:to>
                                    </p:set>
                                    <p:animEffect transition="in" filter="fade">
                                      <p:cBhvr>
                                        <p:cTn id="22" dur="500"/>
                                        <p:tgtEl>
                                          <p:spTgt spid="170">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70">
                                            <p:txEl>
                                              <p:pRg st="5" end="5"/>
                                            </p:txEl>
                                          </p:spTgt>
                                        </p:tgtEl>
                                        <p:attrNameLst>
                                          <p:attrName>style.visibility</p:attrName>
                                        </p:attrNameLst>
                                      </p:cBhvr>
                                      <p:to>
                                        <p:strVal val="visible"/>
                                      </p:to>
                                    </p:set>
                                    <p:animEffect transition="in" filter="fade">
                                      <p:cBhvr>
                                        <p:cTn id="27" dur="500"/>
                                        <p:tgtEl>
                                          <p:spTgt spid="170">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0"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 name="Shape 180"/>
          <p:cNvSpPr>
            <a:spLocks noGrp="1"/>
          </p:cNvSpPr>
          <p:nvPr>
            <p:ph type="body" sz="quarter" idx="1"/>
          </p:nvPr>
        </p:nvSpPr>
        <p:spPr>
          <a:prstGeom prst="rect">
            <a:avLst/>
          </a:prstGeom>
        </p:spPr>
        <p:txBody>
          <a:bodyPr>
            <a:normAutofit/>
          </a:bodyPr>
          <a:lstStyle>
            <a:lvl1pPr defTabSz="850369">
              <a:defRPr sz="4900"/>
            </a:lvl1pPr>
          </a:lstStyle>
          <a:p>
            <a:r>
              <a:rPr sz="3880" dirty="0"/>
              <a:t>Activity </a:t>
            </a:r>
            <a:r>
              <a:rPr sz="3880" dirty="0" smtClean="0"/>
              <a:t>2</a:t>
            </a:r>
            <a:r>
              <a:rPr lang="en-US" sz="3880" dirty="0" smtClean="0"/>
              <a:t>: Group discussion</a:t>
            </a:r>
            <a:endParaRPr sz="3880" dirty="0"/>
          </a:p>
        </p:txBody>
      </p:sp>
      <p:sp>
        <p:nvSpPr>
          <p:cNvPr id="181" name="Shape 181"/>
          <p:cNvSpPr>
            <a:spLocks noGrp="1"/>
          </p:cNvSpPr>
          <p:nvPr>
            <p:ph type="body" sz="quarter" idx="13"/>
          </p:nvPr>
        </p:nvSpPr>
        <p:spPr>
          <a:xfrm>
            <a:off x="1762713" y="3686635"/>
            <a:ext cx="6143732" cy="1795281"/>
          </a:xfrm>
          <a:prstGeom prst="rect">
            <a:avLst/>
          </a:prstGeom>
          <a:extLst>
            <a:ext uri="{C572A759-6A51-4108-AA02-DFA0A04FC94B}">
              <ma14:wrappingTextBoxFlag xmlns="" xmlns:ma14="http://schemas.microsoft.com/office/mac/drawingml/2011/main" val="1"/>
            </a:ext>
          </a:extLst>
        </p:spPr>
        <p:txBody>
          <a:bodyPr/>
          <a:lstStyle>
            <a:lvl1pPr marL="0" indent="0" defTabSz="685765">
              <a:lnSpc>
                <a:spcPct val="100000"/>
              </a:lnSpc>
              <a:spcBef>
                <a:spcPts val="0"/>
              </a:spcBef>
              <a:buSzTx/>
              <a:buNone/>
              <a:defRPr sz="4000">
                <a:solidFill>
                  <a:srgbClr val="FFFFFF"/>
                </a:solidFill>
                <a:latin typeface="Calibri Light"/>
                <a:ea typeface="Calibri Light"/>
                <a:cs typeface="Calibri Light"/>
                <a:sym typeface="Calibri Light"/>
              </a:defRPr>
            </a:lvl1pPr>
          </a:lstStyle>
          <a:p>
            <a:r>
              <a:rPr dirty="0"/>
              <a:t>Choose the right payment facilities</a:t>
            </a:r>
          </a:p>
        </p:txBody>
      </p:sp>
      <p:sp>
        <p:nvSpPr>
          <p:cNvPr id="179" name="Shape 179"/>
          <p:cNvSpPr>
            <a:spLocks noGrp="1"/>
          </p:cNvSpPr>
          <p:nvPr>
            <p:ph type="sldNum" sz="quarter" idx="2"/>
          </p:nvPr>
        </p:nvSpPr>
        <p:spPr>
          <a:xfrm>
            <a:off x="8284633" y="6314016"/>
            <a:ext cx="127001" cy="152401"/>
          </a:xfrm>
          <a:prstGeom prst="rect">
            <a:avLst/>
          </a:prstGeom>
          <a:extLst>
            <a:ext uri="{C572A759-6A51-4108-AA02-DFA0A04FC94B}">
              <ma14:wrappingTextBoxFlag xmlns="" xmlns:ma14="http://schemas.microsoft.com/office/mac/drawingml/2011/main" val="1"/>
            </a:ext>
          </a:extLst>
        </p:spPr>
        <p:txBody>
          <a:bodyPr/>
          <a:lstStyle>
            <a:lvl1pPr>
              <a:defRPr>
                <a:solidFill>
                  <a:schemeClr val="accent3"/>
                </a:solidFill>
              </a:defRPr>
            </a:lvl1pPr>
          </a:lstStyle>
          <a:p>
            <a:fld id="{86CB4B4D-7CA3-9044-876B-883B54F8677D}" type="slidenum">
              <a:t>6</a:t>
            </a:fld>
            <a:endParaRPr/>
          </a:p>
        </p:txBody>
      </p:sp>
    </p:spTree>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 name="Shape 183"/>
          <p:cNvSpPr>
            <a:spLocks noGrp="1"/>
          </p:cNvSpPr>
          <p:nvPr>
            <p:ph type="body" idx="1"/>
          </p:nvPr>
        </p:nvSpPr>
        <p:spPr>
          <a:xfrm>
            <a:off x="732367" y="1354666"/>
            <a:ext cx="7679267" cy="3613503"/>
          </a:xfrm>
          <a:prstGeom prst="rect">
            <a:avLst/>
          </a:prstGeom>
        </p:spPr>
        <p:txBody>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dirty="0"/>
              <a:t>Choose one of the following situations for group discussion and send a representative to report to the teacher and classmates upon completion.</a:t>
            </a:r>
          </a:p>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dirty="0"/>
              <a:t>Situation 1: Buying daily groceries at a supermarket</a:t>
            </a:r>
          </a:p>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dirty="0"/>
              <a:t>Situation 2: Booking a holiday tour</a:t>
            </a:r>
          </a:p>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dirty="0"/>
              <a:t>Situation 3: Buying a car at a car dealership</a:t>
            </a:r>
          </a:p>
        </p:txBody>
      </p:sp>
      <p:sp>
        <p:nvSpPr>
          <p:cNvPr id="184" name="Shape 184"/>
          <p:cNvSpPr>
            <a:spLocks noGrp="1"/>
          </p:cNvSpPr>
          <p:nvPr>
            <p:ph type="body" sz="quarter" idx="13"/>
          </p:nvPr>
        </p:nvSpPr>
        <p:spPr>
          <a:xfrm>
            <a:off x="732368" y="692154"/>
            <a:ext cx="7683866" cy="662515"/>
          </a:xfrm>
          <a:prstGeom prst="rect">
            <a:avLst/>
          </a:prstGeom>
          <a:extLst>
            <a:ext uri="{C572A759-6A51-4108-AA02-DFA0A04FC94B}">
              <ma14:wrappingTextBoxFlag xmlns="" xmlns:ma14="http://schemas.microsoft.com/office/mac/drawingml/2011/main" val="1"/>
            </a:ext>
          </a:extLst>
        </p:spPr>
        <p:txBody>
          <a:bodyPr/>
          <a:lstStyle>
            <a:lvl1pPr marL="0" indent="0">
              <a:lnSpc>
                <a:spcPts val="3400"/>
              </a:lnSpc>
              <a:buSzTx/>
              <a:buNone/>
              <a:defRPr sz="3300"/>
            </a:lvl1pPr>
          </a:lstStyle>
          <a:p>
            <a:r>
              <a:rPr dirty="0"/>
              <a:t>Activity 2</a:t>
            </a:r>
          </a:p>
        </p:txBody>
      </p:sp>
      <p:sp>
        <p:nvSpPr>
          <p:cNvPr id="185" name="Shape 185"/>
          <p:cNvSpPr>
            <a:spLocks noGrp="1"/>
          </p:cNvSpPr>
          <p:nvPr>
            <p:ph type="sldNum" sz="quarter" idx="2"/>
          </p:nvPr>
        </p:nvSpPr>
        <p:spPr>
          <a:xfrm>
            <a:off x="8284633" y="6314016"/>
            <a:ext cx="127001"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7</a:t>
            </a:fld>
            <a:endParaRPr/>
          </a:p>
        </p:txBody>
      </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3">
                                            <p:txEl>
                                              <p:pRg st="0" end="0"/>
                                            </p:txEl>
                                          </p:spTgt>
                                        </p:tgtEl>
                                        <p:attrNameLst>
                                          <p:attrName>style.visibility</p:attrName>
                                        </p:attrNameLst>
                                      </p:cBhvr>
                                      <p:to>
                                        <p:strVal val="visible"/>
                                      </p:to>
                                    </p:set>
                                    <p:animEffect transition="in" filter="fade">
                                      <p:cBhvr>
                                        <p:cTn id="7" dur="500"/>
                                        <p:tgtEl>
                                          <p:spTgt spid="18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3">
                                            <p:txEl>
                                              <p:pRg st="1" end="1"/>
                                            </p:txEl>
                                          </p:spTgt>
                                        </p:tgtEl>
                                        <p:attrNameLst>
                                          <p:attrName>style.visibility</p:attrName>
                                        </p:attrNameLst>
                                      </p:cBhvr>
                                      <p:to>
                                        <p:strVal val="visible"/>
                                      </p:to>
                                    </p:set>
                                    <p:animEffect transition="in" filter="fade">
                                      <p:cBhvr>
                                        <p:cTn id="12" dur="500"/>
                                        <p:tgtEl>
                                          <p:spTgt spid="18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83">
                                            <p:txEl>
                                              <p:pRg st="2" end="2"/>
                                            </p:txEl>
                                          </p:spTgt>
                                        </p:tgtEl>
                                        <p:attrNameLst>
                                          <p:attrName>style.visibility</p:attrName>
                                        </p:attrNameLst>
                                      </p:cBhvr>
                                      <p:to>
                                        <p:strVal val="visible"/>
                                      </p:to>
                                    </p:set>
                                    <p:animEffect transition="in" filter="fade">
                                      <p:cBhvr>
                                        <p:cTn id="17" dur="500"/>
                                        <p:tgtEl>
                                          <p:spTgt spid="18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83">
                                            <p:txEl>
                                              <p:pRg st="3" end="3"/>
                                            </p:txEl>
                                          </p:spTgt>
                                        </p:tgtEl>
                                        <p:attrNameLst>
                                          <p:attrName>style.visibility</p:attrName>
                                        </p:attrNameLst>
                                      </p:cBhvr>
                                      <p:to>
                                        <p:strVal val="visible"/>
                                      </p:to>
                                    </p:set>
                                    <p:animEffect transition="in" filter="fade">
                                      <p:cBhvr>
                                        <p:cTn id="22" dur="500"/>
                                        <p:tgtEl>
                                          <p:spTgt spid="18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 name="Shape 187"/>
          <p:cNvSpPr>
            <a:spLocks noGrp="1"/>
          </p:cNvSpPr>
          <p:nvPr>
            <p:ph type="body" idx="1"/>
          </p:nvPr>
        </p:nvSpPr>
        <p:spPr>
          <a:xfrm>
            <a:off x="732368" y="692154"/>
            <a:ext cx="7683866" cy="1011518"/>
          </a:xfrm>
          <a:prstGeom prst="rect">
            <a:avLst/>
          </a:prstGeom>
        </p:spPr>
        <p:txBody>
          <a:bodyPr>
            <a:normAutofit/>
          </a:bodyPr>
          <a:lstStyle>
            <a:lvl1pPr marL="0" indent="0">
              <a:lnSpc>
                <a:spcPts val="3400"/>
              </a:lnSpc>
              <a:buSzTx/>
              <a:buNone/>
              <a:defRPr sz="3300"/>
            </a:lvl1pPr>
          </a:lstStyle>
          <a:p>
            <a:r>
              <a:rPr b="1" dirty="0"/>
              <a:t>Activity 2: Situation </a:t>
            </a:r>
            <a:r>
              <a:rPr b="1" dirty="0" smtClean="0"/>
              <a:t>1</a:t>
            </a:r>
            <a:r>
              <a:rPr lang="en-US" b="1" dirty="0" smtClean="0"/>
              <a:t> </a:t>
            </a:r>
          </a:p>
          <a:p>
            <a:r>
              <a:rPr lang="en-US" altLang="zh-HK" b="1" dirty="0" smtClean="0"/>
              <a:t>(Buying </a:t>
            </a:r>
            <a:r>
              <a:rPr lang="en-US" altLang="zh-HK" b="1" dirty="0"/>
              <a:t>daily groceries at a </a:t>
            </a:r>
            <a:r>
              <a:rPr lang="en-US" altLang="zh-HK" b="1" dirty="0" smtClean="0"/>
              <a:t>supermarket)</a:t>
            </a:r>
            <a:endParaRPr lang="en-US" altLang="zh-HK" b="1" dirty="0"/>
          </a:p>
          <a:p>
            <a:endParaRPr b="1" dirty="0"/>
          </a:p>
        </p:txBody>
      </p:sp>
      <p:sp>
        <p:nvSpPr>
          <p:cNvPr id="188" name="Shape 188"/>
          <p:cNvSpPr>
            <a:spLocks noGrp="1"/>
          </p:cNvSpPr>
          <p:nvPr>
            <p:ph type="sldNum" sz="quarter" idx="2"/>
          </p:nvPr>
        </p:nvSpPr>
        <p:spPr>
          <a:xfrm>
            <a:off x="8284633" y="6314016"/>
            <a:ext cx="127001"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8</a:t>
            </a:fld>
            <a:endParaRPr/>
          </a:p>
        </p:txBody>
      </p:sp>
      <p:sp>
        <p:nvSpPr>
          <p:cNvPr id="189" name="Shape 189"/>
          <p:cNvSpPr/>
          <p:nvPr/>
        </p:nvSpPr>
        <p:spPr>
          <a:xfrm>
            <a:off x="732368" y="1203318"/>
            <a:ext cx="7679267" cy="580151"/>
          </a:xfrm>
          <a:prstGeom prst="rect">
            <a:avLst/>
          </a:prstGeom>
          <a:ln w="12700">
            <a:miter lim="400000"/>
          </a:ln>
          <a:extLst>
            <a:ext uri="{C572A759-6A51-4108-AA02-DFA0A04FC94B}">
              <ma14:wrappingTextBoxFlag xmlns="" xmlns:ma14="http://schemas.microsoft.com/office/mac/drawingml/2011/main" val="1"/>
            </a:ext>
          </a:extLst>
        </p:spPr>
        <p:txBody>
          <a:bodyPr lIns="60956" tIns="60956" rIns="60956" bIns="60956">
            <a:spAutoFit/>
          </a:bodyPr>
          <a:lstStyle>
            <a:lvl1pPr defTabSz="685800">
              <a:lnSpc>
                <a:spcPct val="90000"/>
              </a:lnSpc>
              <a:spcBef>
                <a:spcPts val="700"/>
              </a:spcBef>
              <a:defRPr sz="3300">
                <a:solidFill>
                  <a:srgbClr val="645F9B"/>
                </a:solidFill>
                <a:latin typeface="Calibri Light"/>
                <a:ea typeface="Calibri Light"/>
                <a:cs typeface="Calibri Light"/>
                <a:sym typeface="Calibri Light"/>
              </a:defRPr>
            </a:lvl1pPr>
          </a:lstStyle>
          <a:p>
            <a:endParaRPr dirty="0"/>
          </a:p>
        </p:txBody>
      </p:sp>
      <p:graphicFrame>
        <p:nvGraphicFramePr>
          <p:cNvPr id="191" name="Table 191"/>
          <p:cNvGraphicFramePr/>
          <p:nvPr>
            <p:extLst>
              <p:ext uri="{D42A27DB-BD31-4B8C-83A1-F6EECF244321}">
                <p14:modId xmlns:p14="http://schemas.microsoft.com/office/powerpoint/2010/main" val="291729295"/>
              </p:ext>
            </p:extLst>
          </p:nvPr>
        </p:nvGraphicFramePr>
        <p:xfrm>
          <a:off x="600501" y="1828800"/>
          <a:ext cx="8206615" cy="3647975"/>
        </p:xfrm>
        <a:graphic>
          <a:graphicData uri="http://schemas.openxmlformats.org/drawingml/2006/table">
            <a:tbl>
              <a:tblPr>
                <a:tableStyleId>{4C3C2611-4C71-4FC5-86AE-919BDF0F9419}</a:tableStyleId>
              </a:tblPr>
              <a:tblGrid>
                <a:gridCol w="1112796"/>
                <a:gridCol w="3388092"/>
                <a:gridCol w="3705727"/>
              </a:tblGrid>
              <a:tr h="404261">
                <a:tc>
                  <a:txBody>
                    <a:bodyPr/>
                    <a:lstStyle/>
                    <a:p>
                      <a:pPr algn="l" defTabSz="914400">
                        <a:lnSpc>
                          <a:spcPts val="2600"/>
                        </a:lnSpc>
                        <a:spcAft>
                          <a:spcPts val="0"/>
                        </a:spcAft>
                        <a:defRPr sz="1800">
                          <a:solidFill>
                            <a:srgbClr val="000000"/>
                          </a:solidFill>
                        </a:defRPr>
                      </a:pPr>
                      <a:r>
                        <a:rPr sz="2100" b="1" dirty="0">
                          <a:solidFill>
                            <a:srgbClr val="FFFFFF"/>
                          </a:solidFill>
                          <a:latin typeface="+mj-ea"/>
                          <a:ea typeface="+mj-ea"/>
                          <a:cs typeface="Arial"/>
                          <a:sym typeface="Arial"/>
                        </a:rPr>
                        <a:t> </a:t>
                      </a:r>
                    </a:p>
                  </a:txBody>
                  <a:tcPr marL="0" marR="0" marT="0" marB="0" anchor="ctr" horzOverflow="overflow">
                    <a:lnL w="12700">
                      <a:solidFill>
                        <a:srgbClr val="FFFFFF"/>
                      </a:solidFill>
                    </a:lnL>
                    <a:lnR w="12700">
                      <a:solidFill>
                        <a:srgbClr val="FFFFFF"/>
                      </a:solidFill>
                    </a:lnR>
                    <a:lnT w="12700">
                      <a:solidFill>
                        <a:srgbClr val="FFFFFF"/>
                      </a:solidFill>
                    </a:lnT>
                    <a:lnB w="38100">
                      <a:solidFill>
                        <a:srgbClr val="FFFFFF"/>
                      </a:solidFill>
                    </a:lnB>
                    <a:solidFill>
                      <a:srgbClr val="003C4B"/>
                    </a:solidFill>
                  </a:tcPr>
                </a:tc>
                <a:tc>
                  <a:txBody>
                    <a:bodyPr/>
                    <a:lstStyle/>
                    <a:p>
                      <a:pPr algn="ctr" defTabSz="914400">
                        <a:lnSpc>
                          <a:spcPts val="2600"/>
                        </a:lnSpc>
                        <a:spcAft>
                          <a:spcPts val="0"/>
                        </a:spcAft>
                        <a:defRPr sz="1800">
                          <a:solidFill>
                            <a:srgbClr val="000000"/>
                          </a:solidFill>
                        </a:defRPr>
                      </a:pPr>
                      <a:r>
                        <a:rPr sz="2100" b="1" dirty="0" smtClean="0">
                          <a:solidFill>
                            <a:srgbClr val="FFFFFF"/>
                          </a:solidFill>
                          <a:latin typeface="+mj-ea"/>
                          <a:ea typeface="+mj-ea"/>
                          <a:cs typeface="Microsoft JhengHei"/>
                          <a:sym typeface="Microsoft JhengHei"/>
                        </a:rPr>
                        <a:t>Reasons</a:t>
                      </a:r>
                      <a:endParaRPr sz="2100" b="1" dirty="0">
                        <a:solidFill>
                          <a:srgbClr val="FFFFFF"/>
                        </a:solidFill>
                        <a:latin typeface="+mj-ea"/>
                        <a:ea typeface="+mj-ea"/>
                        <a:cs typeface="Microsoft JhengHei"/>
                        <a:sym typeface="Microsoft JhengHei"/>
                      </a:endParaRPr>
                    </a:p>
                  </a:txBody>
                  <a:tcPr marL="0" marR="0" marT="0" marB="0" anchor="ctr" horzOverflow="overflow">
                    <a:lnL w="12700">
                      <a:solidFill>
                        <a:srgbClr val="FFFFFF"/>
                      </a:solidFill>
                    </a:lnL>
                    <a:lnR w="12700">
                      <a:solidFill>
                        <a:srgbClr val="FFFFFF"/>
                      </a:solidFill>
                    </a:lnR>
                    <a:lnT w="12700">
                      <a:solidFill>
                        <a:srgbClr val="FFFFFF"/>
                      </a:solidFill>
                    </a:lnT>
                    <a:lnB w="38100">
                      <a:solidFill>
                        <a:srgbClr val="FFFFFF"/>
                      </a:solidFill>
                    </a:lnB>
                    <a:solidFill>
                      <a:srgbClr val="003C4B"/>
                    </a:solidFill>
                  </a:tcPr>
                </a:tc>
                <a:tc>
                  <a:txBody>
                    <a:bodyPr/>
                    <a:lstStyle/>
                    <a:p>
                      <a:pPr algn="ctr" defTabSz="914400">
                        <a:lnSpc>
                          <a:spcPts val="2600"/>
                        </a:lnSpc>
                        <a:spcAft>
                          <a:spcPts val="0"/>
                        </a:spcAft>
                        <a:defRPr sz="1200" b="1">
                          <a:solidFill>
                            <a:srgbClr val="FFFFFF"/>
                          </a:solidFill>
                          <a:latin typeface="Arial"/>
                          <a:ea typeface="Arial"/>
                          <a:cs typeface="Arial"/>
                          <a:sym typeface="Arial"/>
                        </a:defRPr>
                      </a:pPr>
                      <a:r>
                        <a:rPr sz="2100" dirty="0" smtClean="0">
                          <a:latin typeface="+mj-ea"/>
                          <a:ea typeface="+mj-ea"/>
                          <a:cs typeface="Microsoft JhengHei"/>
                          <a:sym typeface="Microsoft JhengHei"/>
                        </a:rPr>
                        <a:t>Cons</a:t>
                      </a:r>
                      <a:endParaRPr sz="2100" dirty="0">
                        <a:latin typeface="+mj-ea"/>
                        <a:ea typeface="+mj-ea"/>
                        <a:cs typeface="Microsoft JhengHei"/>
                        <a:sym typeface="Microsoft JhengHei"/>
                      </a:endParaRPr>
                    </a:p>
                  </a:txBody>
                  <a:tcPr marL="0" marR="0" marT="0" marB="0" anchor="ctr" horzOverflow="overflow">
                    <a:lnL w="12700">
                      <a:solidFill>
                        <a:srgbClr val="FFFFFF"/>
                      </a:solidFill>
                    </a:lnL>
                    <a:lnR w="12700">
                      <a:solidFill>
                        <a:srgbClr val="FFFFFF"/>
                      </a:solidFill>
                    </a:lnR>
                    <a:lnT w="12700">
                      <a:solidFill>
                        <a:srgbClr val="FFFFFF"/>
                      </a:solidFill>
                    </a:lnT>
                    <a:lnB w="38100">
                      <a:solidFill>
                        <a:srgbClr val="FFFFFF"/>
                      </a:solidFill>
                    </a:lnB>
                    <a:solidFill>
                      <a:srgbClr val="003C4B"/>
                    </a:solidFill>
                  </a:tcPr>
                </a:tc>
              </a:tr>
              <a:tr h="423512">
                <a:tc>
                  <a:txBody>
                    <a:bodyPr/>
                    <a:lstStyle/>
                    <a:p>
                      <a:pPr algn="ctr" defTabSz="914400">
                        <a:lnSpc>
                          <a:spcPts val="2600"/>
                        </a:lnSpc>
                        <a:spcAft>
                          <a:spcPts val="0"/>
                        </a:spcAft>
                        <a:defRPr sz="1200" b="1">
                          <a:solidFill>
                            <a:srgbClr val="FFFFFF"/>
                          </a:solidFill>
                          <a:latin typeface="Arial"/>
                          <a:ea typeface="Arial"/>
                          <a:cs typeface="Arial"/>
                          <a:sym typeface="Arial"/>
                        </a:defRPr>
                      </a:pPr>
                      <a:r>
                        <a:rPr sz="2100">
                          <a:latin typeface="+mj-ea"/>
                          <a:ea typeface="+mj-ea"/>
                          <a:cs typeface="Microsoft JhengHei"/>
                          <a:sym typeface="Microsoft JhengHei"/>
                        </a:rPr>
                        <a:t>Cash</a:t>
                      </a:r>
                    </a:p>
                  </a:txBody>
                  <a:tcPr marL="0" marR="0" marT="0" marB="0" anchor="ctr" horzOverflow="overflow">
                    <a:lnL w="12700">
                      <a:solidFill>
                        <a:srgbClr val="FFFFFF"/>
                      </a:solidFill>
                    </a:lnL>
                    <a:lnR w="12700">
                      <a:solidFill>
                        <a:srgbClr val="FFFFFF"/>
                      </a:solidFill>
                    </a:lnR>
                    <a:lnT w="38100">
                      <a:solidFill>
                        <a:srgbClr val="FFFFFF"/>
                      </a:solidFill>
                    </a:lnT>
                    <a:lnB w="12700">
                      <a:solidFill>
                        <a:srgbClr val="FFFFFF"/>
                      </a:solidFill>
                    </a:lnB>
                    <a:solidFill>
                      <a:srgbClr val="003C4B"/>
                    </a:solidFill>
                  </a:tcPr>
                </a:tc>
                <a:tc>
                  <a:txBody>
                    <a:bodyPr/>
                    <a:lstStyle/>
                    <a:p>
                      <a:pPr algn="ctr" defTabSz="914400">
                        <a:lnSpc>
                          <a:spcPts val="2600"/>
                        </a:lnSpc>
                        <a:spcAft>
                          <a:spcPts val="0"/>
                        </a:spcAft>
                        <a:defRPr sz="1200">
                          <a:solidFill>
                            <a:srgbClr val="171616"/>
                          </a:solidFill>
                        </a:defRPr>
                      </a:pPr>
                      <a:endParaRPr sz="2100" dirty="0">
                        <a:latin typeface="+mj-ea"/>
                        <a:ea typeface="+mj-ea"/>
                      </a:endParaRPr>
                    </a:p>
                  </a:txBody>
                  <a:tcPr marL="0" marR="0" marT="0" marB="0" anchor="ctr" horzOverflow="overflow">
                    <a:lnL w="12700">
                      <a:solidFill>
                        <a:srgbClr val="FFFFFF"/>
                      </a:solidFill>
                    </a:lnL>
                    <a:lnR w="12700">
                      <a:solidFill>
                        <a:srgbClr val="FFFFFF"/>
                      </a:solidFill>
                    </a:lnR>
                    <a:lnT w="38100">
                      <a:solidFill>
                        <a:srgbClr val="FFFFFF"/>
                      </a:solidFill>
                    </a:lnT>
                    <a:lnB w="12700">
                      <a:solidFill>
                        <a:srgbClr val="FFFFFF"/>
                      </a:solidFill>
                    </a:lnB>
                    <a:solidFill>
                      <a:srgbClr val="CBCED0"/>
                    </a:solidFill>
                  </a:tcPr>
                </a:tc>
                <a:tc>
                  <a:txBody>
                    <a:bodyPr/>
                    <a:lstStyle/>
                    <a:p>
                      <a:pPr algn="ctr" defTabSz="914400">
                        <a:lnSpc>
                          <a:spcPts val="2600"/>
                        </a:lnSpc>
                        <a:spcAft>
                          <a:spcPts val="0"/>
                        </a:spcAft>
                        <a:defRPr sz="1200">
                          <a:solidFill>
                            <a:srgbClr val="171616"/>
                          </a:solidFill>
                        </a:defRPr>
                      </a:pPr>
                      <a:endParaRPr sz="2100" dirty="0">
                        <a:latin typeface="+mj-ea"/>
                        <a:ea typeface="+mj-ea"/>
                      </a:endParaRPr>
                    </a:p>
                  </a:txBody>
                  <a:tcPr marL="0" marR="0" marT="0" marB="0" anchor="ctr" horzOverflow="overflow">
                    <a:lnL w="12700">
                      <a:solidFill>
                        <a:srgbClr val="FFFFFF"/>
                      </a:solidFill>
                    </a:lnL>
                    <a:lnR w="12700">
                      <a:solidFill>
                        <a:srgbClr val="FFFFFF"/>
                      </a:solidFill>
                    </a:lnR>
                    <a:lnT w="38100">
                      <a:solidFill>
                        <a:srgbClr val="FFFFFF"/>
                      </a:solidFill>
                    </a:lnT>
                    <a:lnB w="12700">
                      <a:solidFill>
                        <a:srgbClr val="FFFFFF"/>
                      </a:solidFill>
                    </a:lnB>
                    <a:solidFill>
                      <a:srgbClr val="CBCED0"/>
                    </a:solidFill>
                  </a:tcPr>
                </a:tc>
              </a:tr>
              <a:tr h="1241659">
                <a:tc>
                  <a:txBody>
                    <a:bodyPr/>
                    <a:lstStyle/>
                    <a:p>
                      <a:pPr algn="ctr" defTabSz="914400">
                        <a:lnSpc>
                          <a:spcPts val="2600"/>
                        </a:lnSpc>
                        <a:spcAft>
                          <a:spcPts val="0"/>
                        </a:spcAft>
                        <a:defRPr sz="1200" b="1">
                          <a:solidFill>
                            <a:srgbClr val="FFFFFF"/>
                          </a:solidFill>
                          <a:latin typeface="Arial"/>
                          <a:ea typeface="Arial"/>
                          <a:cs typeface="Arial"/>
                          <a:sym typeface="Arial"/>
                        </a:defRPr>
                      </a:pPr>
                      <a:r>
                        <a:rPr sz="2100">
                          <a:latin typeface="+mj-ea"/>
                          <a:ea typeface="+mj-ea"/>
                          <a:cs typeface="Microsoft JhengHei"/>
                          <a:sym typeface="Microsoft JhengHei"/>
                        </a:rPr>
                        <a:t>Credit card</a:t>
                      </a:r>
                    </a:p>
                  </a:txBody>
                  <a:tcPr marL="0" marR="0" marT="0" marB="0"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003C4B"/>
                    </a:solidFill>
                  </a:tcPr>
                </a:tc>
                <a:tc>
                  <a:txBody>
                    <a:bodyPr/>
                    <a:lstStyle/>
                    <a:p>
                      <a:pPr algn="ctr" defTabSz="914400">
                        <a:lnSpc>
                          <a:spcPts val="2600"/>
                        </a:lnSpc>
                        <a:spcAft>
                          <a:spcPts val="0"/>
                        </a:spcAft>
                        <a:defRPr sz="1200">
                          <a:solidFill>
                            <a:srgbClr val="171616"/>
                          </a:solidFill>
                        </a:defRPr>
                      </a:pPr>
                      <a:endParaRPr sz="2100" dirty="0">
                        <a:latin typeface="+mj-ea"/>
                        <a:ea typeface="+mj-ea"/>
                      </a:endParaRPr>
                    </a:p>
                  </a:txBody>
                  <a:tcPr marL="0" marR="0" marT="0" marB="0"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7E8E9"/>
                    </a:solidFill>
                  </a:tcPr>
                </a:tc>
                <a:tc>
                  <a:txBody>
                    <a:bodyPr/>
                    <a:lstStyle/>
                    <a:p>
                      <a:pPr algn="ctr" defTabSz="914400">
                        <a:lnSpc>
                          <a:spcPts val="2600"/>
                        </a:lnSpc>
                        <a:spcAft>
                          <a:spcPts val="0"/>
                        </a:spcAft>
                        <a:defRPr sz="1200">
                          <a:solidFill>
                            <a:srgbClr val="171616"/>
                          </a:solidFill>
                        </a:defRPr>
                      </a:pPr>
                      <a:endParaRPr sz="2100" dirty="0">
                        <a:latin typeface="+mj-ea"/>
                        <a:ea typeface="+mj-ea"/>
                      </a:endParaRPr>
                    </a:p>
                  </a:txBody>
                  <a:tcPr marL="0" marR="0" marT="0" marB="0"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7E8E9"/>
                    </a:solidFill>
                  </a:tcPr>
                </a:tc>
              </a:tr>
              <a:tr h="1578543">
                <a:tc>
                  <a:txBody>
                    <a:bodyPr/>
                    <a:lstStyle/>
                    <a:p>
                      <a:pPr algn="ctr" defTabSz="914400">
                        <a:lnSpc>
                          <a:spcPts val="2600"/>
                        </a:lnSpc>
                        <a:spcAft>
                          <a:spcPts val="0"/>
                        </a:spcAft>
                        <a:defRPr sz="1800">
                          <a:solidFill>
                            <a:srgbClr val="000000"/>
                          </a:solidFill>
                        </a:defRPr>
                      </a:pPr>
                      <a:r>
                        <a:rPr sz="2100" b="1">
                          <a:solidFill>
                            <a:srgbClr val="FFFFFF"/>
                          </a:solidFill>
                          <a:latin typeface="+mj-ea"/>
                          <a:ea typeface="+mj-ea"/>
                          <a:cs typeface="Arial"/>
                          <a:sym typeface="Arial"/>
                        </a:rPr>
                        <a:t>Octopus</a:t>
                      </a:r>
                    </a:p>
                  </a:txBody>
                  <a:tcPr marL="0" marR="0" marT="0" marB="0"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003C4B"/>
                    </a:solidFill>
                  </a:tcPr>
                </a:tc>
                <a:tc>
                  <a:txBody>
                    <a:bodyPr/>
                    <a:lstStyle/>
                    <a:p>
                      <a:pPr algn="ctr" defTabSz="914400">
                        <a:lnSpc>
                          <a:spcPts val="2600"/>
                        </a:lnSpc>
                        <a:spcAft>
                          <a:spcPts val="0"/>
                        </a:spcAft>
                        <a:defRPr sz="1200">
                          <a:solidFill>
                            <a:srgbClr val="171616"/>
                          </a:solidFill>
                          <a:latin typeface="Arial"/>
                          <a:ea typeface="Arial"/>
                          <a:cs typeface="Arial"/>
                          <a:sym typeface="Arial"/>
                        </a:defRPr>
                      </a:pPr>
                      <a:r>
                        <a:rPr sz="2100" dirty="0">
                          <a:latin typeface="+mj-ea"/>
                          <a:ea typeface="+mj-ea"/>
                        </a:rPr>
                        <a:t> </a:t>
                      </a:r>
                    </a:p>
                    <a:p>
                      <a:pPr algn="ctr" defTabSz="914400">
                        <a:lnSpc>
                          <a:spcPts val="2600"/>
                        </a:lnSpc>
                        <a:spcAft>
                          <a:spcPts val="0"/>
                        </a:spcAft>
                        <a:defRPr sz="1200">
                          <a:solidFill>
                            <a:srgbClr val="171616"/>
                          </a:solidFill>
                          <a:latin typeface="Arial"/>
                          <a:ea typeface="Arial"/>
                          <a:cs typeface="Arial"/>
                          <a:sym typeface="Arial"/>
                        </a:defRPr>
                      </a:pPr>
                      <a:r>
                        <a:rPr sz="2100" dirty="0">
                          <a:latin typeface="+mj-ea"/>
                          <a:ea typeface="+mj-ea"/>
                        </a:rPr>
                        <a:t> </a:t>
                      </a:r>
                    </a:p>
                  </a:txBody>
                  <a:tcPr marL="0" marR="0" marT="0" marB="0"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CBCED0"/>
                    </a:solidFill>
                  </a:tcPr>
                </a:tc>
                <a:tc>
                  <a:txBody>
                    <a:bodyPr/>
                    <a:lstStyle/>
                    <a:p>
                      <a:pPr algn="ctr" defTabSz="914400">
                        <a:lnSpc>
                          <a:spcPts val="2600"/>
                        </a:lnSpc>
                        <a:spcAft>
                          <a:spcPts val="0"/>
                        </a:spcAft>
                        <a:defRPr sz="1200">
                          <a:solidFill>
                            <a:srgbClr val="171616"/>
                          </a:solidFill>
                        </a:defRPr>
                      </a:pPr>
                      <a:endParaRPr sz="2100" dirty="0">
                        <a:latin typeface="+mj-ea"/>
                        <a:ea typeface="+mj-ea"/>
                      </a:endParaRPr>
                    </a:p>
                  </a:txBody>
                  <a:tcPr marL="0" marR="0" marT="0" marB="0"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CBCED0"/>
                    </a:solidFill>
                  </a:tcPr>
                </a:tc>
              </a:tr>
            </a:tbl>
          </a:graphicData>
        </a:graphic>
      </p:graphicFrame>
      <p:sp>
        <p:nvSpPr>
          <p:cNvPr id="192" name="Shape 192"/>
          <p:cNvSpPr/>
          <p:nvPr/>
        </p:nvSpPr>
        <p:spPr>
          <a:xfrm>
            <a:off x="1722546" y="2231225"/>
            <a:ext cx="3406024" cy="388816"/>
          </a:xfrm>
          <a:prstGeom prst="rect">
            <a:avLst/>
          </a:prstGeom>
          <a:ln w="12700">
            <a:miter lim="400000"/>
          </a:ln>
          <a:extLst>
            <a:ext uri="{C572A759-6A51-4108-AA02-DFA0A04FC94B}">
              <ma14:wrappingTextBoxFlag xmlns="" xmlns:ma14="http://schemas.microsoft.com/office/mac/drawingml/2011/main" val="1"/>
            </a:ext>
          </a:extLst>
        </p:spPr>
        <p:txBody>
          <a:bodyPr lIns="60956" tIns="60956" rIns="60956" bIns="60956" anchor="ctr">
            <a:spAutoFit/>
          </a:bodyPr>
          <a:lstStyle>
            <a:lvl1pPr>
              <a:lnSpc>
                <a:spcPct val="115000"/>
              </a:lnSpc>
              <a:defRPr sz="1500">
                <a:solidFill>
                  <a:schemeClr val="accent1"/>
                </a:solidFill>
                <a:latin typeface="Calibri Light"/>
                <a:ea typeface="Calibri Light"/>
                <a:cs typeface="Calibri Light"/>
                <a:sym typeface="Calibri Light"/>
              </a:defRPr>
            </a:lvl1pPr>
          </a:lstStyle>
          <a:p>
            <a:pPr>
              <a:lnSpc>
                <a:spcPts val="2200"/>
              </a:lnSpc>
              <a:spcAft>
                <a:spcPts val="600"/>
              </a:spcAft>
            </a:pPr>
            <a:r>
              <a:rPr sz="1600" dirty="0"/>
              <a:t>It is easy to use and can be used </a:t>
            </a:r>
            <a:r>
              <a:rPr sz="1600" dirty="0" smtClean="0"/>
              <a:t>widely.</a:t>
            </a:r>
            <a:endParaRPr sz="1600" dirty="0"/>
          </a:p>
        </p:txBody>
      </p:sp>
      <p:sp>
        <p:nvSpPr>
          <p:cNvPr id="193" name="Shape 193"/>
          <p:cNvSpPr/>
          <p:nvPr/>
        </p:nvSpPr>
        <p:spPr>
          <a:xfrm>
            <a:off x="1722101" y="2603829"/>
            <a:ext cx="3463775" cy="1312146"/>
          </a:xfrm>
          <a:prstGeom prst="rect">
            <a:avLst/>
          </a:prstGeom>
          <a:ln w="12700">
            <a:miter lim="400000"/>
          </a:ln>
          <a:extLst>
            <a:ext uri="{C572A759-6A51-4108-AA02-DFA0A04FC94B}">
              <ma14:wrappingTextBoxFlag xmlns="" xmlns:ma14="http://schemas.microsoft.com/office/mac/drawingml/2011/main" val="1"/>
            </a:ext>
          </a:extLst>
        </p:spPr>
        <p:txBody>
          <a:bodyPr wrap="square" lIns="60956" tIns="60956" rIns="60956" bIns="60956" anchor="ctr">
            <a:spAutoFit/>
          </a:bodyPr>
          <a:lstStyle/>
          <a:p>
            <a:pPr>
              <a:lnSpc>
                <a:spcPts val="2200"/>
              </a:lnSpc>
              <a:spcAft>
                <a:spcPts val="600"/>
              </a:spcAft>
              <a:defRPr sz="1500">
                <a:solidFill>
                  <a:schemeClr val="accent1"/>
                </a:solidFill>
                <a:latin typeface="Calibri Light"/>
                <a:ea typeface="Calibri Light"/>
                <a:cs typeface="Calibri Light"/>
                <a:sym typeface="Calibri Light"/>
              </a:defRPr>
            </a:pPr>
            <a:r>
              <a:rPr sz="1600" dirty="0"/>
              <a:t>Points can be earned and it is change-free. Signature is required. Security is high.</a:t>
            </a:r>
          </a:p>
          <a:p>
            <a:pPr>
              <a:lnSpc>
                <a:spcPts val="2200"/>
              </a:lnSpc>
              <a:spcAft>
                <a:spcPts val="600"/>
              </a:spcAft>
              <a:defRPr sz="1500">
                <a:solidFill>
                  <a:schemeClr val="accent1"/>
                </a:solidFill>
                <a:latin typeface="Calibri Light"/>
                <a:ea typeface="Calibri Light"/>
                <a:cs typeface="Calibri Light"/>
                <a:sym typeface="Calibri Light"/>
              </a:defRPr>
            </a:pPr>
            <a:r>
              <a:rPr sz="1600" dirty="0"/>
              <a:t>Paying by installments is available.</a:t>
            </a:r>
          </a:p>
        </p:txBody>
      </p:sp>
      <p:sp>
        <p:nvSpPr>
          <p:cNvPr id="194" name="Shape 194"/>
          <p:cNvSpPr/>
          <p:nvPr/>
        </p:nvSpPr>
        <p:spPr>
          <a:xfrm>
            <a:off x="1722546" y="3885023"/>
            <a:ext cx="3406024" cy="388816"/>
          </a:xfrm>
          <a:prstGeom prst="rect">
            <a:avLst/>
          </a:prstGeom>
          <a:ln w="12700">
            <a:miter lim="400000"/>
          </a:ln>
          <a:extLst>
            <a:ext uri="{C572A759-6A51-4108-AA02-DFA0A04FC94B}">
              <ma14:wrappingTextBoxFlag xmlns="" xmlns:ma14="http://schemas.microsoft.com/office/mac/drawingml/2011/main" val="1"/>
            </a:ext>
          </a:extLst>
        </p:spPr>
        <p:txBody>
          <a:bodyPr lIns="60956" tIns="60956" rIns="60956" bIns="60956">
            <a:spAutoFit/>
          </a:bodyPr>
          <a:lstStyle>
            <a:lvl1pPr>
              <a:lnSpc>
                <a:spcPct val="115000"/>
              </a:lnSpc>
              <a:defRPr sz="1500">
                <a:solidFill>
                  <a:schemeClr val="accent1"/>
                </a:solidFill>
                <a:latin typeface="Calibri Light"/>
                <a:ea typeface="Calibri Light"/>
                <a:cs typeface="Calibri Light"/>
                <a:sym typeface="Calibri Light"/>
              </a:defRPr>
            </a:lvl1pPr>
          </a:lstStyle>
          <a:p>
            <a:pPr>
              <a:lnSpc>
                <a:spcPts val="2200"/>
              </a:lnSpc>
              <a:spcAft>
                <a:spcPts val="600"/>
              </a:spcAft>
            </a:pPr>
            <a:r>
              <a:rPr sz="1600" dirty="0"/>
              <a:t>It is easy to use and change-free.</a:t>
            </a:r>
          </a:p>
        </p:txBody>
      </p:sp>
      <p:sp>
        <p:nvSpPr>
          <p:cNvPr id="195" name="Shape 195"/>
          <p:cNvSpPr/>
          <p:nvPr/>
        </p:nvSpPr>
        <p:spPr>
          <a:xfrm>
            <a:off x="5118501" y="2240051"/>
            <a:ext cx="3775244" cy="388816"/>
          </a:xfrm>
          <a:prstGeom prst="rect">
            <a:avLst/>
          </a:prstGeom>
          <a:ln w="12700">
            <a:miter lim="400000"/>
          </a:ln>
          <a:extLst>
            <a:ext uri="{C572A759-6A51-4108-AA02-DFA0A04FC94B}">
              <ma14:wrappingTextBoxFlag xmlns="" xmlns:ma14="http://schemas.microsoft.com/office/mac/drawingml/2011/main" val="1"/>
            </a:ext>
          </a:extLst>
        </p:spPr>
        <p:txBody>
          <a:bodyPr wrap="square" lIns="60956" tIns="60956" rIns="60956" bIns="60956" anchor="ctr">
            <a:spAutoFit/>
          </a:bodyPr>
          <a:lstStyle>
            <a:lvl1pPr>
              <a:lnSpc>
                <a:spcPct val="115000"/>
              </a:lnSpc>
              <a:defRPr sz="1500">
                <a:solidFill>
                  <a:schemeClr val="accent1"/>
                </a:solidFill>
                <a:latin typeface="Calibri Light"/>
                <a:ea typeface="Calibri Light"/>
                <a:cs typeface="Calibri Light"/>
                <a:sym typeface="Calibri Light"/>
              </a:defRPr>
            </a:lvl1pPr>
          </a:lstStyle>
          <a:p>
            <a:pPr>
              <a:lnSpc>
                <a:spcPts val="2200"/>
              </a:lnSpc>
              <a:spcAft>
                <a:spcPts val="600"/>
              </a:spcAft>
            </a:pPr>
            <a:r>
              <a:rPr sz="1600" dirty="0"/>
              <a:t>It is inconvenient as it may require changes.</a:t>
            </a:r>
          </a:p>
        </p:txBody>
      </p:sp>
      <p:sp>
        <p:nvSpPr>
          <p:cNvPr id="196" name="Shape 196"/>
          <p:cNvSpPr/>
          <p:nvPr/>
        </p:nvSpPr>
        <p:spPr>
          <a:xfrm>
            <a:off x="5118501" y="2592671"/>
            <a:ext cx="3609219" cy="953073"/>
          </a:xfrm>
          <a:prstGeom prst="rect">
            <a:avLst/>
          </a:prstGeom>
          <a:ln w="12700">
            <a:miter lim="400000"/>
          </a:ln>
          <a:extLst>
            <a:ext uri="{C572A759-6A51-4108-AA02-DFA0A04FC94B}">
              <ma14:wrappingTextBoxFlag xmlns="" xmlns:ma14="http://schemas.microsoft.com/office/mac/drawingml/2011/main" val="1"/>
            </a:ext>
          </a:extLst>
        </p:spPr>
        <p:txBody>
          <a:bodyPr lIns="60956" tIns="60956" rIns="60956" bIns="60956">
            <a:spAutoFit/>
          </a:bodyPr>
          <a:lstStyle>
            <a:lvl1pPr>
              <a:defRPr sz="1500">
                <a:solidFill>
                  <a:schemeClr val="accent1"/>
                </a:solidFill>
                <a:latin typeface="Calibri Light"/>
                <a:ea typeface="Calibri Light"/>
                <a:cs typeface="Calibri Light"/>
                <a:sym typeface="Calibri Light"/>
              </a:defRPr>
            </a:lvl1pPr>
          </a:lstStyle>
          <a:p>
            <a:pPr>
              <a:lnSpc>
                <a:spcPts val="2200"/>
              </a:lnSpc>
              <a:spcAft>
                <a:spcPts val="600"/>
              </a:spcAft>
            </a:pPr>
            <a:r>
              <a:rPr sz="1600" dirty="0"/>
              <a:t>Interest will be charged for overdue repayments. Need to be aware of credit </a:t>
            </a:r>
            <a:r>
              <a:rPr sz="1600" dirty="0" smtClean="0"/>
              <a:t>limits.</a:t>
            </a:r>
            <a:endParaRPr sz="1600" dirty="0"/>
          </a:p>
        </p:txBody>
      </p:sp>
      <p:sp>
        <p:nvSpPr>
          <p:cNvPr id="197" name="Shape 197"/>
          <p:cNvSpPr/>
          <p:nvPr/>
        </p:nvSpPr>
        <p:spPr>
          <a:xfrm>
            <a:off x="5118501" y="3875398"/>
            <a:ext cx="3688617" cy="1594275"/>
          </a:xfrm>
          <a:prstGeom prst="rect">
            <a:avLst/>
          </a:prstGeom>
          <a:ln w="12700">
            <a:miter lim="400000"/>
          </a:ln>
          <a:extLst>
            <a:ext uri="{C572A759-6A51-4108-AA02-DFA0A04FC94B}">
              <ma14:wrappingTextBoxFlag xmlns="" xmlns:ma14="http://schemas.microsoft.com/office/mac/drawingml/2011/main" val="1"/>
            </a:ext>
          </a:extLst>
        </p:spPr>
        <p:txBody>
          <a:bodyPr wrap="square" lIns="60956" tIns="60956" rIns="60956" bIns="60956">
            <a:spAutoFit/>
          </a:bodyPr>
          <a:lstStyle/>
          <a:p>
            <a:pPr>
              <a:lnSpc>
                <a:spcPts val="2200"/>
              </a:lnSpc>
              <a:spcAft>
                <a:spcPts val="600"/>
              </a:spcAft>
              <a:defRPr sz="1500">
                <a:solidFill>
                  <a:schemeClr val="accent1"/>
                </a:solidFill>
                <a:latin typeface="Calibri Light"/>
                <a:ea typeface="Calibri Light"/>
                <a:cs typeface="Calibri Light"/>
                <a:sym typeface="Calibri Light"/>
              </a:defRPr>
            </a:pPr>
            <a:r>
              <a:rPr sz="1600" dirty="0"/>
              <a:t>Top up in advance is required. The maximum stored value limit is $1,000.</a:t>
            </a:r>
          </a:p>
          <a:p>
            <a:pPr>
              <a:lnSpc>
                <a:spcPts val="2200"/>
              </a:lnSpc>
              <a:spcAft>
                <a:spcPts val="600"/>
              </a:spcAft>
              <a:defRPr sz="1500">
                <a:solidFill>
                  <a:schemeClr val="accent1"/>
                </a:solidFill>
                <a:latin typeface="Calibri Light"/>
                <a:ea typeface="Calibri Light"/>
                <a:cs typeface="Calibri Light"/>
                <a:sym typeface="Calibri Light"/>
              </a:defRPr>
            </a:pPr>
            <a:r>
              <a:rPr sz="1600" dirty="0"/>
              <a:t>The maximum payment amount per transaction is $1,035. (The maximum negative value is HK$35.)</a:t>
            </a:r>
          </a:p>
        </p:txBody>
      </p:sp>
      <p:pic>
        <p:nvPicPr>
          <p:cNvPr id="190" name="image5.jpeg"/>
          <p:cNvPicPr>
            <a:picLocks noChangeAspect="1"/>
          </p:cNvPicPr>
          <p:nvPr/>
        </p:nvPicPr>
        <p:blipFill>
          <a:blip r:embed="rId2">
            <a:extLst/>
          </a:blip>
          <a:stretch>
            <a:fillRect/>
          </a:stretch>
        </p:blipFill>
        <p:spPr>
          <a:xfrm>
            <a:off x="615640" y="5537462"/>
            <a:ext cx="2387451" cy="1173457"/>
          </a:xfrm>
          <a:prstGeom prst="rect">
            <a:avLst/>
          </a:prstGeom>
          <a:ln w="12700">
            <a:miter lim="400000"/>
          </a:ln>
        </p:spPr>
      </p:pic>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2" nodeType="clickEffect">
                                  <p:stCondLst>
                                    <p:cond delay="0"/>
                                  </p:stCondLst>
                                  <p:childTnLst>
                                    <p:set>
                                      <p:cBhvr>
                                        <p:cTn id="6" dur="1" fill="hold">
                                          <p:stCondLst>
                                            <p:cond delay="0"/>
                                          </p:stCondLst>
                                        </p:cTn>
                                        <p:tgtEl>
                                          <p:spTgt spid="190"/>
                                        </p:tgtEl>
                                        <p:attrNameLst>
                                          <p:attrName>style.visibility</p:attrName>
                                        </p:attrNameLst>
                                      </p:cBhvr>
                                      <p:to>
                                        <p:strVal val="visible"/>
                                      </p:to>
                                    </p:set>
                                    <p:animEffect transition="in" filter="fade">
                                      <p:cBhvr>
                                        <p:cTn id="7" dur="500"/>
                                        <p:tgtEl>
                                          <p:spTgt spid="190"/>
                                        </p:tgtEl>
                                      </p:cBhvr>
                                    </p:animEffect>
                                  </p:childTnLst>
                                </p:cTn>
                              </p:par>
                              <p:par>
                                <p:cTn id="8" presetID="10" presetClass="entr" presetSubtype="0" fill="hold" grpId="9" nodeType="withEffect">
                                  <p:stCondLst>
                                    <p:cond delay="0"/>
                                  </p:stCondLst>
                                  <p:childTnLst>
                                    <p:set>
                                      <p:cBhvr>
                                        <p:cTn id="9" dur="1" fill="hold">
                                          <p:stCondLst>
                                            <p:cond delay="0"/>
                                          </p:stCondLst>
                                        </p:cTn>
                                        <p:tgtEl>
                                          <p:spTgt spid="191"/>
                                        </p:tgtEl>
                                        <p:attrNameLst>
                                          <p:attrName>style.visibility</p:attrName>
                                        </p:attrNameLst>
                                      </p:cBhvr>
                                      <p:to>
                                        <p:strVal val="visible"/>
                                      </p:to>
                                    </p:set>
                                    <p:animEffect transition="in" filter="fade">
                                      <p:cBhvr>
                                        <p:cTn id="10" dur="500"/>
                                        <p:tgtEl>
                                          <p:spTgt spid="19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3" nodeType="clickEffect">
                                  <p:stCondLst>
                                    <p:cond delay="0"/>
                                  </p:stCondLst>
                                  <p:childTnLst>
                                    <p:set>
                                      <p:cBhvr>
                                        <p:cTn id="14" dur="1" fill="hold">
                                          <p:stCondLst>
                                            <p:cond delay="0"/>
                                          </p:stCondLst>
                                        </p:cTn>
                                        <p:tgtEl>
                                          <p:spTgt spid="192"/>
                                        </p:tgtEl>
                                        <p:attrNameLst>
                                          <p:attrName>style.visibility</p:attrName>
                                        </p:attrNameLst>
                                      </p:cBhvr>
                                      <p:to>
                                        <p:strVal val="visible"/>
                                      </p:to>
                                    </p:set>
                                    <p:animEffect transition="in" filter="fade">
                                      <p:cBhvr>
                                        <p:cTn id="15" dur="500"/>
                                        <p:tgtEl>
                                          <p:spTgt spid="192"/>
                                        </p:tgtEl>
                                      </p:cBhvr>
                                    </p:animEffect>
                                  </p:childTnLst>
                                </p:cTn>
                              </p:par>
                              <p:par>
                                <p:cTn id="16" presetID="10" presetClass="entr" presetSubtype="0" fill="hold" grpId="4" nodeType="withEffect">
                                  <p:stCondLst>
                                    <p:cond delay="0"/>
                                  </p:stCondLst>
                                  <p:childTnLst>
                                    <p:set>
                                      <p:cBhvr>
                                        <p:cTn id="17" dur="1" fill="hold">
                                          <p:stCondLst>
                                            <p:cond delay="0"/>
                                          </p:stCondLst>
                                        </p:cTn>
                                        <p:tgtEl>
                                          <p:spTgt spid="195"/>
                                        </p:tgtEl>
                                        <p:attrNameLst>
                                          <p:attrName>style.visibility</p:attrName>
                                        </p:attrNameLst>
                                      </p:cBhvr>
                                      <p:to>
                                        <p:strVal val="visible"/>
                                      </p:to>
                                    </p:set>
                                    <p:animEffect transition="in" filter="fade">
                                      <p:cBhvr>
                                        <p:cTn id="18" dur="500"/>
                                        <p:tgtEl>
                                          <p:spTgt spid="19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5" nodeType="clickEffect">
                                  <p:stCondLst>
                                    <p:cond delay="0"/>
                                  </p:stCondLst>
                                  <p:childTnLst>
                                    <p:set>
                                      <p:cBhvr>
                                        <p:cTn id="22" dur="1" fill="hold">
                                          <p:stCondLst>
                                            <p:cond delay="0"/>
                                          </p:stCondLst>
                                        </p:cTn>
                                        <p:tgtEl>
                                          <p:spTgt spid="193"/>
                                        </p:tgtEl>
                                        <p:attrNameLst>
                                          <p:attrName>style.visibility</p:attrName>
                                        </p:attrNameLst>
                                      </p:cBhvr>
                                      <p:to>
                                        <p:strVal val="visible"/>
                                      </p:to>
                                    </p:set>
                                    <p:animEffect transition="in" filter="fade">
                                      <p:cBhvr>
                                        <p:cTn id="23" dur="500"/>
                                        <p:tgtEl>
                                          <p:spTgt spid="193"/>
                                        </p:tgtEl>
                                      </p:cBhvr>
                                    </p:animEffect>
                                  </p:childTnLst>
                                </p:cTn>
                              </p:par>
                              <p:par>
                                <p:cTn id="24" presetID="10" presetClass="entr" presetSubtype="0" fill="hold" grpId="6" nodeType="withEffect">
                                  <p:stCondLst>
                                    <p:cond delay="0"/>
                                  </p:stCondLst>
                                  <p:childTnLst>
                                    <p:set>
                                      <p:cBhvr>
                                        <p:cTn id="25" dur="1" fill="hold">
                                          <p:stCondLst>
                                            <p:cond delay="0"/>
                                          </p:stCondLst>
                                        </p:cTn>
                                        <p:tgtEl>
                                          <p:spTgt spid="196"/>
                                        </p:tgtEl>
                                        <p:attrNameLst>
                                          <p:attrName>style.visibility</p:attrName>
                                        </p:attrNameLst>
                                      </p:cBhvr>
                                      <p:to>
                                        <p:strVal val="visible"/>
                                      </p:to>
                                    </p:set>
                                    <p:animEffect transition="in" filter="fade">
                                      <p:cBhvr>
                                        <p:cTn id="26" dur="500"/>
                                        <p:tgtEl>
                                          <p:spTgt spid="196"/>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7" nodeType="clickEffect">
                                  <p:stCondLst>
                                    <p:cond delay="0"/>
                                  </p:stCondLst>
                                  <p:childTnLst>
                                    <p:set>
                                      <p:cBhvr>
                                        <p:cTn id="30" dur="1" fill="hold">
                                          <p:stCondLst>
                                            <p:cond delay="0"/>
                                          </p:stCondLst>
                                        </p:cTn>
                                        <p:tgtEl>
                                          <p:spTgt spid="194"/>
                                        </p:tgtEl>
                                        <p:attrNameLst>
                                          <p:attrName>style.visibility</p:attrName>
                                        </p:attrNameLst>
                                      </p:cBhvr>
                                      <p:to>
                                        <p:strVal val="visible"/>
                                      </p:to>
                                    </p:set>
                                    <p:animEffect transition="in" filter="fade">
                                      <p:cBhvr>
                                        <p:cTn id="31" dur="500"/>
                                        <p:tgtEl>
                                          <p:spTgt spid="194"/>
                                        </p:tgtEl>
                                      </p:cBhvr>
                                    </p:animEffect>
                                  </p:childTnLst>
                                </p:cTn>
                              </p:par>
                              <p:par>
                                <p:cTn id="32" presetID="10" presetClass="entr" presetSubtype="0" fill="hold" grpId="8" nodeType="withEffect">
                                  <p:stCondLst>
                                    <p:cond delay="0"/>
                                  </p:stCondLst>
                                  <p:childTnLst>
                                    <p:set>
                                      <p:cBhvr>
                                        <p:cTn id="33" dur="1" fill="hold">
                                          <p:stCondLst>
                                            <p:cond delay="0"/>
                                          </p:stCondLst>
                                        </p:cTn>
                                        <p:tgtEl>
                                          <p:spTgt spid="197"/>
                                        </p:tgtEl>
                                        <p:attrNameLst>
                                          <p:attrName>style.visibility</p:attrName>
                                        </p:attrNameLst>
                                      </p:cBhvr>
                                      <p:to>
                                        <p:strVal val="visible"/>
                                      </p:to>
                                    </p:set>
                                    <p:animEffect transition="in" filter="fade">
                                      <p:cBhvr>
                                        <p:cTn id="34" dur="500"/>
                                        <p:tgtEl>
                                          <p:spTgt spid="1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 grpId="9" animBg="1" advAuto="0"/>
      <p:bldP spid="192" grpId="3" animBg="1" advAuto="0"/>
      <p:bldP spid="193" grpId="5" animBg="1" advAuto="0"/>
      <p:bldP spid="194" grpId="7" animBg="1" advAuto="0"/>
      <p:bldP spid="195" grpId="4" animBg="1" advAuto="0"/>
      <p:bldP spid="196" grpId="6" animBg="1" advAuto="0"/>
      <p:bldP spid="197" grpId="8" animBg="1" advAuto="0"/>
      <p:bldP spid="190" grpId="2" animBg="1" advAuto="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 name="Shape 200"/>
          <p:cNvSpPr>
            <a:spLocks noGrp="1"/>
          </p:cNvSpPr>
          <p:nvPr>
            <p:ph type="body" idx="1"/>
          </p:nvPr>
        </p:nvSpPr>
        <p:spPr>
          <a:xfrm>
            <a:off x="732368" y="692154"/>
            <a:ext cx="7683866" cy="1030768"/>
          </a:xfrm>
          <a:prstGeom prst="rect">
            <a:avLst/>
          </a:prstGeom>
        </p:spPr>
        <p:txBody>
          <a:bodyPr>
            <a:normAutofit/>
          </a:bodyPr>
          <a:lstStyle>
            <a:lvl1pPr marL="0" indent="0">
              <a:lnSpc>
                <a:spcPts val="3400"/>
              </a:lnSpc>
              <a:buSzTx/>
              <a:buNone/>
              <a:defRPr sz="3300"/>
            </a:lvl1pPr>
          </a:lstStyle>
          <a:p>
            <a:r>
              <a:rPr b="1" dirty="0"/>
              <a:t>Activity 2: Situation </a:t>
            </a:r>
            <a:r>
              <a:rPr b="1" dirty="0" smtClean="0"/>
              <a:t>2</a:t>
            </a:r>
            <a:r>
              <a:rPr lang="en-US" b="1" dirty="0" smtClean="0"/>
              <a:t> </a:t>
            </a:r>
          </a:p>
          <a:p>
            <a:r>
              <a:rPr lang="en-US" altLang="zh-HK" b="1" dirty="0" smtClean="0"/>
              <a:t>(Booking </a:t>
            </a:r>
            <a:r>
              <a:rPr lang="en-US" altLang="zh-HK" b="1" dirty="0"/>
              <a:t>a holiday </a:t>
            </a:r>
            <a:r>
              <a:rPr lang="en-US" altLang="zh-HK" b="1" dirty="0" smtClean="0"/>
              <a:t>tour)</a:t>
            </a:r>
            <a:endParaRPr lang="en-US" altLang="zh-HK" b="1" dirty="0"/>
          </a:p>
        </p:txBody>
      </p:sp>
      <p:sp>
        <p:nvSpPr>
          <p:cNvPr id="199" name="Shape 199"/>
          <p:cNvSpPr>
            <a:spLocks noGrp="1"/>
          </p:cNvSpPr>
          <p:nvPr>
            <p:ph type="sldNum" sz="quarter" idx="2"/>
          </p:nvPr>
        </p:nvSpPr>
        <p:spPr>
          <a:xfrm>
            <a:off x="8284633" y="6314016"/>
            <a:ext cx="127001" cy="152401"/>
          </a:xfrm>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9</a:t>
            </a:fld>
            <a:endParaRPr/>
          </a:p>
        </p:txBody>
      </p:sp>
      <p:sp>
        <p:nvSpPr>
          <p:cNvPr id="203" name="Shape 203"/>
          <p:cNvSpPr/>
          <p:nvPr/>
        </p:nvSpPr>
        <p:spPr>
          <a:xfrm>
            <a:off x="555971" y="5441871"/>
            <a:ext cx="8186058" cy="459735"/>
          </a:xfrm>
          <a:prstGeom prst="rect">
            <a:avLst/>
          </a:prstGeom>
          <a:ln w="12700">
            <a:miter lim="400000"/>
          </a:ln>
          <a:extLst>
            <a:ext uri="{C572A759-6A51-4108-AA02-DFA0A04FC94B}">
              <ma14:wrappingTextBoxFlag xmlns="" xmlns:ma14="http://schemas.microsoft.com/office/mac/drawingml/2011/main" val="1"/>
            </a:ext>
          </a:extLst>
        </p:spPr>
        <p:txBody>
          <a:bodyPr lIns="60956" tIns="60956" rIns="60956" bIns="60956">
            <a:normAutofit/>
          </a:bodyPr>
          <a:lstStyle>
            <a:lvl1pPr>
              <a:lnSpc>
                <a:spcPct val="90000"/>
              </a:lnSpc>
              <a:spcBef>
                <a:spcPts val="1000"/>
              </a:spcBef>
              <a:defRPr sz="1200">
                <a:solidFill>
                  <a:schemeClr val="accent1"/>
                </a:solidFill>
                <a:latin typeface="Calibri Light"/>
                <a:ea typeface="Calibri Light"/>
                <a:cs typeface="Calibri Light"/>
                <a:sym typeface="Calibri Light"/>
              </a:defRPr>
            </a:lvl1pPr>
          </a:lstStyle>
          <a:p>
            <a:r>
              <a:rPr dirty="0"/>
              <a:t>Note: EPS is one of the popular electronic payment facilities in Hong Kong. One can transfer the amount through the debit card (ATM card) in real time and the amount will be deducted from the cardholder’s bank account instantly.</a:t>
            </a:r>
          </a:p>
        </p:txBody>
      </p:sp>
      <p:graphicFrame>
        <p:nvGraphicFramePr>
          <p:cNvPr id="204" name="Table 204"/>
          <p:cNvGraphicFramePr/>
          <p:nvPr>
            <p:extLst>
              <p:ext uri="{D42A27DB-BD31-4B8C-83A1-F6EECF244321}">
                <p14:modId xmlns:p14="http://schemas.microsoft.com/office/powerpoint/2010/main" val="3194456718"/>
              </p:ext>
            </p:extLst>
          </p:nvPr>
        </p:nvGraphicFramePr>
        <p:xfrm>
          <a:off x="601200" y="1828800"/>
          <a:ext cx="7877508" cy="3638349"/>
        </p:xfrm>
        <a:graphic>
          <a:graphicData uri="http://schemas.openxmlformats.org/drawingml/2006/table">
            <a:tbl>
              <a:tblPr>
                <a:tableStyleId>{4C3C2611-4C71-4FC5-86AE-919BDF0F9419}</a:tableStyleId>
              </a:tblPr>
              <a:tblGrid>
                <a:gridCol w="952901"/>
                <a:gridCol w="3359217"/>
                <a:gridCol w="3565390"/>
              </a:tblGrid>
              <a:tr h="387463">
                <a:tc>
                  <a:txBody>
                    <a:bodyPr/>
                    <a:lstStyle/>
                    <a:p>
                      <a:pPr algn="l" defTabSz="914400">
                        <a:defRPr sz="1800">
                          <a:solidFill>
                            <a:srgbClr val="000000"/>
                          </a:solidFill>
                        </a:defRPr>
                      </a:pPr>
                      <a:r>
                        <a:rPr sz="2100" b="1" dirty="0">
                          <a:solidFill>
                            <a:srgbClr val="FFFFFF"/>
                          </a:solidFill>
                          <a:latin typeface="+mj-lt"/>
                          <a:ea typeface="Arial"/>
                          <a:cs typeface="Arial"/>
                          <a:sym typeface="Arial"/>
                        </a:rPr>
                        <a:t> </a:t>
                      </a:r>
                    </a:p>
                  </a:txBody>
                  <a:tcPr marL="0" marR="0" marT="0" marB="0" anchor="ctr" horzOverflow="overflow">
                    <a:lnL w="12700">
                      <a:solidFill>
                        <a:srgbClr val="FFFFFF"/>
                      </a:solidFill>
                    </a:lnL>
                    <a:lnR w="12700">
                      <a:solidFill>
                        <a:srgbClr val="FFFFFF"/>
                      </a:solidFill>
                    </a:lnR>
                    <a:lnT w="12700">
                      <a:solidFill>
                        <a:srgbClr val="FFFFFF"/>
                      </a:solidFill>
                    </a:lnT>
                    <a:lnB w="38100">
                      <a:solidFill>
                        <a:srgbClr val="FFFFFF"/>
                      </a:solidFill>
                    </a:lnB>
                    <a:solidFill>
                      <a:srgbClr val="003C4B"/>
                    </a:solidFill>
                  </a:tcPr>
                </a:tc>
                <a:tc>
                  <a:txBody>
                    <a:bodyPr/>
                    <a:lstStyle/>
                    <a:p>
                      <a:pPr algn="ctr" defTabSz="914400">
                        <a:defRPr sz="1200" b="1">
                          <a:solidFill>
                            <a:srgbClr val="FFFFFF"/>
                          </a:solidFill>
                          <a:latin typeface="Arial"/>
                          <a:ea typeface="Arial"/>
                          <a:cs typeface="Arial"/>
                          <a:sym typeface="Arial"/>
                        </a:defRPr>
                      </a:pPr>
                      <a:r>
                        <a:rPr sz="2100" dirty="0">
                          <a:latin typeface="+mj-lt"/>
                          <a:ea typeface="Microsoft JhengHei"/>
                          <a:cs typeface="Microsoft JhengHei"/>
                          <a:sym typeface="Microsoft JhengHei"/>
                        </a:rPr>
                        <a:t>Reasons</a:t>
                      </a:r>
                    </a:p>
                  </a:txBody>
                  <a:tcPr marL="0" marR="0" marT="0" marB="0" anchor="ctr" horzOverflow="overflow">
                    <a:lnL w="12700">
                      <a:solidFill>
                        <a:srgbClr val="FFFFFF"/>
                      </a:solidFill>
                    </a:lnL>
                    <a:lnR w="12700">
                      <a:solidFill>
                        <a:srgbClr val="FFFFFF"/>
                      </a:solidFill>
                    </a:lnR>
                    <a:lnT w="12700">
                      <a:solidFill>
                        <a:srgbClr val="FFFFFF"/>
                      </a:solidFill>
                    </a:lnT>
                    <a:lnB w="38100">
                      <a:solidFill>
                        <a:srgbClr val="FFFFFF"/>
                      </a:solidFill>
                    </a:lnB>
                    <a:solidFill>
                      <a:srgbClr val="003C4B"/>
                    </a:solidFill>
                  </a:tcPr>
                </a:tc>
                <a:tc>
                  <a:txBody>
                    <a:bodyPr/>
                    <a:lstStyle/>
                    <a:p>
                      <a:pPr algn="ctr" defTabSz="914400">
                        <a:defRPr sz="1200" b="1">
                          <a:solidFill>
                            <a:srgbClr val="FFFFFF"/>
                          </a:solidFill>
                          <a:latin typeface="Arial"/>
                          <a:ea typeface="Arial"/>
                          <a:cs typeface="Arial"/>
                          <a:sym typeface="Arial"/>
                        </a:defRPr>
                      </a:pPr>
                      <a:r>
                        <a:rPr sz="2100" dirty="0">
                          <a:latin typeface="+mj-lt"/>
                          <a:ea typeface="Microsoft JhengHei"/>
                          <a:cs typeface="Microsoft JhengHei"/>
                          <a:sym typeface="Microsoft JhengHei"/>
                        </a:rPr>
                        <a:t>Cons </a:t>
                      </a:r>
                    </a:p>
                  </a:txBody>
                  <a:tcPr marL="0" marR="0" marT="0" marB="0" anchor="ctr" horzOverflow="overflow">
                    <a:lnL w="12700">
                      <a:solidFill>
                        <a:srgbClr val="FFFFFF"/>
                      </a:solidFill>
                    </a:lnL>
                    <a:lnR w="12700">
                      <a:solidFill>
                        <a:srgbClr val="FFFFFF"/>
                      </a:solidFill>
                    </a:lnR>
                    <a:lnT w="12700">
                      <a:solidFill>
                        <a:srgbClr val="FFFFFF"/>
                      </a:solidFill>
                    </a:lnT>
                    <a:lnB w="38100">
                      <a:solidFill>
                        <a:srgbClr val="FFFFFF"/>
                      </a:solidFill>
                    </a:lnB>
                    <a:solidFill>
                      <a:srgbClr val="003C4B"/>
                    </a:solidFill>
                  </a:tcPr>
                </a:tc>
              </a:tr>
              <a:tr h="854196">
                <a:tc>
                  <a:txBody>
                    <a:bodyPr/>
                    <a:lstStyle/>
                    <a:p>
                      <a:pPr algn="ctr" defTabSz="914400">
                        <a:defRPr sz="1200" b="1">
                          <a:solidFill>
                            <a:srgbClr val="FFFFFF"/>
                          </a:solidFill>
                          <a:latin typeface="Arial"/>
                          <a:ea typeface="Arial"/>
                          <a:cs typeface="Arial"/>
                          <a:sym typeface="Arial"/>
                        </a:defRPr>
                      </a:pPr>
                      <a:r>
                        <a:rPr sz="2100" dirty="0">
                          <a:latin typeface="+mj-lt"/>
                          <a:ea typeface="Microsoft JhengHei"/>
                          <a:cs typeface="Microsoft JhengHei"/>
                          <a:sym typeface="Microsoft JhengHei"/>
                        </a:rPr>
                        <a:t>Cash</a:t>
                      </a:r>
                    </a:p>
                  </a:txBody>
                  <a:tcPr marL="0" marR="0" marT="0" marB="0" anchor="ctr" horzOverflow="overflow">
                    <a:lnL w="12700">
                      <a:solidFill>
                        <a:srgbClr val="FFFFFF"/>
                      </a:solidFill>
                    </a:lnL>
                    <a:lnR w="12700">
                      <a:solidFill>
                        <a:srgbClr val="FFFFFF"/>
                      </a:solidFill>
                    </a:lnR>
                    <a:lnT w="38100">
                      <a:solidFill>
                        <a:srgbClr val="FFFFFF"/>
                      </a:solidFill>
                    </a:lnT>
                    <a:lnB w="12700">
                      <a:solidFill>
                        <a:srgbClr val="FFFFFF"/>
                      </a:solidFill>
                    </a:lnB>
                    <a:solidFill>
                      <a:srgbClr val="003C4B"/>
                    </a:solidFill>
                  </a:tcPr>
                </a:tc>
                <a:tc>
                  <a:txBody>
                    <a:bodyPr/>
                    <a:lstStyle/>
                    <a:p>
                      <a:pPr algn="ctr" defTabSz="914400">
                        <a:defRPr sz="1200">
                          <a:solidFill>
                            <a:srgbClr val="171616"/>
                          </a:solidFill>
                        </a:defRPr>
                      </a:pPr>
                      <a:endParaRPr sz="2100" dirty="0">
                        <a:latin typeface="+mj-lt"/>
                      </a:endParaRPr>
                    </a:p>
                  </a:txBody>
                  <a:tcPr marL="0" marR="0" marT="0" marB="0" anchor="ctr" horzOverflow="overflow">
                    <a:lnL w="12700">
                      <a:solidFill>
                        <a:srgbClr val="FFFFFF"/>
                      </a:solidFill>
                    </a:lnL>
                    <a:lnR w="12700">
                      <a:solidFill>
                        <a:srgbClr val="FFFFFF"/>
                      </a:solidFill>
                    </a:lnR>
                    <a:lnT w="38100">
                      <a:solidFill>
                        <a:srgbClr val="FFFFFF"/>
                      </a:solidFill>
                    </a:lnT>
                    <a:lnB w="12700">
                      <a:solidFill>
                        <a:srgbClr val="FFFFFF"/>
                      </a:solidFill>
                    </a:lnB>
                    <a:solidFill>
                      <a:srgbClr val="CBCED0"/>
                    </a:solidFill>
                  </a:tcPr>
                </a:tc>
                <a:tc>
                  <a:txBody>
                    <a:bodyPr/>
                    <a:lstStyle/>
                    <a:p>
                      <a:pPr algn="ctr" defTabSz="914400">
                        <a:defRPr sz="1200">
                          <a:solidFill>
                            <a:srgbClr val="171616"/>
                          </a:solidFill>
                        </a:defRPr>
                      </a:pPr>
                      <a:endParaRPr sz="2100" dirty="0">
                        <a:latin typeface="+mj-lt"/>
                      </a:endParaRPr>
                    </a:p>
                  </a:txBody>
                  <a:tcPr marL="0" marR="0" marT="0" marB="0" anchor="ctr" horzOverflow="overflow">
                    <a:lnL w="12700">
                      <a:solidFill>
                        <a:srgbClr val="FFFFFF"/>
                      </a:solidFill>
                    </a:lnL>
                    <a:lnR w="12700">
                      <a:solidFill>
                        <a:srgbClr val="FFFFFF"/>
                      </a:solidFill>
                    </a:lnR>
                    <a:lnT w="38100">
                      <a:solidFill>
                        <a:srgbClr val="FFFFFF"/>
                      </a:solidFill>
                    </a:lnT>
                    <a:lnB w="12700">
                      <a:solidFill>
                        <a:srgbClr val="FFFFFF"/>
                      </a:solidFill>
                    </a:lnB>
                    <a:solidFill>
                      <a:srgbClr val="CBCED0"/>
                    </a:solidFill>
                  </a:tcPr>
                </a:tc>
              </a:tr>
              <a:tr h="1212783">
                <a:tc>
                  <a:txBody>
                    <a:bodyPr/>
                    <a:lstStyle/>
                    <a:p>
                      <a:pPr algn="ctr" defTabSz="914400">
                        <a:defRPr sz="1200" b="1">
                          <a:solidFill>
                            <a:srgbClr val="FFFFFF"/>
                          </a:solidFill>
                          <a:latin typeface="Arial"/>
                          <a:ea typeface="Arial"/>
                          <a:cs typeface="Arial"/>
                          <a:sym typeface="Arial"/>
                        </a:defRPr>
                      </a:pPr>
                      <a:r>
                        <a:rPr sz="2100" dirty="0">
                          <a:latin typeface="+mj-lt"/>
                          <a:ea typeface="Microsoft JhengHei"/>
                          <a:cs typeface="Microsoft JhengHei"/>
                          <a:sym typeface="Microsoft JhengHei"/>
                        </a:rPr>
                        <a:t>Credit card</a:t>
                      </a:r>
                    </a:p>
                  </a:txBody>
                  <a:tcPr marL="0" marR="0" marT="0" marB="0"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003C4B"/>
                    </a:solidFill>
                  </a:tcPr>
                </a:tc>
                <a:tc>
                  <a:txBody>
                    <a:bodyPr/>
                    <a:lstStyle/>
                    <a:p>
                      <a:pPr algn="ctr" defTabSz="914400">
                        <a:defRPr sz="1200">
                          <a:solidFill>
                            <a:srgbClr val="171616"/>
                          </a:solidFill>
                        </a:defRPr>
                      </a:pPr>
                      <a:endParaRPr sz="2100">
                        <a:latin typeface="+mj-lt"/>
                      </a:endParaRPr>
                    </a:p>
                  </a:txBody>
                  <a:tcPr marL="0" marR="0" marT="0" marB="0"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7E8E9"/>
                    </a:solidFill>
                  </a:tcPr>
                </a:tc>
                <a:tc>
                  <a:txBody>
                    <a:bodyPr/>
                    <a:lstStyle/>
                    <a:p>
                      <a:pPr algn="ctr" defTabSz="914400">
                        <a:defRPr sz="1200">
                          <a:solidFill>
                            <a:srgbClr val="171616"/>
                          </a:solidFill>
                        </a:defRPr>
                      </a:pPr>
                      <a:endParaRPr sz="2100" dirty="0">
                        <a:latin typeface="+mj-lt"/>
                      </a:endParaRPr>
                    </a:p>
                  </a:txBody>
                  <a:tcPr marL="0" marR="0" marT="0" marB="0"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E7E8E9"/>
                    </a:solidFill>
                  </a:tcPr>
                </a:tc>
              </a:tr>
              <a:tr h="1183907">
                <a:tc>
                  <a:txBody>
                    <a:bodyPr/>
                    <a:lstStyle/>
                    <a:p>
                      <a:pPr algn="ctr" defTabSz="914400">
                        <a:defRPr sz="1200" b="1">
                          <a:solidFill>
                            <a:srgbClr val="FFFFFF"/>
                          </a:solidFill>
                          <a:latin typeface="Arial"/>
                          <a:ea typeface="Arial"/>
                          <a:cs typeface="Arial"/>
                          <a:sym typeface="Arial"/>
                        </a:defRPr>
                      </a:pPr>
                      <a:r>
                        <a:rPr sz="2100" dirty="0" smtClean="0">
                          <a:latin typeface="+mj-lt"/>
                        </a:rPr>
                        <a:t>EPS</a:t>
                      </a:r>
                      <a:endParaRPr sz="2100" dirty="0">
                        <a:latin typeface="+mj-lt"/>
                      </a:endParaRPr>
                    </a:p>
                  </a:txBody>
                  <a:tcPr marL="0" marR="0" marT="0" marB="0"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003C4B"/>
                    </a:solidFill>
                  </a:tcPr>
                </a:tc>
                <a:tc>
                  <a:txBody>
                    <a:bodyPr/>
                    <a:lstStyle/>
                    <a:p>
                      <a:pPr algn="ctr" defTabSz="914400">
                        <a:defRPr sz="1200">
                          <a:solidFill>
                            <a:srgbClr val="171616"/>
                          </a:solidFill>
                        </a:defRPr>
                      </a:pPr>
                      <a:endParaRPr sz="2100" dirty="0">
                        <a:latin typeface="+mj-lt"/>
                      </a:endParaRPr>
                    </a:p>
                  </a:txBody>
                  <a:tcPr marL="0" marR="0" marT="0" marB="0"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CBCED0"/>
                    </a:solidFill>
                  </a:tcPr>
                </a:tc>
                <a:tc>
                  <a:txBody>
                    <a:bodyPr/>
                    <a:lstStyle/>
                    <a:p>
                      <a:pPr algn="ctr" defTabSz="914400">
                        <a:defRPr sz="1200">
                          <a:solidFill>
                            <a:srgbClr val="171616"/>
                          </a:solidFill>
                        </a:defRPr>
                      </a:pPr>
                      <a:endParaRPr sz="2100" dirty="0">
                        <a:latin typeface="+mj-lt"/>
                      </a:endParaRPr>
                    </a:p>
                  </a:txBody>
                  <a:tcPr marL="0" marR="0" marT="0" marB="0" anchor="ctr" horzOverflow="overflow">
                    <a:lnL w="12700">
                      <a:solidFill>
                        <a:srgbClr val="FFFFFF"/>
                      </a:solidFill>
                    </a:lnL>
                    <a:lnR w="12700">
                      <a:solidFill>
                        <a:srgbClr val="FFFFFF"/>
                      </a:solidFill>
                    </a:lnR>
                    <a:lnT w="12700">
                      <a:solidFill>
                        <a:srgbClr val="FFFFFF"/>
                      </a:solidFill>
                    </a:lnT>
                    <a:lnB w="12700">
                      <a:solidFill>
                        <a:srgbClr val="FFFFFF"/>
                      </a:solidFill>
                    </a:lnB>
                    <a:solidFill>
                      <a:srgbClr val="CBCED0"/>
                    </a:solidFill>
                  </a:tcPr>
                </a:tc>
              </a:tr>
            </a:tbl>
          </a:graphicData>
        </a:graphic>
      </p:graphicFrame>
      <p:sp>
        <p:nvSpPr>
          <p:cNvPr id="205" name="Shape 205"/>
          <p:cNvSpPr/>
          <p:nvPr/>
        </p:nvSpPr>
        <p:spPr>
          <a:xfrm>
            <a:off x="1543263" y="2169814"/>
            <a:ext cx="3367317" cy="389586"/>
          </a:xfrm>
          <a:prstGeom prst="rect">
            <a:avLst/>
          </a:prstGeom>
          <a:ln w="12700">
            <a:miter lim="400000"/>
          </a:ln>
          <a:extLst>
            <a:ext uri="{C572A759-6A51-4108-AA02-DFA0A04FC94B}">
              <ma14:wrappingTextBoxFlag xmlns="" xmlns:ma14="http://schemas.microsoft.com/office/mac/drawingml/2011/main" val="1"/>
            </a:ext>
          </a:extLst>
        </p:spPr>
        <p:txBody>
          <a:bodyPr lIns="60956" tIns="60956" rIns="60956" bIns="60956">
            <a:spAutoFit/>
          </a:bodyPr>
          <a:lstStyle>
            <a:lvl1pPr>
              <a:lnSpc>
                <a:spcPct val="115000"/>
              </a:lnSpc>
              <a:defRPr sz="1500">
                <a:solidFill>
                  <a:schemeClr val="accent1"/>
                </a:solidFill>
                <a:latin typeface="Calibri Light"/>
                <a:ea typeface="Calibri Light"/>
                <a:cs typeface="Calibri Light"/>
                <a:sym typeface="Calibri Light"/>
              </a:defRPr>
            </a:lvl1pPr>
          </a:lstStyle>
          <a:p>
            <a:pPr>
              <a:lnSpc>
                <a:spcPts val="2200"/>
              </a:lnSpc>
              <a:spcAft>
                <a:spcPts val="600"/>
              </a:spcAft>
            </a:pPr>
            <a:r>
              <a:rPr sz="1600" dirty="0"/>
              <a:t>It is easy to use and can be used widely.</a:t>
            </a:r>
          </a:p>
        </p:txBody>
      </p:sp>
      <p:sp>
        <p:nvSpPr>
          <p:cNvPr id="206" name="Shape 206"/>
          <p:cNvSpPr/>
          <p:nvPr/>
        </p:nvSpPr>
        <p:spPr>
          <a:xfrm>
            <a:off x="1543263" y="3013949"/>
            <a:ext cx="3307870" cy="1312146"/>
          </a:xfrm>
          <a:prstGeom prst="rect">
            <a:avLst/>
          </a:prstGeom>
          <a:ln w="12700">
            <a:miter lim="400000"/>
          </a:ln>
          <a:extLst>
            <a:ext uri="{C572A759-6A51-4108-AA02-DFA0A04FC94B}">
              <ma14:wrappingTextBoxFlag xmlns="" xmlns:ma14="http://schemas.microsoft.com/office/mac/drawingml/2011/main" val="1"/>
            </a:ext>
          </a:extLst>
        </p:spPr>
        <p:txBody>
          <a:bodyPr wrap="square" lIns="60956" tIns="60956" rIns="60956" bIns="60956">
            <a:spAutoFit/>
          </a:bodyPr>
          <a:lstStyle/>
          <a:p>
            <a:pPr>
              <a:lnSpc>
                <a:spcPts val="2200"/>
              </a:lnSpc>
              <a:spcAft>
                <a:spcPts val="600"/>
              </a:spcAft>
              <a:defRPr sz="1500">
                <a:solidFill>
                  <a:schemeClr val="accent1"/>
                </a:solidFill>
                <a:latin typeface="Calibri Light"/>
                <a:ea typeface="Calibri Light"/>
                <a:cs typeface="Calibri Light"/>
                <a:sym typeface="Calibri Light"/>
              </a:defRPr>
            </a:pPr>
            <a:r>
              <a:rPr sz="1600" dirty="0"/>
              <a:t>Points can be earned and it is change-free. Signature is required. Security is high.</a:t>
            </a:r>
          </a:p>
          <a:p>
            <a:pPr>
              <a:lnSpc>
                <a:spcPts val="2200"/>
              </a:lnSpc>
              <a:spcAft>
                <a:spcPts val="600"/>
              </a:spcAft>
              <a:defRPr sz="1500">
                <a:solidFill>
                  <a:schemeClr val="accent1"/>
                </a:solidFill>
                <a:latin typeface="Calibri Light"/>
                <a:ea typeface="Calibri Light"/>
                <a:cs typeface="Calibri Light"/>
                <a:sym typeface="Calibri Light"/>
              </a:defRPr>
            </a:pPr>
            <a:r>
              <a:rPr sz="1600" dirty="0"/>
              <a:t>Paying by installments is available</a:t>
            </a:r>
          </a:p>
        </p:txBody>
      </p:sp>
      <p:sp>
        <p:nvSpPr>
          <p:cNvPr id="207" name="Shape 207"/>
          <p:cNvSpPr/>
          <p:nvPr/>
        </p:nvSpPr>
        <p:spPr>
          <a:xfrm>
            <a:off x="1562514" y="4250466"/>
            <a:ext cx="3367317" cy="670945"/>
          </a:xfrm>
          <a:prstGeom prst="rect">
            <a:avLst/>
          </a:prstGeom>
          <a:ln w="12700">
            <a:miter lim="400000"/>
          </a:ln>
          <a:extLst>
            <a:ext uri="{C572A759-6A51-4108-AA02-DFA0A04FC94B}">
              <ma14:wrappingTextBoxFlag xmlns="" xmlns:ma14="http://schemas.microsoft.com/office/mac/drawingml/2011/main" val="1"/>
            </a:ext>
          </a:extLst>
        </p:spPr>
        <p:txBody>
          <a:bodyPr lIns="60956" tIns="60956" rIns="60956" bIns="60956">
            <a:spAutoFit/>
          </a:bodyPr>
          <a:lstStyle>
            <a:lvl1pPr>
              <a:defRPr sz="1500">
                <a:solidFill>
                  <a:schemeClr val="accent1"/>
                </a:solidFill>
                <a:latin typeface="Calibri Light"/>
                <a:ea typeface="Calibri Light"/>
                <a:cs typeface="Calibri Light"/>
                <a:sym typeface="Calibri Light"/>
              </a:defRPr>
            </a:lvl1pPr>
          </a:lstStyle>
          <a:p>
            <a:pPr>
              <a:lnSpc>
                <a:spcPts val="2200"/>
              </a:lnSpc>
              <a:spcAft>
                <a:spcPts val="600"/>
              </a:spcAft>
            </a:pPr>
            <a:r>
              <a:rPr sz="1600" dirty="0"/>
              <a:t>It is easy to carry. Password is required to make a transaction.</a:t>
            </a:r>
          </a:p>
        </p:txBody>
      </p:sp>
      <p:sp>
        <p:nvSpPr>
          <p:cNvPr id="208" name="Shape 208"/>
          <p:cNvSpPr/>
          <p:nvPr/>
        </p:nvSpPr>
        <p:spPr>
          <a:xfrm>
            <a:off x="4910581" y="2152919"/>
            <a:ext cx="3521150" cy="953073"/>
          </a:xfrm>
          <a:prstGeom prst="rect">
            <a:avLst/>
          </a:prstGeom>
          <a:ln w="12700">
            <a:miter lim="400000"/>
          </a:ln>
          <a:extLst>
            <a:ext uri="{C572A759-6A51-4108-AA02-DFA0A04FC94B}">
              <ma14:wrappingTextBoxFlag xmlns="" xmlns:ma14="http://schemas.microsoft.com/office/mac/drawingml/2011/main" val="1"/>
            </a:ext>
          </a:extLst>
        </p:spPr>
        <p:txBody>
          <a:bodyPr wrap="square" lIns="60956" tIns="60956" rIns="60956" bIns="60956">
            <a:spAutoFit/>
          </a:bodyPr>
          <a:lstStyle>
            <a:lvl1pPr>
              <a:defRPr sz="1500">
                <a:solidFill>
                  <a:schemeClr val="accent1"/>
                </a:solidFill>
                <a:latin typeface="Calibri Light"/>
                <a:ea typeface="Calibri Light"/>
                <a:cs typeface="Calibri Light"/>
                <a:sym typeface="Calibri Light"/>
              </a:defRPr>
            </a:lvl1pPr>
          </a:lstStyle>
          <a:p>
            <a:pPr>
              <a:lnSpc>
                <a:spcPts val="2200"/>
              </a:lnSpc>
              <a:spcAft>
                <a:spcPts val="600"/>
              </a:spcAft>
            </a:pPr>
            <a:r>
              <a:rPr sz="1600" dirty="0"/>
              <a:t>As the amount is large, ranging from a few thousands to over ten thousand dollars. It is not convenient to carry cash.</a:t>
            </a:r>
          </a:p>
        </p:txBody>
      </p:sp>
      <p:sp>
        <p:nvSpPr>
          <p:cNvPr id="209" name="Shape 209"/>
          <p:cNvSpPr/>
          <p:nvPr/>
        </p:nvSpPr>
        <p:spPr>
          <a:xfrm>
            <a:off x="4918333" y="3001458"/>
            <a:ext cx="3532648" cy="1251617"/>
          </a:xfrm>
          <a:prstGeom prst="rect">
            <a:avLst/>
          </a:prstGeom>
          <a:ln w="12700">
            <a:miter lim="400000"/>
          </a:ln>
          <a:extLst>
            <a:ext uri="{C572A759-6A51-4108-AA02-DFA0A04FC94B}">
              <ma14:wrappingTextBoxFlag xmlns="" xmlns:ma14="http://schemas.microsoft.com/office/mac/drawingml/2011/main" val="1"/>
            </a:ext>
          </a:extLst>
        </p:spPr>
        <p:txBody>
          <a:bodyPr wrap="square" lIns="60956" tIns="60956" rIns="60956" bIns="60956">
            <a:spAutoFit/>
          </a:bodyPr>
          <a:lstStyle>
            <a:lvl1pPr>
              <a:defRPr sz="1500">
                <a:solidFill>
                  <a:schemeClr val="accent1"/>
                </a:solidFill>
                <a:latin typeface="Calibri Light"/>
                <a:ea typeface="Calibri Light"/>
                <a:cs typeface="Calibri Light"/>
                <a:sym typeface="Calibri Light"/>
              </a:defRPr>
            </a:lvl1pPr>
          </a:lstStyle>
          <a:p>
            <a:pPr>
              <a:lnSpc>
                <a:spcPts val="2200"/>
              </a:lnSpc>
              <a:spcAft>
                <a:spcPts val="600"/>
              </a:spcAft>
            </a:pPr>
            <a:r>
              <a:rPr sz="1600" dirty="0"/>
              <a:t>Interest will be charged for overdue repayments. Need to be aware of credit limits. Travel agencies may also charge an additional fee.</a:t>
            </a:r>
          </a:p>
        </p:txBody>
      </p:sp>
      <p:sp>
        <p:nvSpPr>
          <p:cNvPr id="210" name="Shape 210"/>
          <p:cNvSpPr/>
          <p:nvPr/>
        </p:nvSpPr>
        <p:spPr>
          <a:xfrm>
            <a:off x="4947208" y="4233437"/>
            <a:ext cx="3503774" cy="1328561"/>
          </a:xfrm>
          <a:prstGeom prst="rect">
            <a:avLst/>
          </a:prstGeom>
          <a:ln w="12700">
            <a:miter lim="400000"/>
          </a:ln>
          <a:extLst>
            <a:ext uri="{C572A759-6A51-4108-AA02-DFA0A04FC94B}">
              <ma14:wrappingTextBoxFlag xmlns="" xmlns:ma14="http://schemas.microsoft.com/office/mac/drawingml/2011/main" val="1"/>
            </a:ext>
          </a:extLst>
        </p:spPr>
        <p:txBody>
          <a:bodyPr wrap="square" lIns="60956" tIns="60956" rIns="60956" bIns="60956">
            <a:spAutoFit/>
          </a:bodyPr>
          <a:lstStyle/>
          <a:p>
            <a:pPr>
              <a:lnSpc>
                <a:spcPts val="2200"/>
              </a:lnSpc>
              <a:spcAft>
                <a:spcPts val="600"/>
              </a:spcAft>
              <a:defRPr sz="1500">
                <a:solidFill>
                  <a:schemeClr val="accent1"/>
                </a:solidFill>
                <a:latin typeface="Calibri Light"/>
                <a:ea typeface="Calibri Light"/>
                <a:cs typeface="Calibri Light"/>
                <a:sym typeface="Calibri Light"/>
              </a:defRPr>
            </a:pPr>
            <a:r>
              <a:rPr sz="1600" dirty="0"/>
              <a:t>There must be sufficient money in the bank account.</a:t>
            </a:r>
          </a:p>
          <a:p>
            <a:pPr>
              <a:lnSpc>
                <a:spcPts val="2200"/>
              </a:lnSpc>
              <a:spcAft>
                <a:spcPts val="600"/>
              </a:spcAft>
              <a:defRPr sz="1500">
                <a:solidFill>
                  <a:schemeClr val="accent1"/>
                </a:solidFill>
                <a:latin typeface="Calibri Light"/>
                <a:ea typeface="Calibri Light"/>
                <a:cs typeface="Calibri Light"/>
                <a:sym typeface="Calibri Light"/>
              </a:defRPr>
            </a:pPr>
            <a:r>
              <a:rPr sz="1600" dirty="0"/>
              <a:t>Some merchants may charge a handling fee.</a:t>
            </a:r>
          </a:p>
        </p:txBody>
      </p:sp>
      <p:pic>
        <p:nvPicPr>
          <p:cNvPr id="202" name="image6.jpeg"/>
          <p:cNvPicPr>
            <a:picLocks noChangeAspect="1"/>
          </p:cNvPicPr>
          <p:nvPr/>
        </p:nvPicPr>
        <p:blipFill>
          <a:blip r:embed="rId2">
            <a:extLst/>
          </a:blip>
          <a:stretch>
            <a:fillRect/>
          </a:stretch>
        </p:blipFill>
        <p:spPr>
          <a:xfrm>
            <a:off x="6058090" y="433294"/>
            <a:ext cx="2304560" cy="1296319"/>
          </a:xfrm>
          <a:prstGeom prst="rect">
            <a:avLst/>
          </a:prstGeom>
          <a:ln w="12700">
            <a:miter lim="400000"/>
          </a:ln>
        </p:spPr>
      </p:pic>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2" nodeType="clickEffect">
                                  <p:stCondLst>
                                    <p:cond delay="0"/>
                                  </p:stCondLst>
                                  <p:childTnLst>
                                    <p:set>
                                      <p:cBhvr>
                                        <p:cTn id="6" dur="1" fill="hold">
                                          <p:stCondLst>
                                            <p:cond delay="0"/>
                                          </p:stCondLst>
                                        </p:cTn>
                                        <p:tgtEl>
                                          <p:spTgt spid="202"/>
                                        </p:tgtEl>
                                        <p:attrNameLst>
                                          <p:attrName>style.visibility</p:attrName>
                                        </p:attrNameLst>
                                      </p:cBhvr>
                                      <p:to>
                                        <p:strVal val="visible"/>
                                      </p:to>
                                    </p:set>
                                    <p:animEffect transition="in" filter="fade">
                                      <p:cBhvr>
                                        <p:cTn id="7" dur="500"/>
                                        <p:tgtEl>
                                          <p:spTgt spid="202"/>
                                        </p:tgtEl>
                                      </p:cBhvr>
                                    </p:animEffect>
                                  </p:childTnLst>
                                </p:cTn>
                              </p:par>
                              <p:par>
                                <p:cTn id="8" presetID="10" presetClass="entr" presetSubtype="0" fill="hold" grpId="9" nodeType="withEffect">
                                  <p:stCondLst>
                                    <p:cond delay="0"/>
                                  </p:stCondLst>
                                  <p:childTnLst>
                                    <p:set>
                                      <p:cBhvr>
                                        <p:cTn id="9" dur="1" fill="hold">
                                          <p:stCondLst>
                                            <p:cond delay="0"/>
                                          </p:stCondLst>
                                        </p:cTn>
                                        <p:tgtEl>
                                          <p:spTgt spid="204"/>
                                        </p:tgtEl>
                                        <p:attrNameLst>
                                          <p:attrName>style.visibility</p:attrName>
                                        </p:attrNameLst>
                                      </p:cBhvr>
                                      <p:to>
                                        <p:strVal val="visible"/>
                                      </p:to>
                                    </p:set>
                                    <p:animEffect transition="in" filter="fade">
                                      <p:cBhvr>
                                        <p:cTn id="10" dur="500"/>
                                        <p:tgtEl>
                                          <p:spTgt spid="20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3" nodeType="clickEffect">
                                  <p:stCondLst>
                                    <p:cond delay="0"/>
                                  </p:stCondLst>
                                  <p:childTnLst>
                                    <p:set>
                                      <p:cBhvr>
                                        <p:cTn id="14" dur="1" fill="hold">
                                          <p:stCondLst>
                                            <p:cond delay="0"/>
                                          </p:stCondLst>
                                        </p:cTn>
                                        <p:tgtEl>
                                          <p:spTgt spid="205"/>
                                        </p:tgtEl>
                                        <p:attrNameLst>
                                          <p:attrName>style.visibility</p:attrName>
                                        </p:attrNameLst>
                                      </p:cBhvr>
                                      <p:to>
                                        <p:strVal val="visible"/>
                                      </p:to>
                                    </p:set>
                                    <p:animEffect transition="in" filter="fade">
                                      <p:cBhvr>
                                        <p:cTn id="15" dur="500"/>
                                        <p:tgtEl>
                                          <p:spTgt spid="205"/>
                                        </p:tgtEl>
                                      </p:cBhvr>
                                    </p:animEffect>
                                  </p:childTnLst>
                                </p:cTn>
                              </p:par>
                              <p:par>
                                <p:cTn id="16" presetID="10" presetClass="entr" presetSubtype="0" fill="hold" grpId="4" nodeType="withEffect">
                                  <p:stCondLst>
                                    <p:cond delay="0"/>
                                  </p:stCondLst>
                                  <p:childTnLst>
                                    <p:set>
                                      <p:cBhvr>
                                        <p:cTn id="17" dur="1" fill="hold">
                                          <p:stCondLst>
                                            <p:cond delay="0"/>
                                          </p:stCondLst>
                                        </p:cTn>
                                        <p:tgtEl>
                                          <p:spTgt spid="208"/>
                                        </p:tgtEl>
                                        <p:attrNameLst>
                                          <p:attrName>style.visibility</p:attrName>
                                        </p:attrNameLst>
                                      </p:cBhvr>
                                      <p:to>
                                        <p:strVal val="visible"/>
                                      </p:to>
                                    </p:set>
                                    <p:animEffect transition="in" filter="fade">
                                      <p:cBhvr>
                                        <p:cTn id="18" dur="500"/>
                                        <p:tgtEl>
                                          <p:spTgt spid="20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5" nodeType="clickEffect">
                                  <p:stCondLst>
                                    <p:cond delay="0"/>
                                  </p:stCondLst>
                                  <p:childTnLst>
                                    <p:set>
                                      <p:cBhvr>
                                        <p:cTn id="22" dur="1" fill="hold">
                                          <p:stCondLst>
                                            <p:cond delay="0"/>
                                          </p:stCondLst>
                                        </p:cTn>
                                        <p:tgtEl>
                                          <p:spTgt spid="206"/>
                                        </p:tgtEl>
                                        <p:attrNameLst>
                                          <p:attrName>style.visibility</p:attrName>
                                        </p:attrNameLst>
                                      </p:cBhvr>
                                      <p:to>
                                        <p:strVal val="visible"/>
                                      </p:to>
                                    </p:set>
                                    <p:animEffect transition="in" filter="fade">
                                      <p:cBhvr>
                                        <p:cTn id="23" dur="500"/>
                                        <p:tgtEl>
                                          <p:spTgt spid="206"/>
                                        </p:tgtEl>
                                      </p:cBhvr>
                                    </p:animEffect>
                                  </p:childTnLst>
                                </p:cTn>
                              </p:par>
                              <p:par>
                                <p:cTn id="24" presetID="10" presetClass="entr" presetSubtype="0" fill="hold" grpId="6" nodeType="withEffect">
                                  <p:stCondLst>
                                    <p:cond delay="0"/>
                                  </p:stCondLst>
                                  <p:childTnLst>
                                    <p:set>
                                      <p:cBhvr>
                                        <p:cTn id="25" dur="1" fill="hold">
                                          <p:stCondLst>
                                            <p:cond delay="0"/>
                                          </p:stCondLst>
                                        </p:cTn>
                                        <p:tgtEl>
                                          <p:spTgt spid="209"/>
                                        </p:tgtEl>
                                        <p:attrNameLst>
                                          <p:attrName>style.visibility</p:attrName>
                                        </p:attrNameLst>
                                      </p:cBhvr>
                                      <p:to>
                                        <p:strVal val="visible"/>
                                      </p:to>
                                    </p:set>
                                    <p:animEffect transition="in" filter="fade">
                                      <p:cBhvr>
                                        <p:cTn id="26" dur="500"/>
                                        <p:tgtEl>
                                          <p:spTgt spid="209"/>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7" nodeType="clickEffect">
                                  <p:stCondLst>
                                    <p:cond delay="0"/>
                                  </p:stCondLst>
                                  <p:childTnLst>
                                    <p:set>
                                      <p:cBhvr>
                                        <p:cTn id="30" dur="1" fill="hold">
                                          <p:stCondLst>
                                            <p:cond delay="0"/>
                                          </p:stCondLst>
                                        </p:cTn>
                                        <p:tgtEl>
                                          <p:spTgt spid="207"/>
                                        </p:tgtEl>
                                        <p:attrNameLst>
                                          <p:attrName>style.visibility</p:attrName>
                                        </p:attrNameLst>
                                      </p:cBhvr>
                                      <p:to>
                                        <p:strVal val="visible"/>
                                      </p:to>
                                    </p:set>
                                    <p:animEffect transition="in" filter="fade">
                                      <p:cBhvr>
                                        <p:cTn id="31" dur="500"/>
                                        <p:tgtEl>
                                          <p:spTgt spid="207"/>
                                        </p:tgtEl>
                                      </p:cBhvr>
                                    </p:animEffect>
                                  </p:childTnLst>
                                </p:cTn>
                              </p:par>
                              <p:par>
                                <p:cTn id="32" presetID="10" presetClass="entr" presetSubtype="0" fill="hold" grpId="8" nodeType="withEffect">
                                  <p:stCondLst>
                                    <p:cond delay="0"/>
                                  </p:stCondLst>
                                  <p:childTnLst>
                                    <p:set>
                                      <p:cBhvr>
                                        <p:cTn id="33" dur="1" fill="hold">
                                          <p:stCondLst>
                                            <p:cond delay="0"/>
                                          </p:stCondLst>
                                        </p:cTn>
                                        <p:tgtEl>
                                          <p:spTgt spid="210"/>
                                        </p:tgtEl>
                                        <p:attrNameLst>
                                          <p:attrName>style.visibility</p:attrName>
                                        </p:attrNameLst>
                                      </p:cBhvr>
                                      <p:to>
                                        <p:strVal val="visible"/>
                                      </p:to>
                                    </p:set>
                                    <p:animEffect transition="in" filter="fade">
                                      <p:cBhvr>
                                        <p:cTn id="34" dur="500"/>
                                        <p:tgtEl>
                                          <p:spTgt spid="210"/>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03"/>
                                        </p:tgtEl>
                                        <p:attrNameLst>
                                          <p:attrName>style.visibility</p:attrName>
                                        </p:attrNameLst>
                                      </p:cBhvr>
                                      <p:to>
                                        <p:strVal val="visible"/>
                                      </p:to>
                                    </p:set>
                                    <p:animEffect transition="in" filter="fade">
                                      <p:cBhvr>
                                        <p:cTn id="37" dur="500"/>
                                        <p:tgtEl>
                                          <p:spTgt spid="2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3" grpId="0" animBg="1"/>
      <p:bldP spid="204" grpId="9" animBg="1" advAuto="0"/>
      <p:bldP spid="205" grpId="3" animBg="1" advAuto="0"/>
      <p:bldP spid="206" grpId="5" animBg="1" advAuto="0"/>
      <p:bldP spid="207" grpId="7" animBg="1" advAuto="0"/>
      <p:bldP spid="208" grpId="4" animBg="1" advAuto="0"/>
      <p:bldP spid="209" grpId="6" animBg="1" advAuto="0"/>
      <p:bldP spid="210" grpId="8" animBg="1" advAuto="0"/>
      <p:bldP spid="202" grpId="2" animBg="1" advAuto="0"/>
    </p:bldLst>
  </p:timing>
</p:sld>
</file>

<file path=ppt/theme/theme1.xml><?xml version="1.0" encoding="utf-8"?>
<a:theme xmlns:a="http://schemas.openxmlformats.org/drawingml/2006/main" name="佈景主題1">
  <a:themeElements>
    <a:clrScheme name="Office 佈景主題">
      <a:dk1>
        <a:srgbClr val="FFFFFF"/>
      </a:dk1>
      <a:lt1>
        <a:srgbClr val="FFFFFF"/>
      </a:lt1>
      <a:dk2>
        <a:srgbClr val="A7A7A7"/>
      </a:dk2>
      <a:lt2>
        <a:srgbClr val="535353"/>
      </a:lt2>
      <a:accent1>
        <a:srgbClr val="414141"/>
      </a:accent1>
      <a:accent2>
        <a:srgbClr val="635E9B"/>
      </a:accent2>
      <a:accent3>
        <a:srgbClr val="F48B3B"/>
      </a:accent3>
      <a:accent4>
        <a:srgbClr val="242424"/>
      </a:accent4>
      <a:accent5>
        <a:srgbClr val="373557"/>
      </a:accent5>
      <a:accent6>
        <a:srgbClr val="894E21"/>
      </a:accent6>
      <a:hlink>
        <a:srgbClr val="0000FF"/>
      </a:hlink>
      <a:folHlink>
        <a:srgbClr val="FF00FF"/>
      </a:folHlink>
    </a:clrScheme>
    <a:fontScheme name="Office 佈景主題">
      <a:majorFont>
        <a:latin typeface="Calibri"/>
        <a:ea typeface="Calibri"/>
        <a:cs typeface="Calibri"/>
      </a:majorFont>
      <a:minorFont>
        <a:latin typeface="Helvetica"/>
        <a:ea typeface="Helvetica"/>
        <a:cs typeface="Helvetica"/>
      </a:minorFont>
    </a:fontScheme>
    <a:fmtScheme name="Office 佈景主題">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645F9B"/>
        </a:solidFill>
        <a:ln w="25400" cap="flat">
          <a:solidFill>
            <a:schemeClr val="accent1"/>
          </a:solidFill>
          <a:prstDash val="solid"/>
          <a:round/>
        </a:ln>
        <a:effectLst/>
        <a:sp3d/>
      </a:spPr>
      <a:bodyPr rot="0" spcFirstLastPara="1" vertOverflow="overflow" horzOverflow="overflow" vert="horz" wrap="square" lIns="45718" tIns="45718" rIns="45718" bIns="45718" numCol="1" spcCol="38100" rtlCol="0" anchor="ctr">
        <a:spAutoFit/>
      </a:bodyPr>
      <a:lstStyle>
        <a:def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14141"/>
      </a:accent1>
      <a:accent2>
        <a:srgbClr val="635E9B"/>
      </a:accent2>
      <a:accent3>
        <a:srgbClr val="F48B3B"/>
      </a:accent3>
      <a:accent4>
        <a:srgbClr val="242424"/>
      </a:accent4>
      <a:accent5>
        <a:srgbClr val="373557"/>
      </a:accent5>
      <a:accent6>
        <a:srgbClr val="894E21"/>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645F9B"/>
        </a:solidFill>
        <a:ln w="25400" cap="flat">
          <a:solidFill>
            <a:schemeClr val="accent1"/>
          </a:solidFill>
          <a:prstDash val="solid"/>
          <a:round/>
        </a:ln>
        <a:effectLst/>
        <a:sp3d/>
      </a:spPr>
      <a:bodyPr rot="0" spcFirstLastPara="1" vertOverflow="overflow" horzOverflow="overflow" vert="horz" wrap="square" lIns="45718" tIns="45718" rIns="45718" bIns="45718" numCol="1" spcCol="38100" rtlCol="0" anchor="ctr">
        <a:spAutoFit/>
      </a:bodyPr>
      <a:lstStyle>
        <a:def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佈景主題1</Template>
  <TotalTime>332</TotalTime>
  <Words>1601</Words>
  <Application>Microsoft Office PowerPoint</Application>
  <PresentationFormat>如螢幕大小 (4:3)</PresentationFormat>
  <Paragraphs>168</Paragraphs>
  <Slides>24</Slides>
  <Notes>2</Notes>
  <HiddenSlides>0</HiddenSlides>
  <MMClips>0</MMClips>
  <ScaleCrop>false</ScaleCrop>
  <HeadingPairs>
    <vt:vector size="4" baseType="variant">
      <vt:variant>
        <vt:lpstr>佈景主題</vt:lpstr>
      </vt:variant>
      <vt:variant>
        <vt:i4>1</vt:i4>
      </vt:variant>
      <vt:variant>
        <vt:lpstr>投影片標題</vt:lpstr>
      </vt:variant>
      <vt:variant>
        <vt:i4>24</vt:i4>
      </vt:variant>
    </vt:vector>
  </HeadingPairs>
  <TitlesOfParts>
    <vt:vector size="25" baseType="lpstr">
      <vt:lpstr>佈景主題1</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user</dc:creator>
  <cp:lastModifiedBy>user</cp:lastModifiedBy>
  <cp:revision>36</cp:revision>
  <dcterms:modified xsi:type="dcterms:W3CDTF">2019-09-24T01:35:34Z</dcterms:modified>
</cp:coreProperties>
</file>