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4"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80" r:id="rId25"/>
    <p:sldId id="281" r:id="rId26"/>
    <p:sldId id="282" r:id="rId27"/>
    <p:sldId id="283" r:id="rId28"/>
    <p:sldId id="284" r:id="rId29"/>
    <p:sldId id="287" r:id="rId3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41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508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254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 styleId="{8F44A2F1-9E1F-4B54-A3A2-5F16C0AD49E2}" styleName="">
    <a:tblBg/>
    <a:wholeTbl>
      <a:tcTxStyle b="off" i="off">
        <a:font>
          <a:latin typeface="Calibri Light"/>
          <a:ea typeface="Calibri Light"/>
          <a:cs typeface="Calibri Light"/>
        </a:font>
        <a:schemeClr val="accent1"/>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508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lastRow>
    <a:firstRow>
      <a:tcTxStyle b="off" i="off">
        <a:font>
          <a:latin typeface="Calibri Light"/>
          <a:ea typeface="Calibri Light"/>
          <a:cs typeface="Calibri Light"/>
        </a:font>
        <a:schemeClr val="accent1"/>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1A118F-8475-4D9B-BD10-0C406EE381A3}" type="doc">
      <dgm:prSet loTypeId="urn:microsoft.com/office/officeart/2005/8/layout/vList2" loCatId="list" qsTypeId="urn:microsoft.com/office/officeart/2005/8/quickstyle/simple1#1" qsCatId="simple" csTypeId="urn:microsoft.com/office/officeart/2005/8/colors/colorful1" csCatId="colorful" phldr="1"/>
      <dgm:spPr/>
      <dgm:t>
        <a:bodyPr/>
        <a:lstStyle/>
        <a:p>
          <a:endParaRPr lang="zh-TW" altLang="en-US"/>
        </a:p>
      </dgm:t>
    </dgm:pt>
    <dgm:pt modelId="{7B71D6EA-F162-4C24-A37F-AFEF768A9446}">
      <dgm:prSet custT="1"/>
      <dgm:spPr>
        <a:xfrm>
          <a:off x="0" y="838067"/>
          <a:ext cx="8081202" cy="826271"/>
        </a:xfrm>
        <a:prstGeom prst="round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altLang="zh-TW" sz="2100" b="1" i="0" baseline="0" dirty="0">
              <a:solidFill>
                <a:sysClr val="window" lastClr="FFFFFF"/>
              </a:solidFill>
              <a:latin typeface="+mj-lt"/>
              <a:ea typeface="微軟正黑體" panose="020B0604030504040204" pitchFamily="34" charset="-120"/>
              <a:cs typeface="+mn-cs"/>
            </a:rPr>
            <a:t>M</a:t>
          </a:r>
          <a:r>
            <a:rPr lang="en-US" altLang="zh-TW" sz="2100" b="0" i="0" baseline="0" dirty="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 Measurable</a:t>
          </a:r>
          <a:r>
            <a:rPr lang="zh-TW" altLang="en-US" sz="2100" b="0" i="0" baseline="0" dirty="0" smtClean="0">
              <a:solidFill>
                <a:sysClr val="window" lastClr="FFFFFF"/>
              </a:solidFill>
              <a:latin typeface="+mj-lt"/>
              <a:ea typeface="微軟正黑體" panose="020B0604030504040204" pitchFamily="34" charset="-120"/>
              <a:cs typeface="+mn-cs"/>
            </a:rPr>
            <a:t>：</a:t>
          </a:r>
          <a:r>
            <a:rPr lang="en-US" altLang="zh-TW" sz="2100" b="0" i="0" baseline="0" dirty="0" smtClean="0">
              <a:solidFill>
                <a:sysClr val="window" lastClr="FFFFFF"/>
              </a:solidFill>
              <a:latin typeface="+mj-lt"/>
              <a:ea typeface="微軟正黑體" panose="020B0604030504040204" pitchFamily="34" charset="-120"/>
              <a:cs typeface="+mn-cs"/>
            </a:rPr>
            <a:t>Can </a:t>
          </a:r>
          <a:r>
            <a:rPr lang="en-US" altLang="zh-HK" sz="2100" b="0" i="0" baseline="0" dirty="0" smtClean="0">
              <a:solidFill>
                <a:sysClr val="window" lastClr="FFFFFF"/>
              </a:solidFill>
              <a:latin typeface="+mj-lt"/>
              <a:ea typeface="微軟正黑體" panose="020B0604030504040204" pitchFamily="34" charset="-120"/>
              <a:cs typeface="+mn-cs"/>
            </a:rPr>
            <a:t>measure your saving progress   </a:t>
          </a:r>
          <a:endParaRPr lang="zh-TW" altLang="en-US" sz="2100" dirty="0">
            <a:solidFill>
              <a:sysClr val="window" lastClr="FFFFFF"/>
            </a:solidFill>
            <a:latin typeface="+mj-lt"/>
            <a:ea typeface="微軟正黑體" panose="020B0604030504040204" pitchFamily="34" charset="-120"/>
            <a:cs typeface="+mn-cs"/>
          </a:endParaRPr>
        </a:p>
      </dgm:t>
    </dgm:pt>
    <dgm:pt modelId="{E3B1848E-74E8-4AA6-B307-9DD6944BAA6A}" type="parTrans" cxnId="{47C6E9E9-34AA-429B-859F-AA7641E95A37}">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56A33F80-AC37-4DCA-B5C7-7B6F5F419C46}" type="sibTrans" cxnId="{47C6E9E9-34AA-429B-859F-AA7641E95A37}">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53FAECCD-4BE8-4679-9882-B98EDB2BD5C6}">
      <dgm:prSet custT="1"/>
      <dgm:spPr>
        <a:xfrm>
          <a:off x="0" y="1675096"/>
          <a:ext cx="8081202" cy="826271"/>
        </a:xfrm>
        <a:prstGeom prst="roundRect">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altLang="zh-TW" sz="2100" b="1" i="0" baseline="0" dirty="0">
              <a:solidFill>
                <a:sysClr val="window" lastClr="FFFFFF"/>
              </a:solidFill>
              <a:latin typeface="+mj-lt"/>
              <a:ea typeface="微軟正黑體" panose="020B0604030504040204" pitchFamily="34" charset="-120"/>
              <a:cs typeface="+mn-cs"/>
            </a:rPr>
            <a:t>A</a:t>
          </a:r>
          <a:r>
            <a:rPr lang="en-US" altLang="zh-TW" sz="2100" b="0" i="0" baseline="0" dirty="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 Achievable</a:t>
          </a:r>
          <a:r>
            <a:rPr lang="zh-TW" altLang="en-US" sz="2100" b="0" i="0" baseline="0" dirty="0" smtClean="0">
              <a:solidFill>
                <a:sysClr val="window" lastClr="FFFFFF"/>
              </a:solidFill>
              <a:latin typeface="+mj-lt"/>
              <a:ea typeface="微軟正黑體" panose="020B0604030504040204" pitchFamily="34" charset="-120"/>
              <a:cs typeface="+mn-cs"/>
            </a:rPr>
            <a:t>：</a:t>
          </a:r>
          <a:r>
            <a:rPr lang="en-US" altLang="en-US" sz="2100" b="0" i="0" baseline="0" dirty="0" smtClean="0">
              <a:solidFill>
                <a:sysClr val="window" lastClr="FFFFFF"/>
              </a:solidFill>
              <a:latin typeface="+mj-lt"/>
              <a:ea typeface="微軟正黑體" panose="020B0604030504040204" pitchFamily="34" charset="-120"/>
              <a:cs typeface="+mn-cs"/>
            </a:rPr>
            <a:t>Only </a:t>
          </a:r>
          <a:r>
            <a:rPr lang="en-US" altLang="en-US" sz="2100" b="0" i="0" baseline="0" dirty="0">
              <a:solidFill>
                <a:sysClr val="window" lastClr="FFFFFF"/>
              </a:solidFill>
              <a:latin typeface="+mj-lt"/>
              <a:ea typeface="微軟正黑體" panose="020B0604030504040204" pitchFamily="34" charset="-120"/>
              <a:cs typeface="+mn-cs"/>
            </a:rPr>
            <a:t>consider achievable financial goals</a:t>
          </a:r>
          <a:endParaRPr lang="zh-TW" altLang="en-US" sz="2100" dirty="0">
            <a:solidFill>
              <a:sysClr val="window" lastClr="FFFFFF"/>
            </a:solidFill>
            <a:latin typeface="+mj-lt"/>
            <a:ea typeface="微軟正黑體" panose="020B0604030504040204" pitchFamily="34" charset="-120"/>
            <a:cs typeface="+mn-cs"/>
          </a:endParaRPr>
        </a:p>
      </dgm:t>
    </dgm:pt>
    <dgm:pt modelId="{00922709-CDC8-428C-8828-D2BEED086B0F}" type="parTrans" cxnId="{8E1D41B5-B834-4914-BBD1-53860C47F5A8}">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FEDC21D1-D3D5-41DB-869A-6D9B7A9E8A00}" type="sibTrans" cxnId="{8E1D41B5-B834-4914-BBD1-53860C47F5A8}">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778259CA-27AD-4629-AC86-4CBC2A5BD140}">
      <dgm:prSet custT="1"/>
      <dgm:spPr>
        <a:xfrm>
          <a:off x="0" y="2516479"/>
          <a:ext cx="8081202" cy="826271"/>
        </a:xfrm>
        <a:prstGeom prst="roundRect">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lnSpc>
              <a:spcPts val="2600"/>
            </a:lnSpc>
            <a:spcAft>
              <a:spcPts val="600"/>
            </a:spcAft>
          </a:pPr>
          <a:r>
            <a:rPr lang="en-US" altLang="zh-TW" sz="2100" b="1" i="0" baseline="0" dirty="0">
              <a:solidFill>
                <a:sysClr val="window" lastClr="FFFFFF"/>
              </a:solidFill>
              <a:latin typeface="+mj-lt"/>
              <a:ea typeface="微軟正黑體" panose="020B0604030504040204" pitchFamily="34" charset="-120"/>
              <a:cs typeface="+mn-cs"/>
            </a:rPr>
            <a:t>R</a:t>
          </a:r>
          <a:r>
            <a:rPr lang="en-US" altLang="zh-TW" sz="2100" b="0" i="0" baseline="0" dirty="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 Realistic</a:t>
          </a:r>
          <a:r>
            <a:rPr lang="zh-TW" altLang="en-US" sz="2100" b="0" i="0" baseline="0" dirty="0" smtClean="0">
              <a:solidFill>
                <a:sysClr val="window" lastClr="FFFFFF"/>
              </a:solidFill>
              <a:latin typeface="+mj-lt"/>
              <a:ea typeface="微軟正黑體" panose="020B0604030504040204" pitchFamily="34" charset="-120"/>
              <a:cs typeface="+mn-cs"/>
            </a:rPr>
            <a:t>：</a:t>
          </a:r>
          <a:r>
            <a:rPr lang="en-US" altLang="zh-TW" sz="2100" b="0" i="0" baseline="0" dirty="0" smtClean="0">
              <a:solidFill>
                <a:sysClr val="window" lastClr="FFFFFF"/>
              </a:solidFill>
              <a:latin typeface="+mj-lt"/>
              <a:ea typeface="微軟正黑體" panose="020B0604030504040204" pitchFamily="34" charset="-120"/>
              <a:cs typeface="+mn-cs"/>
            </a:rPr>
            <a:t>Take</a:t>
          </a:r>
          <a:r>
            <a:rPr lang="zh-TW" altLang="en-US" sz="2100" b="0" i="0" baseline="0" dirty="0" smtClean="0">
              <a:solidFill>
                <a:sysClr val="window" lastClr="FFFFFF"/>
              </a:solidFill>
              <a:latin typeface="+mj-lt"/>
              <a:ea typeface="微軟正黑體" panose="020B0604030504040204" pitchFamily="34" charset="-120"/>
              <a:cs typeface="+mn-cs"/>
            </a:rPr>
            <a:t> </a:t>
          </a:r>
          <a:r>
            <a:rPr lang="en-US" altLang="en-US" sz="2100" b="0" i="0" baseline="0" dirty="0" smtClean="0">
              <a:solidFill>
                <a:sysClr val="window" lastClr="FFFFFF"/>
              </a:solidFill>
              <a:latin typeface="+mj-lt"/>
              <a:ea typeface="微軟正黑體" panose="020B0604030504040204" pitchFamily="34" charset="-120"/>
              <a:cs typeface="+mn-cs"/>
            </a:rPr>
            <a:t>your </a:t>
          </a:r>
          <a:r>
            <a:rPr lang="en-US" altLang="en-US" sz="2100" b="0" i="0" baseline="0" dirty="0">
              <a:solidFill>
                <a:sysClr val="window" lastClr="FFFFFF"/>
              </a:solidFill>
              <a:latin typeface="+mj-lt"/>
              <a:ea typeface="微軟正黑體" panose="020B0604030504040204" pitchFamily="34" charset="-120"/>
              <a:cs typeface="+mn-cs"/>
            </a:rPr>
            <a:t>own income and expenses </a:t>
          </a:r>
          <a:r>
            <a:rPr lang="en-US" altLang="zh-TW" sz="2100" b="0" i="0" baseline="0" dirty="0" smtClean="0">
              <a:solidFill>
                <a:sysClr val="window" lastClr="FFFFFF"/>
              </a:solidFill>
              <a:latin typeface="+mj-lt"/>
              <a:ea typeface="微軟正黑體" panose="020B0604030504040204" pitchFamily="34" charset="-120"/>
              <a:cs typeface="+mn-cs"/>
            </a:rPr>
            <a:t>into</a:t>
          </a:r>
          <a:r>
            <a:rPr lang="zh-TW" altLang="en-US" sz="2100" b="0" i="0" baseline="0" dirty="0" smtClean="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account </a:t>
          </a:r>
          <a:r>
            <a:rPr lang="en-US" altLang="en-US" sz="2100" b="0" i="0" baseline="0" dirty="0" smtClean="0">
              <a:solidFill>
                <a:sysClr val="window" lastClr="FFFFFF"/>
              </a:solidFill>
              <a:latin typeface="+mj-lt"/>
              <a:ea typeface="微軟正黑體" panose="020B0604030504040204" pitchFamily="34" charset="-120"/>
              <a:cs typeface="+mn-cs"/>
            </a:rPr>
            <a:t>when</a:t>
          </a:r>
          <a:r>
            <a:rPr lang="en-US" altLang="zh-TW" sz="2100" b="0" i="0" baseline="0" dirty="0" smtClean="0">
              <a:solidFill>
                <a:sysClr val="window" lastClr="FFFFFF"/>
              </a:solidFill>
              <a:latin typeface="+mj-lt"/>
              <a:ea typeface="微軟正黑體" panose="020B0604030504040204" pitchFamily="34" charset="-120"/>
              <a:cs typeface="+mn-cs"/>
            </a:rPr>
            <a:t> </a:t>
          </a:r>
        </a:p>
        <a:p>
          <a:pPr marL="1440000" indent="0" rtl="0">
            <a:lnSpc>
              <a:spcPts val="2600"/>
            </a:lnSpc>
            <a:spcAft>
              <a:spcPts val="600"/>
            </a:spcAft>
          </a:pPr>
          <a:r>
            <a:rPr lang="en-US" altLang="en-US" sz="2100" b="0" i="0" baseline="0" dirty="0" smtClean="0">
              <a:solidFill>
                <a:sysClr val="window" lastClr="FFFFFF"/>
              </a:solidFill>
              <a:latin typeface="+mj-lt"/>
              <a:ea typeface="微軟正黑體" panose="020B0604030504040204" pitchFamily="34" charset="-120"/>
              <a:cs typeface="+mn-cs"/>
            </a:rPr>
            <a:t>planning</a:t>
          </a:r>
          <a:endParaRPr lang="zh-TW" altLang="en-US" sz="2100" dirty="0">
            <a:solidFill>
              <a:sysClr val="window" lastClr="FFFFFF"/>
            </a:solidFill>
            <a:latin typeface="+mj-lt"/>
            <a:ea typeface="微軟正黑體" panose="020B0604030504040204" pitchFamily="34" charset="-120"/>
            <a:cs typeface="+mn-cs"/>
          </a:endParaRPr>
        </a:p>
      </dgm:t>
    </dgm:pt>
    <dgm:pt modelId="{3A1D6BDB-3B5D-46E1-8BC7-C326189C9BD9}" type="parTrans" cxnId="{07C5E9FC-741A-418B-ACA5-27BE2AB4F00F}">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ACD007BD-6DED-4469-82AE-45140CE5D589}" type="sibTrans" cxnId="{07C5E9FC-741A-418B-ACA5-27BE2AB4F00F}">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7D553B53-8A26-4804-BFB5-20B9A47EEFEB}">
      <dgm:prSet custT="1"/>
      <dgm:spPr>
        <a:xfrm>
          <a:off x="0" y="3349154"/>
          <a:ext cx="8081202" cy="826271"/>
        </a:xfrm>
        <a:prstGeom prst="roundRect">
          <a:avLst/>
        </a:prstGeom>
        <a:solidFill>
          <a:srgbClr val="F7964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altLang="zh-TW" sz="2100" b="1" i="0" baseline="0" dirty="0">
              <a:solidFill>
                <a:sysClr val="window" lastClr="FFFFFF"/>
              </a:solidFill>
              <a:latin typeface="+mj-lt"/>
              <a:ea typeface="微軟正黑體" panose="020B0604030504040204" pitchFamily="34" charset="-120"/>
              <a:cs typeface="+mn-cs"/>
            </a:rPr>
            <a:t>T</a:t>
          </a:r>
          <a:r>
            <a:rPr lang="en-US" altLang="zh-TW" sz="2100" b="0" i="0" baseline="0" dirty="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 Time</a:t>
          </a:r>
          <a:r>
            <a:rPr lang="zh-TW" altLang="en-US" sz="2100" b="0" i="0" baseline="0" dirty="0" smtClean="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bound</a:t>
          </a:r>
          <a:r>
            <a:rPr lang="zh-TW" altLang="en-US" sz="2100" b="0" i="0" baseline="0" dirty="0" smtClean="0">
              <a:solidFill>
                <a:sysClr val="window" lastClr="FFFFFF"/>
              </a:solidFill>
              <a:latin typeface="+mj-lt"/>
              <a:ea typeface="微軟正黑體" panose="020B0604030504040204" pitchFamily="34" charset="-120"/>
              <a:cs typeface="+mn-cs"/>
            </a:rPr>
            <a:t>：</a:t>
          </a:r>
          <a:r>
            <a:rPr lang="en-US" altLang="en-US" sz="2100" b="0" i="0" baseline="0" dirty="0" smtClean="0">
              <a:solidFill>
                <a:sysClr val="window" lastClr="FFFFFF"/>
              </a:solidFill>
              <a:latin typeface="+mj-lt"/>
              <a:ea typeface="微軟正黑體" panose="020B0604030504040204" pitchFamily="34" charset="-120"/>
              <a:cs typeface="+mn-cs"/>
            </a:rPr>
            <a:t>Must </a:t>
          </a:r>
          <a:r>
            <a:rPr lang="en-US" altLang="en-US" sz="2100" b="0" i="0" baseline="0" dirty="0">
              <a:solidFill>
                <a:sysClr val="window" lastClr="FFFFFF"/>
              </a:solidFill>
              <a:latin typeface="+mj-lt"/>
              <a:ea typeface="微軟正黑體" panose="020B0604030504040204" pitchFamily="34" charset="-120"/>
              <a:cs typeface="+mn-cs"/>
            </a:rPr>
            <a:t>finish the plan within a specific </a:t>
          </a:r>
          <a:r>
            <a:rPr lang="en-US" altLang="en-US" sz="2100" b="0" i="0" baseline="0" dirty="0" smtClean="0">
              <a:solidFill>
                <a:sysClr val="window" lastClr="FFFFFF"/>
              </a:solidFill>
              <a:latin typeface="+mj-lt"/>
              <a:ea typeface="微軟正黑體" panose="020B0604030504040204" pitchFamily="34" charset="-120"/>
              <a:cs typeface="+mn-cs"/>
            </a:rPr>
            <a:t>time frame</a:t>
          </a:r>
          <a:endParaRPr lang="zh-TW" altLang="en-US" sz="2100" dirty="0">
            <a:solidFill>
              <a:sysClr val="window" lastClr="FFFFFF"/>
            </a:solidFill>
            <a:latin typeface="+mj-lt"/>
            <a:ea typeface="微軟正黑體" panose="020B0604030504040204" pitchFamily="34" charset="-120"/>
            <a:cs typeface="+mn-cs"/>
          </a:endParaRPr>
        </a:p>
      </dgm:t>
    </dgm:pt>
    <dgm:pt modelId="{8591DF08-7E62-49D8-837E-FCE4ED015504}" type="parTrans" cxnId="{8292F33B-2B68-4B6F-873D-00DF74BB8FF1}">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6640DA41-65F8-4C86-9965-B67E12733320}" type="sibTrans" cxnId="{8292F33B-2B68-4B6F-873D-00DF74BB8FF1}">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A16BD0D8-FFD3-49CA-81E1-D77394F64756}">
      <dgm:prSet custT="1"/>
      <dgm:spPr>
        <a:xfrm>
          <a:off x="0" y="842"/>
          <a:ext cx="8081202" cy="826271"/>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altLang="zh-TW" sz="2100" b="1" i="0" baseline="0" dirty="0">
              <a:solidFill>
                <a:sysClr val="window" lastClr="FFFFFF"/>
              </a:solidFill>
              <a:latin typeface="+mj-lt"/>
              <a:ea typeface="微軟正黑體" panose="020B0604030504040204" pitchFamily="34" charset="-120"/>
              <a:cs typeface="+mn-cs"/>
            </a:rPr>
            <a:t>S</a:t>
          </a:r>
          <a:r>
            <a:rPr lang="en-US" altLang="zh-TW" sz="2100" b="0" i="0" baseline="0" dirty="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 Specific</a:t>
          </a:r>
          <a:r>
            <a:rPr lang="zh-TW" altLang="en-US" sz="2100" b="0" i="0" baseline="0" dirty="0" smtClean="0">
              <a:solidFill>
                <a:sysClr val="window" lastClr="FFFFFF"/>
              </a:solidFill>
              <a:latin typeface="+mj-lt"/>
              <a:ea typeface="微軟正黑體" panose="020B0604030504040204" pitchFamily="34" charset="-120"/>
              <a:cs typeface="+mn-cs"/>
            </a:rPr>
            <a:t>：</a:t>
          </a:r>
          <a:r>
            <a:rPr lang="en-US" altLang="en-US" sz="2100" b="0" i="0" baseline="0" dirty="0" smtClean="0">
              <a:solidFill>
                <a:sysClr val="window" lastClr="FFFFFF"/>
              </a:solidFill>
              <a:latin typeface="+mj-lt"/>
              <a:ea typeface="微軟正黑體" panose="020B0604030504040204" pitchFamily="34" charset="-120"/>
              <a:cs typeface="+mn-cs"/>
            </a:rPr>
            <a:t>Have </a:t>
          </a:r>
          <a:r>
            <a:rPr lang="en-US" altLang="en-US" sz="2100" b="0" i="0" baseline="0" dirty="0">
              <a:solidFill>
                <a:sysClr val="window" lastClr="FFFFFF"/>
              </a:solidFill>
              <a:latin typeface="+mj-lt"/>
              <a:ea typeface="微軟正黑體" panose="020B0604030504040204" pitchFamily="34" charset="-120"/>
              <a:cs typeface="+mn-cs"/>
            </a:rPr>
            <a:t>clear financial goals</a:t>
          </a:r>
          <a:endParaRPr lang="zh-TW" altLang="en-US" sz="2100" dirty="0">
            <a:solidFill>
              <a:sysClr val="window" lastClr="FFFFFF"/>
            </a:solidFill>
            <a:latin typeface="+mj-lt"/>
            <a:ea typeface="微軟正黑體" panose="020B0604030504040204" pitchFamily="34" charset="-120"/>
            <a:cs typeface="+mn-cs"/>
          </a:endParaRPr>
        </a:p>
      </dgm:t>
    </dgm:pt>
    <dgm:pt modelId="{F6218425-8BA4-4ABC-BCC8-3A44ED7E1B8A}" type="sibTrans" cxnId="{28D3979F-9806-48D6-997E-0A2E206EF5E6}">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2A2450E1-EBE6-4605-A541-A07AC12A09DC}" type="parTrans" cxnId="{28D3979F-9806-48D6-997E-0A2E206EF5E6}">
      <dgm:prSet/>
      <dgm:spPr/>
      <dgm:t>
        <a:bodyPr/>
        <a:lstStyle/>
        <a:p>
          <a:endParaRPr lang="zh-TW" altLang="en-US" sz="2100">
            <a:latin typeface="微軟正黑體" panose="020B0604030504040204" pitchFamily="34" charset="-120"/>
            <a:ea typeface="微軟正黑體" panose="020B0604030504040204" pitchFamily="34" charset="-120"/>
          </a:endParaRPr>
        </a:p>
      </dgm:t>
    </dgm:pt>
    <dgm:pt modelId="{61447622-617F-42E1-B129-4C1D1FD74C9A}" type="pres">
      <dgm:prSet presAssocID="{631A118F-8475-4D9B-BD10-0C406EE381A3}" presName="linear" presStyleCnt="0">
        <dgm:presLayoutVars>
          <dgm:animLvl val="lvl"/>
          <dgm:resizeHandles val="exact"/>
        </dgm:presLayoutVars>
      </dgm:prSet>
      <dgm:spPr/>
      <dgm:t>
        <a:bodyPr/>
        <a:lstStyle/>
        <a:p>
          <a:endParaRPr lang="en-US"/>
        </a:p>
      </dgm:t>
    </dgm:pt>
    <dgm:pt modelId="{C81E9EAB-B30F-47C7-A967-E330F6B0C110}" type="pres">
      <dgm:prSet presAssocID="{A16BD0D8-FFD3-49CA-81E1-D77394F64756}" presName="parentText" presStyleLbl="node1" presStyleIdx="0" presStyleCnt="5" custLinFactNeighborX="-169" custLinFactNeighborY="-1423">
        <dgm:presLayoutVars>
          <dgm:chMax val="0"/>
          <dgm:bulletEnabled val="1"/>
        </dgm:presLayoutVars>
      </dgm:prSet>
      <dgm:spPr/>
      <dgm:t>
        <a:bodyPr/>
        <a:lstStyle/>
        <a:p>
          <a:endParaRPr lang="en-US"/>
        </a:p>
      </dgm:t>
    </dgm:pt>
    <dgm:pt modelId="{F5507052-859C-4D00-9805-0972C2EBDCF7}" type="pres">
      <dgm:prSet presAssocID="{F6218425-8BA4-4ABC-BCC8-3A44ED7E1B8A}" presName="spacer" presStyleCnt="0"/>
      <dgm:spPr/>
    </dgm:pt>
    <dgm:pt modelId="{CE040EB9-3F38-41D3-A5F7-7DF010263C9B}" type="pres">
      <dgm:prSet presAssocID="{7B71D6EA-F162-4C24-A37F-AFEF768A9446}" presName="parentText" presStyleLbl="node1" presStyleIdx="1" presStyleCnt="5" custLinFactNeighborY="-86776">
        <dgm:presLayoutVars>
          <dgm:chMax val="0"/>
          <dgm:bulletEnabled val="1"/>
        </dgm:presLayoutVars>
      </dgm:prSet>
      <dgm:spPr/>
      <dgm:t>
        <a:bodyPr/>
        <a:lstStyle/>
        <a:p>
          <a:endParaRPr lang="en-US"/>
        </a:p>
      </dgm:t>
    </dgm:pt>
    <dgm:pt modelId="{96B4BCDD-2B99-44AF-82F1-2A7B3CC7E986}" type="pres">
      <dgm:prSet presAssocID="{56A33F80-AC37-4DCA-B5C7-7B6F5F419C46}" presName="spacer" presStyleCnt="0"/>
      <dgm:spPr/>
    </dgm:pt>
    <dgm:pt modelId="{E7777C93-3C54-4215-A6F8-0C08AC27E700}" type="pres">
      <dgm:prSet presAssocID="{53FAECCD-4BE8-4679-9882-B98EDB2BD5C6}" presName="parentText" presStyleLbl="node1" presStyleIdx="2" presStyleCnt="5" custLinFactY="-2122" custLinFactNeighborY="-100000">
        <dgm:presLayoutVars>
          <dgm:chMax val="0"/>
          <dgm:bulletEnabled val="1"/>
        </dgm:presLayoutVars>
      </dgm:prSet>
      <dgm:spPr/>
      <dgm:t>
        <a:bodyPr/>
        <a:lstStyle/>
        <a:p>
          <a:endParaRPr lang="en-US"/>
        </a:p>
      </dgm:t>
    </dgm:pt>
    <dgm:pt modelId="{0F087D39-2941-406E-AE57-53929B92C776}" type="pres">
      <dgm:prSet presAssocID="{FEDC21D1-D3D5-41DB-869A-6D9B7A9E8A00}" presName="spacer" presStyleCnt="0"/>
      <dgm:spPr/>
    </dgm:pt>
    <dgm:pt modelId="{80F04330-75C8-4C26-888C-E89E150906AD}" type="pres">
      <dgm:prSet presAssocID="{778259CA-27AD-4629-AC86-4CBC2A5BD140}" presName="parentText" presStyleLbl="node1" presStyleIdx="3" presStyleCnt="5" custLinFactY="-1692" custLinFactNeighborY="-100000">
        <dgm:presLayoutVars>
          <dgm:chMax val="0"/>
          <dgm:bulletEnabled val="1"/>
        </dgm:presLayoutVars>
      </dgm:prSet>
      <dgm:spPr/>
      <dgm:t>
        <a:bodyPr/>
        <a:lstStyle/>
        <a:p>
          <a:endParaRPr lang="en-US"/>
        </a:p>
      </dgm:t>
    </dgm:pt>
    <dgm:pt modelId="{ECFFBAF9-86B2-4FF0-A29D-6D008CDC3F9D}" type="pres">
      <dgm:prSet presAssocID="{ACD007BD-6DED-4469-82AE-45140CE5D589}" presName="spacer" presStyleCnt="0"/>
      <dgm:spPr/>
    </dgm:pt>
    <dgm:pt modelId="{DF48DEE9-3C6C-4074-9BD7-661CAEEC94D3}" type="pres">
      <dgm:prSet presAssocID="{7D553B53-8A26-4804-BFB5-20B9A47EEFEB}" presName="parentText" presStyleLbl="node1" presStyleIdx="4" presStyleCnt="5" custLinFactY="-962" custLinFactNeighborY="-100000">
        <dgm:presLayoutVars>
          <dgm:chMax val="0"/>
          <dgm:bulletEnabled val="1"/>
        </dgm:presLayoutVars>
      </dgm:prSet>
      <dgm:spPr/>
      <dgm:t>
        <a:bodyPr/>
        <a:lstStyle/>
        <a:p>
          <a:endParaRPr lang="en-US"/>
        </a:p>
      </dgm:t>
    </dgm:pt>
  </dgm:ptLst>
  <dgm:cxnLst>
    <dgm:cxn modelId="{07C5E9FC-741A-418B-ACA5-27BE2AB4F00F}" srcId="{631A118F-8475-4D9B-BD10-0C406EE381A3}" destId="{778259CA-27AD-4629-AC86-4CBC2A5BD140}" srcOrd="3" destOrd="0" parTransId="{3A1D6BDB-3B5D-46E1-8BC7-C326189C9BD9}" sibTransId="{ACD007BD-6DED-4469-82AE-45140CE5D589}"/>
    <dgm:cxn modelId="{864A93D5-EA04-4968-83E9-9C3B499B3F5C}" type="presOf" srcId="{7B71D6EA-F162-4C24-A37F-AFEF768A9446}" destId="{CE040EB9-3F38-41D3-A5F7-7DF010263C9B}" srcOrd="0" destOrd="0" presId="urn:microsoft.com/office/officeart/2005/8/layout/vList2"/>
    <dgm:cxn modelId="{EC094B1F-6FCA-47E2-B6E1-47C93CD88F2C}" type="presOf" srcId="{778259CA-27AD-4629-AC86-4CBC2A5BD140}" destId="{80F04330-75C8-4C26-888C-E89E150906AD}" srcOrd="0" destOrd="0" presId="urn:microsoft.com/office/officeart/2005/8/layout/vList2"/>
    <dgm:cxn modelId="{DC404468-C547-41E1-81C6-D1DC673DF34E}" type="presOf" srcId="{631A118F-8475-4D9B-BD10-0C406EE381A3}" destId="{61447622-617F-42E1-B129-4C1D1FD74C9A}" srcOrd="0" destOrd="0" presId="urn:microsoft.com/office/officeart/2005/8/layout/vList2"/>
    <dgm:cxn modelId="{E7B84C23-F3CC-447C-A3A5-AF7224D006D8}" type="presOf" srcId="{53FAECCD-4BE8-4679-9882-B98EDB2BD5C6}" destId="{E7777C93-3C54-4215-A6F8-0C08AC27E700}" srcOrd="0" destOrd="0" presId="urn:microsoft.com/office/officeart/2005/8/layout/vList2"/>
    <dgm:cxn modelId="{8292F33B-2B68-4B6F-873D-00DF74BB8FF1}" srcId="{631A118F-8475-4D9B-BD10-0C406EE381A3}" destId="{7D553B53-8A26-4804-BFB5-20B9A47EEFEB}" srcOrd="4" destOrd="0" parTransId="{8591DF08-7E62-49D8-837E-FCE4ED015504}" sibTransId="{6640DA41-65F8-4C86-9965-B67E12733320}"/>
    <dgm:cxn modelId="{8E1D41B5-B834-4914-BBD1-53860C47F5A8}" srcId="{631A118F-8475-4D9B-BD10-0C406EE381A3}" destId="{53FAECCD-4BE8-4679-9882-B98EDB2BD5C6}" srcOrd="2" destOrd="0" parTransId="{00922709-CDC8-428C-8828-D2BEED086B0F}" sibTransId="{FEDC21D1-D3D5-41DB-869A-6D9B7A9E8A00}"/>
    <dgm:cxn modelId="{1AAAC6D0-9C38-4AA5-8A2C-D7270048B536}" type="presOf" srcId="{7D553B53-8A26-4804-BFB5-20B9A47EEFEB}" destId="{DF48DEE9-3C6C-4074-9BD7-661CAEEC94D3}" srcOrd="0" destOrd="0" presId="urn:microsoft.com/office/officeart/2005/8/layout/vList2"/>
    <dgm:cxn modelId="{47C6E9E9-34AA-429B-859F-AA7641E95A37}" srcId="{631A118F-8475-4D9B-BD10-0C406EE381A3}" destId="{7B71D6EA-F162-4C24-A37F-AFEF768A9446}" srcOrd="1" destOrd="0" parTransId="{E3B1848E-74E8-4AA6-B307-9DD6944BAA6A}" sibTransId="{56A33F80-AC37-4DCA-B5C7-7B6F5F419C46}"/>
    <dgm:cxn modelId="{1F2C55C0-05BF-49CF-B438-F3A3A687F3B2}" type="presOf" srcId="{A16BD0D8-FFD3-49CA-81E1-D77394F64756}" destId="{C81E9EAB-B30F-47C7-A967-E330F6B0C110}" srcOrd="0" destOrd="0" presId="urn:microsoft.com/office/officeart/2005/8/layout/vList2"/>
    <dgm:cxn modelId="{28D3979F-9806-48D6-997E-0A2E206EF5E6}" srcId="{631A118F-8475-4D9B-BD10-0C406EE381A3}" destId="{A16BD0D8-FFD3-49CA-81E1-D77394F64756}" srcOrd="0" destOrd="0" parTransId="{2A2450E1-EBE6-4605-A541-A07AC12A09DC}" sibTransId="{F6218425-8BA4-4ABC-BCC8-3A44ED7E1B8A}"/>
    <dgm:cxn modelId="{2FE09FA9-575E-4927-810C-33E23994E900}" type="presParOf" srcId="{61447622-617F-42E1-B129-4C1D1FD74C9A}" destId="{C81E9EAB-B30F-47C7-A967-E330F6B0C110}" srcOrd="0" destOrd="0" presId="urn:microsoft.com/office/officeart/2005/8/layout/vList2"/>
    <dgm:cxn modelId="{F609E896-CE34-4B83-A51B-99F3207F9216}" type="presParOf" srcId="{61447622-617F-42E1-B129-4C1D1FD74C9A}" destId="{F5507052-859C-4D00-9805-0972C2EBDCF7}" srcOrd="1" destOrd="0" presId="urn:microsoft.com/office/officeart/2005/8/layout/vList2"/>
    <dgm:cxn modelId="{FFAB4332-1EC4-4339-B2BB-8AB1CE24F321}" type="presParOf" srcId="{61447622-617F-42E1-B129-4C1D1FD74C9A}" destId="{CE040EB9-3F38-41D3-A5F7-7DF010263C9B}" srcOrd="2" destOrd="0" presId="urn:microsoft.com/office/officeart/2005/8/layout/vList2"/>
    <dgm:cxn modelId="{8C533FED-7EF9-4CD1-A75D-2F28529D08D1}" type="presParOf" srcId="{61447622-617F-42E1-B129-4C1D1FD74C9A}" destId="{96B4BCDD-2B99-44AF-82F1-2A7B3CC7E986}" srcOrd="3" destOrd="0" presId="urn:microsoft.com/office/officeart/2005/8/layout/vList2"/>
    <dgm:cxn modelId="{A4130161-AE01-4302-A221-43112E001792}" type="presParOf" srcId="{61447622-617F-42E1-B129-4C1D1FD74C9A}" destId="{E7777C93-3C54-4215-A6F8-0C08AC27E700}" srcOrd="4" destOrd="0" presId="urn:microsoft.com/office/officeart/2005/8/layout/vList2"/>
    <dgm:cxn modelId="{ABEC4A1A-1BE2-44D7-AB1F-A69F5F08118A}" type="presParOf" srcId="{61447622-617F-42E1-B129-4C1D1FD74C9A}" destId="{0F087D39-2941-406E-AE57-53929B92C776}" srcOrd="5" destOrd="0" presId="urn:microsoft.com/office/officeart/2005/8/layout/vList2"/>
    <dgm:cxn modelId="{E2C10979-4E72-4D22-A12D-CECB18C4CC32}" type="presParOf" srcId="{61447622-617F-42E1-B129-4C1D1FD74C9A}" destId="{80F04330-75C8-4C26-888C-E89E150906AD}" srcOrd="6" destOrd="0" presId="urn:microsoft.com/office/officeart/2005/8/layout/vList2"/>
    <dgm:cxn modelId="{947ACF34-2931-48C3-8A1A-0EBCFD009122}" type="presParOf" srcId="{61447622-617F-42E1-B129-4C1D1FD74C9A}" destId="{ECFFBAF9-86B2-4FF0-A29D-6D008CDC3F9D}" srcOrd="7" destOrd="0" presId="urn:microsoft.com/office/officeart/2005/8/layout/vList2"/>
    <dgm:cxn modelId="{6C4E23F1-485B-4DB6-B10A-5C8748F0EDF6}" type="presParOf" srcId="{61447622-617F-42E1-B129-4C1D1FD74C9A}" destId="{DF48DEE9-3C6C-4074-9BD7-661CAEEC94D3}"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EFE3B0-3778-4EB3-9CFA-BD09CCBA2710}" type="doc">
      <dgm:prSet loTypeId="urn:microsoft.com/office/officeart/2005/8/layout/hProcess9" loCatId="process" qsTypeId="urn:microsoft.com/office/officeart/2005/8/quickstyle/simple1#2" qsCatId="simple" csTypeId="urn:microsoft.com/office/officeart/2005/8/colors/colorful1" csCatId="colorful" phldr="1"/>
      <dgm:spPr/>
      <dgm:t>
        <a:bodyPr/>
        <a:lstStyle/>
        <a:p>
          <a:endParaRPr lang="zh-TW" altLang="en-US"/>
        </a:p>
      </dgm:t>
    </dgm:pt>
    <dgm:pt modelId="{55510320-B5F6-4D18-BF57-C4B8AF792C86}">
      <dgm:prSet custT="1"/>
      <dgm:spPr>
        <a:xfrm>
          <a:off x="4044" y="1360951"/>
          <a:ext cx="1945328" cy="1814601"/>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gn="l" rtl="0"/>
          <a:r>
            <a:rPr lang="en-US" altLang="zh-HK" sz="2100" b="0" i="0" baseline="0" dirty="0" smtClean="0">
              <a:solidFill>
                <a:sysClr val="window" lastClr="FFFFFF"/>
              </a:solidFill>
              <a:latin typeface="+mj-lt"/>
              <a:ea typeface="微軟正黑體" panose="020B0604030504040204" pitchFamily="34" charset="-120"/>
              <a:cs typeface="+mn-cs"/>
            </a:rPr>
            <a:t>The </a:t>
          </a:r>
          <a:r>
            <a:rPr lang="en-US" altLang="zh-HK" sz="2100" b="0" i="0" baseline="0" dirty="0">
              <a:solidFill>
                <a:sysClr val="window" lastClr="FFFFFF"/>
              </a:solidFill>
              <a:latin typeface="+mj-lt"/>
              <a:ea typeface="微軟正黑體" panose="020B0604030504040204" pitchFamily="34" charset="-120"/>
              <a:cs typeface="+mn-cs"/>
            </a:rPr>
            <a:t>money required to </a:t>
          </a:r>
          <a:r>
            <a:rPr lang="en-US" altLang="zh-HK" sz="2100" b="0" i="0" baseline="0" dirty="0" smtClean="0">
              <a:solidFill>
                <a:sysClr val="window" lastClr="FFFFFF"/>
              </a:solidFill>
              <a:latin typeface="+mj-lt"/>
              <a:ea typeface="微軟正黑體" panose="020B0604030504040204" pitchFamily="34" charset="-120"/>
              <a:cs typeface="+mn-cs"/>
            </a:rPr>
            <a:t>reach</a:t>
          </a:r>
          <a:r>
            <a:rPr lang="zh-TW" altLang="en-US" sz="2100" b="0" i="0" baseline="0" dirty="0" smtClean="0">
              <a:solidFill>
                <a:sysClr val="window" lastClr="FFFFFF"/>
              </a:solidFill>
              <a:latin typeface="+mj-lt"/>
              <a:ea typeface="微軟正黑體" panose="020B0604030504040204" pitchFamily="34" charset="-120"/>
              <a:cs typeface="+mn-cs"/>
            </a:rPr>
            <a:t> </a:t>
          </a:r>
          <a:r>
            <a:rPr lang="en-US" altLang="zh-TW" sz="2100" b="0" i="0" baseline="0" dirty="0" smtClean="0">
              <a:solidFill>
                <a:sysClr val="window" lastClr="FFFFFF"/>
              </a:solidFill>
              <a:latin typeface="+mj-lt"/>
              <a:ea typeface="微軟正黑體" panose="020B0604030504040204" pitchFamily="34" charset="-120"/>
              <a:cs typeface="+mn-cs"/>
            </a:rPr>
            <a:t>the</a:t>
          </a:r>
          <a:r>
            <a:rPr lang="en-US" altLang="zh-HK" sz="2100" b="0" i="0" baseline="0" dirty="0" smtClean="0">
              <a:solidFill>
                <a:sysClr val="window" lastClr="FFFFFF"/>
              </a:solidFill>
              <a:latin typeface="+mj-lt"/>
              <a:ea typeface="微軟正黑體" panose="020B0604030504040204" pitchFamily="34" charset="-120"/>
              <a:cs typeface="+mn-cs"/>
            </a:rPr>
            <a:t> </a:t>
          </a:r>
          <a:r>
            <a:rPr lang="en-US" altLang="zh-HK" sz="2100" b="0" i="0" baseline="0" dirty="0">
              <a:solidFill>
                <a:sysClr val="window" lastClr="FFFFFF"/>
              </a:solidFill>
              <a:latin typeface="+mj-lt"/>
              <a:ea typeface="微軟正黑體" panose="020B0604030504040204" pitchFamily="34" charset="-120"/>
              <a:cs typeface="+mn-cs"/>
            </a:rPr>
            <a:t>financial goals</a:t>
          </a:r>
          <a:endParaRPr lang="zh-TW" altLang="en-US" sz="2100" dirty="0">
            <a:solidFill>
              <a:sysClr val="window" lastClr="FFFFFF"/>
            </a:solidFill>
            <a:latin typeface="+mj-lt"/>
            <a:ea typeface="微軟正黑體" panose="020B0604030504040204" pitchFamily="34" charset="-120"/>
            <a:cs typeface="+mn-cs"/>
          </a:endParaRPr>
        </a:p>
      </dgm:t>
    </dgm:pt>
    <dgm:pt modelId="{1FADA8E7-5F4F-4E91-9628-02D324429978}" type="parTrans" cxnId="{88A82891-7CF1-4D31-A166-F7757239FE15}">
      <dgm:prSet/>
      <dgm:spPr/>
      <dgm:t>
        <a:bodyPr/>
        <a:lstStyle/>
        <a:p>
          <a:endParaRPr lang="zh-TW" altLang="en-US" sz="2100">
            <a:latin typeface="+mj-lt"/>
            <a:ea typeface="微軟正黑體" panose="020B0604030504040204" pitchFamily="34" charset="-120"/>
          </a:endParaRPr>
        </a:p>
      </dgm:t>
    </dgm:pt>
    <dgm:pt modelId="{41ED54AB-5023-4368-AB4B-F291122FD11D}" type="sibTrans" cxnId="{88A82891-7CF1-4D31-A166-F7757239FE15}">
      <dgm:prSet/>
      <dgm:spPr/>
      <dgm:t>
        <a:bodyPr/>
        <a:lstStyle/>
        <a:p>
          <a:endParaRPr lang="zh-TW" altLang="en-US" sz="2100">
            <a:latin typeface="+mj-lt"/>
            <a:ea typeface="微軟正黑體" panose="020B0604030504040204" pitchFamily="34" charset="-120"/>
          </a:endParaRPr>
        </a:p>
      </dgm:t>
    </dgm:pt>
    <dgm:pt modelId="{D7D21F16-DB0D-4122-A125-4A829C426EC8}">
      <dgm:prSet custT="1"/>
      <dgm:spPr>
        <a:xfrm>
          <a:off x="2046639" y="1360951"/>
          <a:ext cx="1945328" cy="1814601"/>
        </a:xfrm>
        <a:prstGeom prst="round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gn="l" rtl="0"/>
          <a:r>
            <a:rPr lang="en-US" altLang="zh-TW" sz="2100" b="0" i="0" baseline="0" dirty="0" smtClean="0">
              <a:solidFill>
                <a:sysClr val="window" lastClr="FFFFFF"/>
              </a:solidFill>
              <a:latin typeface="+mj-lt"/>
              <a:ea typeface="微軟正黑體" panose="020B0604030504040204" pitchFamily="34" charset="-120"/>
              <a:cs typeface="+mn-cs"/>
            </a:rPr>
            <a:t>The </a:t>
          </a:r>
          <a:r>
            <a:rPr lang="en-US" altLang="zh-TW" sz="2100" b="0" i="0" baseline="0" dirty="0">
              <a:solidFill>
                <a:sysClr val="window" lastClr="FFFFFF"/>
              </a:solidFill>
              <a:latin typeface="+mj-lt"/>
              <a:ea typeface="微軟正黑體" panose="020B0604030504040204" pitchFamily="34" charset="-120"/>
              <a:cs typeface="+mn-cs"/>
            </a:rPr>
            <a:t>method of obtaining the money (such as savings)</a:t>
          </a:r>
          <a:endParaRPr lang="zh-TW" altLang="en-US" sz="2100" dirty="0">
            <a:solidFill>
              <a:sysClr val="window" lastClr="FFFFFF"/>
            </a:solidFill>
            <a:latin typeface="+mj-lt"/>
            <a:ea typeface="微軟正黑體" panose="020B0604030504040204" pitchFamily="34" charset="-120"/>
            <a:cs typeface="+mn-cs"/>
          </a:endParaRPr>
        </a:p>
      </dgm:t>
    </dgm:pt>
    <dgm:pt modelId="{4FA00710-1CA6-47D8-8592-F58C76DC7073}" type="parTrans" cxnId="{233670B9-8F45-4C0E-97CC-A3AC1D6AC0C2}">
      <dgm:prSet/>
      <dgm:spPr/>
      <dgm:t>
        <a:bodyPr/>
        <a:lstStyle/>
        <a:p>
          <a:endParaRPr lang="zh-TW" altLang="en-US" sz="2100">
            <a:latin typeface="+mj-lt"/>
            <a:ea typeface="微軟正黑體" panose="020B0604030504040204" pitchFamily="34" charset="-120"/>
          </a:endParaRPr>
        </a:p>
      </dgm:t>
    </dgm:pt>
    <dgm:pt modelId="{74E4BDD0-F349-46F4-BC24-77DA2B0E8711}" type="sibTrans" cxnId="{233670B9-8F45-4C0E-97CC-A3AC1D6AC0C2}">
      <dgm:prSet/>
      <dgm:spPr/>
      <dgm:t>
        <a:bodyPr/>
        <a:lstStyle/>
        <a:p>
          <a:endParaRPr lang="zh-TW" altLang="en-US" sz="2100">
            <a:latin typeface="+mj-lt"/>
            <a:ea typeface="微軟正黑體" panose="020B0604030504040204" pitchFamily="34" charset="-120"/>
          </a:endParaRPr>
        </a:p>
      </dgm:t>
    </dgm:pt>
    <dgm:pt modelId="{53E69148-7D9B-44D1-8D2B-35A684A375FC}">
      <dgm:prSet custT="1"/>
      <dgm:spPr>
        <a:xfrm>
          <a:off x="4089234" y="1360951"/>
          <a:ext cx="1945328" cy="1814601"/>
        </a:xfrm>
        <a:prstGeom prst="roundRect">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gn="l" rtl="0"/>
          <a:r>
            <a:rPr lang="en-US" altLang="zh-TW" sz="2100" b="0" i="0" baseline="0" dirty="0" smtClean="0">
              <a:solidFill>
                <a:sysClr val="window" lastClr="FFFFFF"/>
              </a:solidFill>
              <a:latin typeface="+mj-lt"/>
              <a:ea typeface="微軟正黑體" panose="020B0604030504040204" pitchFamily="34" charset="-120"/>
              <a:cs typeface="+mn-cs"/>
            </a:rPr>
            <a:t>The </a:t>
          </a:r>
          <a:r>
            <a:rPr lang="en-US" altLang="zh-TW" sz="2100" b="0" i="0" baseline="0" dirty="0">
              <a:solidFill>
                <a:sysClr val="window" lastClr="FFFFFF"/>
              </a:solidFill>
              <a:latin typeface="+mj-lt"/>
              <a:ea typeface="微軟正黑體" panose="020B0604030504040204" pitchFamily="34" charset="-120"/>
              <a:cs typeface="+mn-cs"/>
            </a:rPr>
            <a:t>time required to accumulate the money</a:t>
          </a:r>
          <a:endParaRPr lang="zh-TW" altLang="en-US" sz="2100" dirty="0">
            <a:solidFill>
              <a:sysClr val="window" lastClr="FFFFFF"/>
            </a:solidFill>
            <a:latin typeface="+mj-lt"/>
            <a:ea typeface="微軟正黑體" panose="020B0604030504040204" pitchFamily="34" charset="-120"/>
            <a:cs typeface="+mn-cs"/>
          </a:endParaRPr>
        </a:p>
      </dgm:t>
    </dgm:pt>
    <dgm:pt modelId="{8CA20C2E-ED43-4A91-8336-EC0FE3FB5E80}" type="parTrans" cxnId="{FE178827-025A-4C5E-A116-CCC3AB756876}">
      <dgm:prSet/>
      <dgm:spPr/>
      <dgm:t>
        <a:bodyPr/>
        <a:lstStyle/>
        <a:p>
          <a:endParaRPr lang="zh-TW" altLang="en-US" sz="2100">
            <a:latin typeface="+mj-lt"/>
            <a:ea typeface="微軟正黑體" panose="020B0604030504040204" pitchFamily="34" charset="-120"/>
          </a:endParaRPr>
        </a:p>
      </dgm:t>
    </dgm:pt>
    <dgm:pt modelId="{43D4C153-02A2-4B59-AAD7-98312D7280DD}" type="sibTrans" cxnId="{FE178827-025A-4C5E-A116-CCC3AB756876}">
      <dgm:prSet/>
      <dgm:spPr/>
      <dgm:t>
        <a:bodyPr/>
        <a:lstStyle/>
        <a:p>
          <a:endParaRPr lang="zh-TW" altLang="en-US" sz="2100">
            <a:latin typeface="+mj-lt"/>
            <a:ea typeface="微軟正黑體" panose="020B0604030504040204" pitchFamily="34" charset="-120"/>
          </a:endParaRPr>
        </a:p>
      </dgm:t>
    </dgm:pt>
    <dgm:pt modelId="{68E7FB38-F520-4F6E-B5B8-0B594694EB3C}">
      <dgm:prSet custT="1"/>
      <dgm:spPr>
        <a:xfrm>
          <a:off x="6131829" y="1360951"/>
          <a:ext cx="1945328" cy="1814601"/>
        </a:xfrm>
        <a:prstGeom prst="roundRect">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lgn="l" rtl="0"/>
          <a:r>
            <a:rPr lang="en-US" altLang="zh-TW" sz="2100" b="0" i="0" baseline="0" dirty="0" smtClean="0">
              <a:solidFill>
                <a:sysClr val="window" lastClr="FFFFFF"/>
              </a:solidFill>
              <a:latin typeface="+mj-lt"/>
              <a:ea typeface="微軟正黑體" panose="020B0604030504040204" pitchFamily="34" charset="-120"/>
              <a:cs typeface="+mn-cs"/>
            </a:rPr>
            <a:t>Whether </a:t>
          </a:r>
          <a:r>
            <a:rPr lang="en-US" altLang="zh-TW" sz="2100" b="0" i="0" baseline="0" dirty="0">
              <a:solidFill>
                <a:sysClr val="window" lastClr="FFFFFF"/>
              </a:solidFill>
              <a:latin typeface="+mj-lt"/>
              <a:ea typeface="微軟正黑體" panose="020B0604030504040204" pitchFamily="34" charset="-120"/>
              <a:cs typeface="+mn-cs"/>
            </a:rPr>
            <a:t>the plan has considered the reality and can be achieved</a:t>
          </a:r>
          <a:endParaRPr lang="zh-TW" altLang="en-US" sz="2100" dirty="0">
            <a:solidFill>
              <a:sysClr val="window" lastClr="FFFFFF"/>
            </a:solidFill>
            <a:latin typeface="+mj-lt"/>
            <a:ea typeface="微軟正黑體" panose="020B0604030504040204" pitchFamily="34" charset="-120"/>
            <a:cs typeface="+mn-cs"/>
          </a:endParaRPr>
        </a:p>
      </dgm:t>
    </dgm:pt>
    <dgm:pt modelId="{AE540B2D-5C7F-4D49-8CC7-1A28B11A7B9F}" type="parTrans" cxnId="{F1485B3B-78C0-429E-AA76-A40F28EECDA9}">
      <dgm:prSet/>
      <dgm:spPr/>
      <dgm:t>
        <a:bodyPr/>
        <a:lstStyle/>
        <a:p>
          <a:endParaRPr lang="zh-TW" altLang="en-US" sz="2100">
            <a:latin typeface="+mj-lt"/>
            <a:ea typeface="微軟正黑體" panose="020B0604030504040204" pitchFamily="34" charset="-120"/>
          </a:endParaRPr>
        </a:p>
      </dgm:t>
    </dgm:pt>
    <dgm:pt modelId="{14E0A6A2-2AE0-4891-B6C5-F3C2A44C929D}" type="sibTrans" cxnId="{F1485B3B-78C0-429E-AA76-A40F28EECDA9}">
      <dgm:prSet/>
      <dgm:spPr/>
      <dgm:t>
        <a:bodyPr/>
        <a:lstStyle/>
        <a:p>
          <a:endParaRPr lang="zh-TW" altLang="en-US" sz="2100">
            <a:latin typeface="+mj-lt"/>
            <a:ea typeface="微軟正黑體" panose="020B0604030504040204" pitchFamily="34" charset="-120"/>
          </a:endParaRPr>
        </a:p>
      </dgm:t>
    </dgm:pt>
    <dgm:pt modelId="{12C6302C-7105-4132-BBA6-8DA1FC38D706}" type="pres">
      <dgm:prSet presAssocID="{D4EFE3B0-3778-4EB3-9CFA-BD09CCBA2710}" presName="CompostProcess" presStyleCnt="0">
        <dgm:presLayoutVars>
          <dgm:dir/>
          <dgm:resizeHandles val="exact"/>
        </dgm:presLayoutVars>
      </dgm:prSet>
      <dgm:spPr/>
      <dgm:t>
        <a:bodyPr/>
        <a:lstStyle/>
        <a:p>
          <a:endParaRPr lang="en-US"/>
        </a:p>
      </dgm:t>
    </dgm:pt>
    <dgm:pt modelId="{59A2F691-1BD1-4B1A-BA52-3C5C1B076847}" type="pres">
      <dgm:prSet presAssocID="{D4EFE3B0-3778-4EB3-9CFA-BD09CCBA2710}" presName="arrow" presStyleLbl="bgShp" presStyleIdx="0" presStyleCnt="1" custLinFactNeighborX="-2633" custLinFactNeighborY="-1680"/>
      <dgm:spPr>
        <a:xfrm>
          <a:off x="606090" y="0"/>
          <a:ext cx="6869021" cy="4536504"/>
        </a:xfrm>
        <a:prstGeom prst="rightArrow">
          <a:avLst/>
        </a:prstGeom>
        <a:solidFill>
          <a:srgbClr val="C0504D">
            <a:tint val="40000"/>
            <a:hueOff val="0"/>
            <a:satOff val="0"/>
            <a:lumOff val="0"/>
            <a:alphaOff val="0"/>
          </a:srgbClr>
        </a:solidFill>
        <a:ln>
          <a:noFill/>
        </a:ln>
        <a:effectLst/>
      </dgm:spPr>
      <dgm:t>
        <a:bodyPr/>
        <a:lstStyle/>
        <a:p>
          <a:endParaRPr lang="zh-HK" altLang="en-US"/>
        </a:p>
      </dgm:t>
    </dgm:pt>
    <dgm:pt modelId="{2E88BF49-F495-4399-850F-E2251E30D7FF}" type="pres">
      <dgm:prSet presAssocID="{D4EFE3B0-3778-4EB3-9CFA-BD09CCBA2710}" presName="linearProcess" presStyleCnt="0"/>
      <dgm:spPr/>
    </dgm:pt>
    <dgm:pt modelId="{408C5AC0-D66F-4B20-93D4-F54CF6EF9F51}" type="pres">
      <dgm:prSet presAssocID="{55510320-B5F6-4D18-BF57-C4B8AF792C86}" presName="textNode" presStyleLbl="node1" presStyleIdx="0" presStyleCnt="4">
        <dgm:presLayoutVars>
          <dgm:bulletEnabled val="1"/>
        </dgm:presLayoutVars>
      </dgm:prSet>
      <dgm:spPr/>
      <dgm:t>
        <a:bodyPr/>
        <a:lstStyle/>
        <a:p>
          <a:endParaRPr lang="en-US"/>
        </a:p>
      </dgm:t>
    </dgm:pt>
    <dgm:pt modelId="{36EE568A-96FE-4BA3-A4BD-174C3D044310}" type="pres">
      <dgm:prSet presAssocID="{41ED54AB-5023-4368-AB4B-F291122FD11D}" presName="sibTrans" presStyleCnt="0"/>
      <dgm:spPr/>
    </dgm:pt>
    <dgm:pt modelId="{AB481DC1-C1DA-4519-8E85-18CCF4FBE019}" type="pres">
      <dgm:prSet presAssocID="{D7D21F16-DB0D-4122-A125-4A829C426EC8}" presName="textNode" presStyleLbl="node1" presStyleIdx="1" presStyleCnt="4">
        <dgm:presLayoutVars>
          <dgm:bulletEnabled val="1"/>
        </dgm:presLayoutVars>
      </dgm:prSet>
      <dgm:spPr/>
      <dgm:t>
        <a:bodyPr/>
        <a:lstStyle/>
        <a:p>
          <a:endParaRPr lang="en-US"/>
        </a:p>
      </dgm:t>
    </dgm:pt>
    <dgm:pt modelId="{855F9804-0F80-4ED7-AB0B-4B41EAAFDB82}" type="pres">
      <dgm:prSet presAssocID="{74E4BDD0-F349-46F4-BC24-77DA2B0E8711}" presName="sibTrans" presStyleCnt="0"/>
      <dgm:spPr/>
    </dgm:pt>
    <dgm:pt modelId="{69A33DB0-795B-46BE-9071-B7287322A16A}" type="pres">
      <dgm:prSet presAssocID="{53E69148-7D9B-44D1-8D2B-35A684A375FC}" presName="textNode" presStyleLbl="node1" presStyleIdx="2" presStyleCnt="4">
        <dgm:presLayoutVars>
          <dgm:bulletEnabled val="1"/>
        </dgm:presLayoutVars>
      </dgm:prSet>
      <dgm:spPr/>
      <dgm:t>
        <a:bodyPr/>
        <a:lstStyle/>
        <a:p>
          <a:endParaRPr lang="en-US"/>
        </a:p>
      </dgm:t>
    </dgm:pt>
    <dgm:pt modelId="{80BE9B80-7A41-4B67-A3F6-FEFD8DD3CBE8}" type="pres">
      <dgm:prSet presAssocID="{43D4C153-02A2-4B59-AAD7-98312D7280DD}" presName="sibTrans" presStyleCnt="0"/>
      <dgm:spPr/>
    </dgm:pt>
    <dgm:pt modelId="{3C508C54-D479-4FB1-B9C3-01538813B310}" type="pres">
      <dgm:prSet presAssocID="{68E7FB38-F520-4F6E-B5B8-0B594694EB3C}" presName="textNode" presStyleLbl="node1" presStyleIdx="3" presStyleCnt="4">
        <dgm:presLayoutVars>
          <dgm:bulletEnabled val="1"/>
        </dgm:presLayoutVars>
      </dgm:prSet>
      <dgm:spPr/>
      <dgm:t>
        <a:bodyPr/>
        <a:lstStyle/>
        <a:p>
          <a:endParaRPr lang="en-US"/>
        </a:p>
      </dgm:t>
    </dgm:pt>
  </dgm:ptLst>
  <dgm:cxnLst>
    <dgm:cxn modelId="{3C952EB1-93A3-44C6-BBF5-B0448BDCA41B}" type="presOf" srcId="{D4EFE3B0-3778-4EB3-9CFA-BD09CCBA2710}" destId="{12C6302C-7105-4132-BBA6-8DA1FC38D706}" srcOrd="0" destOrd="0" presId="urn:microsoft.com/office/officeart/2005/8/layout/hProcess9"/>
    <dgm:cxn modelId="{B9C96103-4B95-4024-BA64-518211C36525}" type="presOf" srcId="{D7D21F16-DB0D-4122-A125-4A829C426EC8}" destId="{AB481DC1-C1DA-4519-8E85-18CCF4FBE019}" srcOrd="0" destOrd="0" presId="urn:microsoft.com/office/officeart/2005/8/layout/hProcess9"/>
    <dgm:cxn modelId="{F1485B3B-78C0-429E-AA76-A40F28EECDA9}" srcId="{D4EFE3B0-3778-4EB3-9CFA-BD09CCBA2710}" destId="{68E7FB38-F520-4F6E-B5B8-0B594694EB3C}" srcOrd="3" destOrd="0" parTransId="{AE540B2D-5C7F-4D49-8CC7-1A28B11A7B9F}" sibTransId="{14E0A6A2-2AE0-4891-B6C5-F3C2A44C929D}"/>
    <dgm:cxn modelId="{9082FB49-6863-49F9-9587-1BFE1395DBA9}" type="presOf" srcId="{53E69148-7D9B-44D1-8D2B-35A684A375FC}" destId="{69A33DB0-795B-46BE-9071-B7287322A16A}" srcOrd="0" destOrd="0" presId="urn:microsoft.com/office/officeart/2005/8/layout/hProcess9"/>
    <dgm:cxn modelId="{88A82891-7CF1-4D31-A166-F7757239FE15}" srcId="{D4EFE3B0-3778-4EB3-9CFA-BD09CCBA2710}" destId="{55510320-B5F6-4D18-BF57-C4B8AF792C86}" srcOrd="0" destOrd="0" parTransId="{1FADA8E7-5F4F-4E91-9628-02D324429978}" sibTransId="{41ED54AB-5023-4368-AB4B-F291122FD11D}"/>
    <dgm:cxn modelId="{D7895C07-3A3C-4C06-8299-2BA394DA6759}" type="presOf" srcId="{55510320-B5F6-4D18-BF57-C4B8AF792C86}" destId="{408C5AC0-D66F-4B20-93D4-F54CF6EF9F51}" srcOrd="0" destOrd="0" presId="urn:microsoft.com/office/officeart/2005/8/layout/hProcess9"/>
    <dgm:cxn modelId="{233670B9-8F45-4C0E-97CC-A3AC1D6AC0C2}" srcId="{D4EFE3B0-3778-4EB3-9CFA-BD09CCBA2710}" destId="{D7D21F16-DB0D-4122-A125-4A829C426EC8}" srcOrd="1" destOrd="0" parTransId="{4FA00710-1CA6-47D8-8592-F58C76DC7073}" sibTransId="{74E4BDD0-F349-46F4-BC24-77DA2B0E8711}"/>
    <dgm:cxn modelId="{1302A903-53A0-4A6C-BD20-3753D74B3E75}" type="presOf" srcId="{68E7FB38-F520-4F6E-B5B8-0B594694EB3C}" destId="{3C508C54-D479-4FB1-B9C3-01538813B310}" srcOrd="0" destOrd="0" presId="urn:microsoft.com/office/officeart/2005/8/layout/hProcess9"/>
    <dgm:cxn modelId="{FE178827-025A-4C5E-A116-CCC3AB756876}" srcId="{D4EFE3B0-3778-4EB3-9CFA-BD09CCBA2710}" destId="{53E69148-7D9B-44D1-8D2B-35A684A375FC}" srcOrd="2" destOrd="0" parTransId="{8CA20C2E-ED43-4A91-8336-EC0FE3FB5E80}" sibTransId="{43D4C153-02A2-4B59-AAD7-98312D7280DD}"/>
    <dgm:cxn modelId="{D62D7AF5-A75D-4B6F-B5DC-6E669DB7142D}" type="presParOf" srcId="{12C6302C-7105-4132-BBA6-8DA1FC38D706}" destId="{59A2F691-1BD1-4B1A-BA52-3C5C1B076847}" srcOrd="0" destOrd="0" presId="urn:microsoft.com/office/officeart/2005/8/layout/hProcess9"/>
    <dgm:cxn modelId="{42855BCE-E59C-4784-B98C-AD413F99F494}" type="presParOf" srcId="{12C6302C-7105-4132-BBA6-8DA1FC38D706}" destId="{2E88BF49-F495-4399-850F-E2251E30D7FF}" srcOrd="1" destOrd="0" presId="urn:microsoft.com/office/officeart/2005/8/layout/hProcess9"/>
    <dgm:cxn modelId="{38F10821-85A1-457D-9942-CACC60E2DAAD}" type="presParOf" srcId="{2E88BF49-F495-4399-850F-E2251E30D7FF}" destId="{408C5AC0-D66F-4B20-93D4-F54CF6EF9F51}" srcOrd="0" destOrd="0" presId="urn:microsoft.com/office/officeart/2005/8/layout/hProcess9"/>
    <dgm:cxn modelId="{5AC36537-1186-4347-ACCF-17F3D259FC26}" type="presParOf" srcId="{2E88BF49-F495-4399-850F-E2251E30D7FF}" destId="{36EE568A-96FE-4BA3-A4BD-174C3D044310}" srcOrd="1" destOrd="0" presId="urn:microsoft.com/office/officeart/2005/8/layout/hProcess9"/>
    <dgm:cxn modelId="{9DFCDDD6-A5F1-424F-892E-33A7A415CE9F}" type="presParOf" srcId="{2E88BF49-F495-4399-850F-E2251E30D7FF}" destId="{AB481DC1-C1DA-4519-8E85-18CCF4FBE019}" srcOrd="2" destOrd="0" presId="urn:microsoft.com/office/officeart/2005/8/layout/hProcess9"/>
    <dgm:cxn modelId="{7A0402DA-2FE4-4115-83AB-A7A53B0A4262}" type="presParOf" srcId="{2E88BF49-F495-4399-850F-E2251E30D7FF}" destId="{855F9804-0F80-4ED7-AB0B-4B41EAAFDB82}" srcOrd="3" destOrd="0" presId="urn:microsoft.com/office/officeart/2005/8/layout/hProcess9"/>
    <dgm:cxn modelId="{8D58E3BF-182E-4AA0-B81A-324627FC91A9}" type="presParOf" srcId="{2E88BF49-F495-4399-850F-E2251E30D7FF}" destId="{69A33DB0-795B-46BE-9071-B7287322A16A}" srcOrd="4" destOrd="0" presId="urn:microsoft.com/office/officeart/2005/8/layout/hProcess9"/>
    <dgm:cxn modelId="{30C0AEFA-6797-4FF0-A1B2-DC18CC19D5B5}" type="presParOf" srcId="{2E88BF49-F495-4399-850F-E2251E30D7FF}" destId="{80BE9B80-7A41-4B67-A3F6-FEFD8DD3CBE8}" srcOrd="5" destOrd="0" presId="urn:microsoft.com/office/officeart/2005/8/layout/hProcess9"/>
    <dgm:cxn modelId="{1AF51C2C-35B8-4272-BB8D-69C2F8048313}" type="presParOf" srcId="{2E88BF49-F495-4399-850F-E2251E30D7FF}" destId="{3C508C54-D479-4FB1-B9C3-01538813B310}"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1E9EAB-B30F-47C7-A967-E330F6B0C110}">
      <dsp:nvSpPr>
        <dsp:cNvPr id="0" name=""/>
        <dsp:cNvSpPr/>
      </dsp:nvSpPr>
      <dsp:spPr>
        <a:xfrm>
          <a:off x="0" y="2004"/>
          <a:ext cx="8081202" cy="973065"/>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1" i="0" kern="1200" baseline="0" dirty="0">
              <a:solidFill>
                <a:sysClr val="window" lastClr="FFFFFF"/>
              </a:solidFill>
              <a:latin typeface="+mj-lt"/>
              <a:ea typeface="微軟正黑體" panose="020B0604030504040204" pitchFamily="34" charset="-120"/>
              <a:cs typeface="+mn-cs"/>
            </a:rPr>
            <a:t>S</a:t>
          </a:r>
          <a:r>
            <a:rPr lang="en-US" altLang="zh-TW" sz="2100" b="0" i="0" kern="1200" baseline="0" dirty="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 Specific</a:t>
          </a:r>
          <a:r>
            <a:rPr lang="zh-TW" altLang="en-US" sz="2100" b="0" i="0" kern="1200" baseline="0" dirty="0" smtClean="0">
              <a:solidFill>
                <a:sysClr val="window" lastClr="FFFFFF"/>
              </a:solidFill>
              <a:latin typeface="+mj-lt"/>
              <a:ea typeface="微軟正黑體" panose="020B0604030504040204" pitchFamily="34" charset="-120"/>
              <a:cs typeface="+mn-cs"/>
            </a:rPr>
            <a:t>：</a:t>
          </a:r>
          <a:r>
            <a:rPr lang="en-US" altLang="en-US" sz="2100" b="0" i="0" kern="1200" baseline="0" dirty="0" smtClean="0">
              <a:solidFill>
                <a:sysClr val="window" lastClr="FFFFFF"/>
              </a:solidFill>
              <a:latin typeface="+mj-lt"/>
              <a:ea typeface="微軟正黑體" panose="020B0604030504040204" pitchFamily="34" charset="-120"/>
              <a:cs typeface="+mn-cs"/>
            </a:rPr>
            <a:t>Have </a:t>
          </a:r>
          <a:r>
            <a:rPr lang="en-US" altLang="en-US" sz="2100" b="0" i="0" kern="1200" baseline="0" dirty="0">
              <a:solidFill>
                <a:sysClr val="window" lastClr="FFFFFF"/>
              </a:solidFill>
              <a:latin typeface="+mj-lt"/>
              <a:ea typeface="微軟正黑體" panose="020B0604030504040204" pitchFamily="34" charset="-120"/>
              <a:cs typeface="+mn-cs"/>
            </a:rPr>
            <a:t>clear financial goals</a:t>
          </a:r>
          <a:endParaRPr lang="zh-TW" altLang="en-US" sz="2100" kern="1200" dirty="0">
            <a:solidFill>
              <a:sysClr val="window" lastClr="FFFFFF"/>
            </a:solidFill>
            <a:latin typeface="+mj-lt"/>
            <a:ea typeface="微軟正黑體" panose="020B0604030504040204" pitchFamily="34" charset="-120"/>
            <a:cs typeface="+mn-cs"/>
          </a:endParaRPr>
        </a:p>
      </dsp:txBody>
      <dsp:txXfrm>
        <a:off x="47501" y="49505"/>
        <a:ext cx="7986200" cy="878063"/>
      </dsp:txXfrm>
    </dsp:sp>
    <dsp:sp modelId="{CE040EB9-3F38-41D3-A5F7-7DF010263C9B}">
      <dsp:nvSpPr>
        <dsp:cNvPr id="0" name=""/>
        <dsp:cNvSpPr/>
      </dsp:nvSpPr>
      <dsp:spPr>
        <a:xfrm>
          <a:off x="0" y="977112"/>
          <a:ext cx="8081202" cy="973065"/>
        </a:xfrm>
        <a:prstGeom prst="round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1" i="0" kern="1200" baseline="0" dirty="0">
              <a:solidFill>
                <a:sysClr val="window" lastClr="FFFFFF"/>
              </a:solidFill>
              <a:latin typeface="+mj-lt"/>
              <a:ea typeface="微軟正黑體" panose="020B0604030504040204" pitchFamily="34" charset="-120"/>
              <a:cs typeface="+mn-cs"/>
            </a:rPr>
            <a:t>M</a:t>
          </a:r>
          <a:r>
            <a:rPr lang="en-US" altLang="zh-TW" sz="2100" b="0" i="0" kern="1200" baseline="0" dirty="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 Measurable</a:t>
          </a:r>
          <a:r>
            <a:rPr lang="zh-TW" altLang="en-US" sz="2100" b="0" i="0" kern="1200" baseline="0" dirty="0" smtClean="0">
              <a:solidFill>
                <a:sysClr val="window" lastClr="FFFFFF"/>
              </a:solidFill>
              <a:latin typeface="+mj-lt"/>
              <a:ea typeface="微軟正黑體" panose="020B0604030504040204" pitchFamily="34" charset="-120"/>
              <a:cs typeface="+mn-cs"/>
            </a:rPr>
            <a:t>：</a:t>
          </a:r>
          <a:r>
            <a:rPr lang="en-US" altLang="zh-TW" sz="2100" b="0" i="0" kern="1200" baseline="0" dirty="0" smtClean="0">
              <a:solidFill>
                <a:sysClr val="window" lastClr="FFFFFF"/>
              </a:solidFill>
              <a:latin typeface="+mj-lt"/>
              <a:ea typeface="微軟正黑體" panose="020B0604030504040204" pitchFamily="34" charset="-120"/>
              <a:cs typeface="+mn-cs"/>
            </a:rPr>
            <a:t>Can </a:t>
          </a:r>
          <a:r>
            <a:rPr lang="en-US" altLang="zh-HK" sz="2100" b="0" i="0" kern="1200" baseline="0" dirty="0" smtClean="0">
              <a:solidFill>
                <a:sysClr val="window" lastClr="FFFFFF"/>
              </a:solidFill>
              <a:latin typeface="+mj-lt"/>
              <a:ea typeface="微軟正黑體" panose="020B0604030504040204" pitchFamily="34" charset="-120"/>
              <a:cs typeface="+mn-cs"/>
            </a:rPr>
            <a:t>measure your saving progress   </a:t>
          </a:r>
          <a:endParaRPr lang="zh-TW" altLang="en-US" sz="2100" kern="1200" dirty="0">
            <a:solidFill>
              <a:sysClr val="window" lastClr="FFFFFF"/>
            </a:solidFill>
            <a:latin typeface="+mj-lt"/>
            <a:ea typeface="微軟正黑體" panose="020B0604030504040204" pitchFamily="34" charset="-120"/>
            <a:cs typeface="+mn-cs"/>
          </a:endParaRPr>
        </a:p>
      </dsp:txBody>
      <dsp:txXfrm>
        <a:off x="47501" y="1024613"/>
        <a:ext cx="7986200" cy="878063"/>
      </dsp:txXfrm>
    </dsp:sp>
    <dsp:sp modelId="{E7777C93-3C54-4215-A6F8-0C08AC27E700}">
      <dsp:nvSpPr>
        <dsp:cNvPr id="0" name=""/>
        <dsp:cNvSpPr/>
      </dsp:nvSpPr>
      <dsp:spPr>
        <a:xfrm>
          <a:off x="0" y="1941622"/>
          <a:ext cx="8081202" cy="973065"/>
        </a:xfrm>
        <a:prstGeom prst="roundRect">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1" i="0" kern="1200" baseline="0" dirty="0">
              <a:solidFill>
                <a:sysClr val="window" lastClr="FFFFFF"/>
              </a:solidFill>
              <a:latin typeface="+mj-lt"/>
              <a:ea typeface="微軟正黑體" panose="020B0604030504040204" pitchFamily="34" charset="-120"/>
              <a:cs typeface="+mn-cs"/>
            </a:rPr>
            <a:t>A</a:t>
          </a:r>
          <a:r>
            <a:rPr lang="en-US" altLang="zh-TW" sz="2100" b="0" i="0" kern="1200" baseline="0" dirty="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 Achievable</a:t>
          </a:r>
          <a:r>
            <a:rPr lang="zh-TW" altLang="en-US" sz="2100" b="0" i="0" kern="1200" baseline="0" dirty="0" smtClean="0">
              <a:solidFill>
                <a:sysClr val="window" lastClr="FFFFFF"/>
              </a:solidFill>
              <a:latin typeface="+mj-lt"/>
              <a:ea typeface="微軟正黑體" panose="020B0604030504040204" pitchFamily="34" charset="-120"/>
              <a:cs typeface="+mn-cs"/>
            </a:rPr>
            <a:t>：</a:t>
          </a:r>
          <a:r>
            <a:rPr lang="en-US" altLang="en-US" sz="2100" b="0" i="0" kern="1200" baseline="0" dirty="0" smtClean="0">
              <a:solidFill>
                <a:sysClr val="window" lastClr="FFFFFF"/>
              </a:solidFill>
              <a:latin typeface="+mj-lt"/>
              <a:ea typeface="微軟正黑體" panose="020B0604030504040204" pitchFamily="34" charset="-120"/>
              <a:cs typeface="+mn-cs"/>
            </a:rPr>
            <a:t>Only </a:t>
          </a:r>
          <a:r>
            <a:rPr lang="en-US" altLang="en-US" sz="2100" b="0" i="0" kern="1200" baseline="0" dirty="0">
              <a:solidFill>
                <a:sysClr val="window" lastClr="FFFFFF"/>
              </a:solidFill>
              <a:latin typeface="+mj-lt"/>
              <a:ea typeface="微軟正黑體" panose="020B0604030504040204" pitchFamily="34" charset="-120"/>
              <a:cs typeface="+mn-cs"/>
            </a:rPr>
            <a:t>consider achievable financial goals</a:t>
          </a:r>
          <a:endParaRPr lang="zh-TW" altLang="en-US" sz="2100" kern="1200" dirty="0">
            <a:solidFill>
              <a:sysClr val="window" lastClr="FFFFFF"/>
            </a:solidFill>
            <a:latin typeface="+mj-lt"/>
            <a:ea typeface="微軟正黑體" panose="020B0604030504040204" pitchFamily="34" charset="-120"/>
            <a:cs typeface="+mn-cs"/>
          </a:endParaRPr>
        </a:p>
      </dsp:txBody>
      <dsp:txXfrm>
        <a:off x="47501" y="1989123"/>
        <a:ext cx="7986200" cy="878063"/>
      </dsp:txXfrm>
    </dsp:sp>
    <dsp:sp modelId="{80F04330-75C8-4C26-888C-E89E150906AD}">
      <dsp:nvSpPr>
        <dsp:cNvPr id="0" name=""/>
        <dsp:cNvSpPr/>
      </dsp:nvSpPr>
      <dsp:spPr>
        <a:xfrm>
          <a:off x="0" y="2932808"/>
          <a:ext cx="8081202" cy="973065"/>
        </a:xfrm>
        <a:prstGeom prst="roundRect">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ts val="2600"/>
            </a:lnSpc>
            <a:spcBef>
              <a:spcPct val="0"/>
            </a:spcBef>
            <a:spcAft>
              <a:spcPts val="600"/>
            </a:spcAft>
          </a:pPr>
          <a:r>
            <a:rPr lang="en-US" altLang="zh-TW" sz="2100" b="1" i="0" kern="1200" baseline="0" dirty="0">
              <a:solidFill>
                <a:sysClr val="window" lastClr="FFFFFF"/>
              </a:solidFill>
              <a:latin typeface="+mj-lt"/>
              <a:ea typeface="微軟正黑體" panose="020B0604030504040204" pitchFamily="34" charset="-120"/>
              <a:cs typeface="+mn-cs"/>
            </a:rPr>
            <a:t>R</a:t>
          </a:r>
          <a:r>
            <a:rPr lang="en-US" altLang="zh-TW" sz="2100" b="0" i="0" kern="1200" baseline="0" dirty="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 Realistic</a:t>
          </a:r>
          <a:r>
            <a:rPr lang="zh-TW" altLang="en-US" sz="2100" b="0" i="0" kern="1200" baseline="0" dirty="0" smtClean="0">
              <a:solidFill>
                <a:sysClr val="window" lastClr="FFFFFF"/>
              </a:solidFill>
              <a:latin typeface="+mj-lt"/>
              <a:ea typeface="微軟正黑體" panose="020B0604030504040204" pitchFamily="34" charset="-120"/>
              <a:cs typeface="+mn-cs"/>
            </a:rPr>
            <a:t>：</a:t>
          </a:r>
          <a:r>
            <a:rPr lang="en-US" altLang="zh-TW" sz="2100" b="0" i="0" kern="1200" baseline="0" dirty="0" smtClean="0">
              <a:solidFill>
                <a:sysClr val="window" lastClr="FFFFFF"/>
              </a:solidFill>
              <a:latin typeface="+mj-lt"/>
              <a:ea typeface="微軟正黑體" panose="020B0604030504040204" pitchFamily="34" charset="-120"/>
              <a:cs typeface="+mn-cs"/>
            </a:rPr>
            <a:t>Take</a:t>
          </a:r>
          <a:r>
            <a:rPr lang="zh-TW" altLang="en-US" sz="2100" b="0" i="0" kern="1200" baseline="0" dirty="0" smtClean="0">
              <a:solidFill>
                <a:sysClr val="window" lastClr="FFFFFF"/>
              </a:solidFill>
              <a:latin typeface="+mj-lt"/>
              <a:ea typeface="微軟正黑體" panose="020B0604030504040204" pitchFamily="34" charset="-120"/>
              <a:cs typeface="+mn-cs"/>
            </a:rPr>
            <a:t> </a:t>
          </a:r>
          <a:r>
            <a:rPr lang="en-US" altLang="en-US" sz="2100" b="0" i="0" kern="1200" baseline="0" dirty="0" smtClean="0">
              <a:solidFill>
                <a:sysClr val="window" lastClr="FFFFFF"/>
              </a:solidFill>
              <a:latin typeface="+mj-lt"/>
              <a:ea typeface="微軟正黑體" panose="020B0604030504040204" pitchFamily="34" charset="-120"/>
              <a:cs typeface="+mn-cs"/>
            </a:rPr>
            <a:t>your </a:t>
          </a:r>
          <a:r>
            <a:rPr lang="en-US" altLang="en-US" sz="2100" b="0" i="0" kern="1200" baseline="0" dirty="0">
              <a:solidFill>
                <a:sysClr val="window" lastClr="FFFFFF"/>
              </a:solidFill>
              <a:latin typeface="+mj-lt"/>
              <a:ea typeface="微軟正黑體" panose="020B0604030504040204" pitchFamily="34" charset="-120"/>
              <a:cs typeface="+mn-cs"/>
            </a:rPr>
            <a:t>own income and expenses </a:t>
          </a:r>
          <a:r>
            <a:rPr lang="en-US" altLang="zh-TW" sz="2100" b="0" i="0" kern="1200" baseline="0" dirty="0" smtClean="0">
              <a:solidFill>
                <a:sysClr val="window" lastClr="FFFFFF"/>
              </a:solidFill>
              <a:latin typeface="+mj-lt"/>
              <a:ea typeface="微軟正黑體" panose="020B0604030504040204" pitchFamily="34" charset="-120"/>
              <a:cs typeface="+mn-cs"/>
            </a:rPr>
            <a:t>into</a:t>
          </a:r>
          <a:r>
            <a:rPr lang="zh-TW" altLang="en-US" sz="2100" b="0" i="0" kern="1200" baseline="0" dirty="0" smtClean="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account </a:t>
          </a:r>
          <a:r>
            <a:rPr lang="en-US" altLang="en-US" sz="2100" b="0" i="0" kern="1200" baseline="0" dirty="0" smtClean="0">
              <a:solidFill>
                <a:sysClr val="window" lastClr="FFFFFF"/>
              </a:solidFill>
              <a:latin typeface="+mj-lt"/>
              <a:ea typeface="微軟正黑體" panose="020B0604030504040204" pitchFamily="34" charset="-120"/>
              <a:cs typeface="+mn-cs"/>
            </a:rPr>
            <a:t>when</a:t>
          </a:r>
          <a:r>
            <a:rPr lang="en-US" altLang="zh-TW" sz="2100" b="0" i="0" kern="1200" baseline="0" dirty="0" smtClean="0">
              <a:solidFill>
                <a:sysClr val="window" lastClr="FFFFFF"/>
              </a:solidFill>
              <a:latin typeface="+mj-lt"/>
              <a:ea typeface="微軟正黑體" panose="020B0604030504040204" pitchFamily="34" charset="-120"/>
              <a:cs typeface="+mn-cs"/>
            </a:rPr>
            <a:t> </a:t>
          </a:r>
        </a:p>
        <a:p>
          <a:pPr marL="1440000" lvl="0" indent="0" algn="l" defTabSz="933450" rtl="0">
            <a:lnSpc>
              <a:spcPts val="2600"/>
            </a:lnSpc>
            <a:spcBef>
              <a:spcPct val="0"/>
            </a:spcBef>
            <a:spcAft>
              <a:spcPts val="600"/>
            </a:spcAft>
          </a:pPr>
          <a:r>
            <a:rPr lang="en-US" altLang="en-US" sz="2100" b="0" i="0" kern="1200" baseline="0" dirty="0" smtClean="0">
              <a:solidFill>
                <a:sysClr val="window" lastClr="FFFFFF"/>
              </a:solidFill>
              <a:latin typeface="+mj-lt"/>
              <a:ea typeface="微軟正黑體" panose="020B0604030504040204" pitchFamily="34" charset="-120"/>
              <a:cs typeface="+mn-cs"/>
            </a:rPr>
            <a:t>planning</a:t>
          </a:r>
          <a:endParaRPr lang="zh-TW" altLang="en-US" sz="2100" kern="1200" dirty="0">
            <a:solidFill>
              <a:sysClr val="window" lastClr="FFFFFF"/>
            </a:solidFill>
            <a:latin typeface="+mj-lt"/>
            <a:ea typeface="微軟正黑體" panose="020B0604030504040204" pitchFamily="34" charset="-120"/>
            <a:cs typeface="+mn-cs"/>
          </a:endParaRPr>
        </a:p>
      </dsp:txBody>
      <dsp:txXfrm>
        <a:off x="47501" y="2980309"/>
        <a:ext cx="7986200" cy="878063"/>
      </dsp:txXfrm>
    </dsp:sp>
    <dsp:sp modelId="{DF48DEE9-3C6C-4074-9BD7-661CAEEC94D3}">
      <dsp:nvSpPr>
        <dsp:cNvPr id="0" name=""/>
        <dsp:cNvSpPr/>
      </dsp:nvSpPr>
      <dsp:spPr>
        <a:xfrm>
          <a:off x="0" y="3926913"/>
          <a:ext cx="8081202" cy="973065"/>
        </a:xfrm>
        <a:prstGeom prst="roundRect">
          <a:avLst/>
        </a:prstGeom>
        <a:solidFill>
          <a:srgbClr val="F7964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1" i="0" kern="1200" baseline="0" dirty="0">
              <a:solidFill>
                <a:sysClr val="window" lastClr="FFFFFF"/>
              </a:solidFill>
              <a:latin typeface="+mj-lt"/>
              <a:ea typeface="微軟正黑體" panose="020B0604030504040204" pitchFamily="34" charset="-120"/>
              <a:cs typeface="+mn-cs"/>
            </a:rPr>
            <a:t>T</a:t>
          </a:r>
          <a:r>
            <a:rPr lang="en-US" altLang="zh-TW" sz="2100" b="0" i="0" kern="1200" baseline="0" dirty="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 Time</a:t>
          </a:r>
          <a:r>
            <a:rPr lang="zh-TW" altLang="en-US" sz="2100" b="0" i="0" kern="1200" baseline="0" dirty="0" smtClean="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bound</a:t>
          </a:r>
          <a:r>
            <a:rPr lang="zh-TW" altLang="en-US" sz="2100" b="0" i="0" kern="1200" baseline="0" dirty="0" smtClean="0">
              <a:solidFill>
                <a:sysClr val="window" lastClr="FFFFFF"/>
              </a:solidFill>
              <a:latin typeface="+mj-lt"/>
              <a:ea typeface="微軟正黑體" panose="020B0604030504040204" pitchFamily="34" charset="-120"/>
              <a:cs typeface="+mn-cs"/>
            </a:rPr>
            <a:t>：</a:t>
          </a:r>
          <a:r>
            <a:rPr lang="en-US" altLang="en-US" sz="2100" b="0" i="0" kern="1200" baseline="0" dirty="0" smtClean="0">
              <a:solidFill>
                <a:sysClr val="window" lastClr="FFFFFF"/>
              </a:solidFill>
              <a:latin typeface="+mj-lt"/>
              <a:ea typeface="微軟正黑體" panose="020B0604030504040204" pitchFamily="34" charset="-120"/>
              <a:cs typeface="+mn-cs"/>
            </a:rPr>
            <a:t>Must </a:t>
          </a:r>
          <a:r>
            <a:rPr lang="en-US" altLang="en-US" sz="2100" b="0" i="0" kern="1200" baseline="0" dirty="0">
              <a:solidFill>
                <a:sysClr val="window" lastClr="FFFFFF"/>
              </a:solidFill>
              <a:latin typeface="+mj-lt"/>
              <a:ea typeface="微軟正黑體" panose="020B0604030504040204" pitchFamily="34" charset="-120"/>
              <a:cs typeface="+mn-cs"/>
            </a:rPr>
            <a:t>finish the plan within a specific </a:t>
          </a:r>
          <a:r>
            <a:rPr lang="en-US" altLang="en-US" sz="2100" b="0" i="0" kern="1200" baseline="0" dirty="0" smtClean="0">
              <a:solidFill>
                <a:sysClr val="window" lastClr="FFFFFF"/>
              </a:solidFill>
              <a:latin typeface="+mj-lt"/>
              <a:ea typeface="微軟正黑體" panose="020B0604030504040204" pitchFamily="34" charset="-120"/>
              <a:cs typeface="+mn-cs"/>
            </a:rPr>
            <a:t>time frame</a:t>
          </a:r>
          <a:endParaRPr lang="zh-TW" altLang="en-US" sz="2100" kern="1200" dirty="0">
            <a:solidFill>
              <a:sysClr val="window" lastClr="FFFFFF"/>
            </a:solidFill>
            <a:latin typeface="+mj-lt"/>
            <a:ea typeface="微軟正黑體" panose="020B0604030504040204" pitchFamily="34" charset="-120"/>
            <a:cs typeface="+mn-cs"/>
          </a:endParaRPr>
        </a:p>
      </dsp:txBody>
      <dsp:txXfrm>
        <a:off x="47501" y="3974414"/>
        <a:ext cx="7986200" cy="8780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A2F691-1BD1-4B1A-BA52-3C5C1B076847}">
      <dsp:nvSpPr>
        <dsp:cNvPr id="0" name=""/>
        <dsp:cNvSpPr/>
      </dsp:nvSpPr>
      <dsp:spPr>
        <a:xfrm>
          <a:off x="425228" y="0"/>
          <a:ext cx="6869021" cy="4536504"/>
        </a:xfrm>
        <a:prstGeom prst="rightArrow">
          <a:avLst/>
        </a:prstGeom>
        <a:solidFill>
          <a:srgbClr val="C0504D">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408C5AC0-D66F-4B20-93D4-F54CF6EF9F51}">
      <dsp:nvSpPr>
        <dsp:cNvPr id="0" name=""/>
        <dsp:cNvSpPr/>
      </dsp:nvSpPr>
      <dsp:spPr>
        <a:xfrm>
          <a:off x="2762" y="1360951"/>
          <a:ext cx="1794595" cy="1814601"/>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HK" sz="2100" b="0" i="0" kern="1200" baseline="0" dirty="0" smtClean="0">
              <a:solidFill>
                <a:sysClr val="window" lastClr="FFFFFF"/>
              </a:solidFill>
              <a:latin typeface="+mj-lt"/>
              <a:ea typeface="微軟正黑體" panose="020B0604030504040204" pitchFamily="34" charset="-120"/>
              <a:cs typeface="+mn-cs"/>
            </a:rPr>
            <a:t>The </a:t>
          </a:r>
          <a:r>
            <a:rPr lang="en-US" altLang="zh-HK" sz="2100" b="0" i="0" kern="1200" baseline="0" dirty="0">
              <a:solidFill>
                <a:sysClr val="window" lastClr="FFFFFF"/>
              </a:solidFill>
              <a:latin typeface="+mj-lt"/>
              <a:ea typeface="微軟正黑體" panose="020B0604030504040204" pitchFamily="34" charset="-120"/>
              <a:cs typeface="+mn-cs"/>
            </a:rPr>
            <a:t>money required to </a:t>
          </a:r>
          <a:r>
            <a:rPr lang="en-US" altLang="zh-HK" sz="2100" b="0" i="0" kern="1200" baseline="0" dirty="0" smtClean="0">
              <a:solidFill>
                <a:sysClr val="window" lastClr="FFFFFF"/>
              </a:solidFill>
              <a:latin typeface="+mj-lt"/>
              <a:ea typeface="微軟正黑體" panose="020B0604030504040204" pitchFamily="34" charset="-120"/>
              <a:cs typeface="+mn-cs"/>
            </a:rPr>
            <a:t>reach</a:t>
          </a:r>
          <a:r>
            <a:rPr lang="zh-TW" altLang="en-US" sz="2100" b="0" i="0" kern="1200" baseline="0" dirty="0" smtClean="0">
              <a:solidFill>
                <a:sysClr val="window" lastClr="FFFFFF"/>
              </a:solidFill>
              <a:latin typeface="+mj-lt"/>
              <a:ea typeface="微軟正黑體" panose="020B0604030504040204" pitchFamily="34" charset="-120"/>
              <a:cs typeface="+mn-cs"/>
            </a:rPr>
            <a:t> </a:t>
          </a:r>
          <a:r>
            <a:rPr lang="en-US" altLang="zh-TW" sz="2100" b="0" i="0" kern="1200" baseline="0" dirty="0" smtClean="0">
              <a:solidFill>
                <a:sysClr val="window" lastClr="FFFFFF"/>
              </a:solidFill>
              <a:latin typeface="+mj-lt"/>
              <a:ea typeface="微軟正黑體" panose="020B0604030504040204" pitchFamily="34" charset="-120"/>
              <a:cs typeface="+mn-cs"/>
            </a:rPr>
            <a:t>the</a:t>
          </a:r>
          <a:r>
            <a:rPr lang="en-US" altLang="zh-HK" sz="2100" b="0" i="0" kern="1200" baseline="0" dirty="0" smtClean="0">
              <a:solidFill>
                <a:sysClr val="window" lastClr="FFFFFF"/>
              </a:solidFill>
              <a:latin typeface="+mj-lt"/>
              <a:ea typeface="微軟正黑體" panose="020B0604030504040204" pitchFamily="34" charset="-120"/>
              <a:cs typeface="+mn-cs"/>
            </a:rPr>
            <a:t> </a:t>
          </a:r>
          <a:r>
            <a:rPr lang="en-US" altLang="zh-HK" sz="2100" b="0" i="0" kern="1200" baseline="0" dirty="0">
              <a:solidFill>
                <a:sysClr val="window" lastClr="FFFFFF"/>
              </a:solidFill>
              <a:latin typeface="+mj-lt"/>
              <a:ea typeface="微軟正黑體" panose="020B0604030504040204" pitchFamily="34" charset="-120"/>
              <a:cs typeface="+mn-cs"/>
            </a:rPr>
            <a:t>financial goals</a:t>
          </a:r>
          <a:endParaRPr lang="zh-TW" altLang="en-US" sz="2100" kern="1200" dirty="0">
            <a:solidFill>
              <a:sysClr val="window" lastClr="FFFFFF"/>
            </a:solidFill>
            <a:latin typeface="+mj-lt"/>
            <a:ea typeface="微軟正黑體" panose="020B0604030504040204" pitchFamily="34" charset="-120"/>
            <a:cs typeface="+mn-cs"/>
          </a:endParaRPr>
        </a:p>
      </dsp:txBody>
      <dsp:txXfrm>
        <a:off x="90367" y="1448556"/>
        <a:ext cx="1619385" cy="1639391"/>
      </dsp:txXfrm>
    </dsp:sp>
    <dsp:sp modelId="{AB481DC1-C1DA-4519-8E85-18CCF4FBE019}">
      <dsp:nvSpPr>
        <dsp:cNvPr id="0" name=""/>
        <dsp:cNvSpPr/>
      </dsp:nvSpPr>
      <dsp:spPr>
        <a:xfrm>
          <a:off x="2096456" y="1360951"/>
          <a:ext cx="1794595" cy="1814601"/>
        </a:xfrm>
        <a:prstGeom prst="round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0" i="0" kern="1200" baseline="0" dirty="0" smtClean="0">
              <a:solidFill>
                <a:sysClr val="window" lastClr="FFFFFF"/>
              </a:solidFill>
              <a:latin typeface="+mj-lt"/>
              <a:ea typeface="微軟正黑體" panose="020B0604030504040204" pitchFamily="34" charset="-120"/>
              <a:cs typeface="+mn-cs"/>
            </a:rPr>
            <a:t>The </a:t>
          </a:r>
          <a:r>
            <a:rPr lang="en-US" altLang="zh-TW" sz="2100" b="0" i="0" kern="1200" baseline="0" dirty="0">
              <a:solidFill>
                <a:sysClr val="window" lastClr="FFFFFF"/>
              </a:solidFill>
              <a:latin typeface="+mj-lt"/>
              <a:ea typeface="微軟正黑體" panose="020B0604030504040204" pitchFamily="34" charset="-120"/>
              <a:cs typeface="+mn-cs"/>
            </a:rPr>
            <a:t>method of obtaining the money (such as savings)</a:t>
          </a:r>
          <a:endParaRPr lang="zh-TW" altLang="en-US" sz="2100" kern="1200" dirty="0">
            <a:solidFill>
              <a:sysClr val="window" lastClr="FFFFFF"/>
            </a:solidFill>
            <a:latin typeface="+mj-lt"/>
            <a:ea typeface="微軟正黑體" panose="020B0604030504040204" pitchFamily="34" charset="-120"/>
            <a:cs typeface="+mn-cs"/>
          </a:endParaRPr>
        </a:p>
      </dsp:txBody>
      <dsp:txXfrm>
        <a:off x="2184061" y="1448556"/>
        <a:ext cx="1619385" cy="1639391"/>
      </dsp:txXfrm>
    </dsp:sp>
    <dsp:sp modelId="{69A33DB0-795B-46BE-9071-B7287322A16A}">
      <dsp:nvSpPr>
        <dsp:cNvPr id="0" name=""/>
        <dsp:cNvSpPr/>
      </dsp:nvSpPr>
      <dsp:spPr>
        <a:xfrm>
          <a:off x="4190150" y="1360951"/>
          <a:ext cx="1794595" cy="1814601"/>
        </a:xfrm>
        <a:prstGeom prst="roundRect">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0" i="0" kern="1200" baseline="0" dirty="0" smtClean="0">
              <a:solidFill>
                <a:sysClr val="window" lastClr="FFFFFF"/>
              </a:solidFill>
              <a:latin typeface="+mj-lt"/>
              <a:ea typeface="微軟正黑體" panose="020B0604030504040204" pitchFamily="34" charset="-120"/>
              <a:cs typeface="+mn-cs"/>
            </a:rPr>
            <a:t>The </a:t>
          </a:r>
          <a:r>
            <a:rPr lang="en-US" altLang="zh-TW" sz="2100" b="0" i="0" kern="1200" baseline="0" dirty="0">
              <a:solidFill>
                <a:sysClr val="window" lastClr="FFFFFF"/>
              </a:solidFill>
              <a:latin typeface="+mj-lt"/>
              <a:ea typeface="微軟正黑體" panose="020B0604030504040204" pitchFamily="34" charset="-120"/>
              <a:cs typeface="+mn-cs"/>
            </a:rPr>
            <a:t>time required to accumulate the money</a:t>
          </a:r>
          <a:endParaRPr lang="zh-TW" altLang="en-US" sz="2100" kern="1200" dirty="0">
            <a:solidFill>
              <a:sysClr val="window" lastClr="FFFFFF"/>
            </a:solidFill>
            <a:latin typeface="+mj-lt"/>
            <a:ea typeface="微軟正黑體" panose="020B0604030504040204" pitchFamily="34" charset="-120"/>
            <a:cs typeface="+mn-cs"/>
          </a:endParaRPr>
        </a:p>
      </dsp:txBody>
      <dsp:txXfrm>
        <a:off x="4277755" y="1448556"/>
        <a:ext cx="1619385" cy="1639391"/>
      </dsp:txXfrm>
    </dsp:sp>
    <dsp:sp modelId="{3C508C54-D479-4FB1-B9C3-01538813B310}">
      <dsp:nvSpPr>
        <dsp:cNvPr id="0" name=""/>
        <dsp:cNvSpPr/>
      </dsp:nvSpPr>
      <dsp:spPr>
        <a:xfrm>
          <a:off x="6283844" y="1360951"/>
          <a:ext cx="1794595" cy="1814601"/>
        </a:xfrm>
        <a:prstGeom prst="roundRect">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TW" sz="2100" b="0" i="0" kern="1200" baseline="0" dirty="0" smtClean="0">
              <a:solidFill>
                <a:sysClr val="window" lastClr="FFFFFF"/>
              </a:solidFill>
              <a:latin typeface="+mj-lt"/>
              <a:ea typeface="微軟正黑體" panose="020B0604030504040204" pitchFamily="34" charset="-120"/>
              <a:cs typeface="+mn-cs"/>
            </a:rPr>
            <a:t>Whether </a:t>
          </a:r>
          <a:r>
            <a:rPr lang="en-US" altLang="zh-TW" sz="2100" b="0" i="0" kern="1200" baseline="0" dirty="0">
              <a:solidFill>
                <a:sysClr val="window" lastClr="FFFFFF"/>
              </a:solidFill>
              <a:latin typeface="+mj-lt"/>
              <a:ea typeface="微軟正黑體" panose="020B0604030504040204" pitchFamily="34" charset="-120"/>
              <a:cs typeface="+mn-cs"/>
            </a:rPr>
            <a:t>the plan has considered the reality and can be achieved</a:t>
          </a:r>
          <a:endParaRPr lang="zh-TW" altLang="en-US" sz="2100" kern="1200" dirty="0">
            <a:solidFill>
              <a:sysClr val="window" lastClr="FFFFFF"/>
            </a:solidFill>
            <a:latin typeface="+mj-lt"/>
            <a:ea typeface="微軟正黑體" panose="020B0604030504040204" pitchFamily="34" charset="-120"/>
            <a:cs typeface="+mn-cs"/>
          </a:endParaRPr>
        </a:p>
      </dsp:txBody>
      <dsp:txXfrm>
        <a:off x="6371449" y="1448556"/>
        <a:ext cx="1619385" cy="163939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5302305"/>
      </p:ext>
    </p:extLst>
  </p:cSld>
  <p:clrMap bg1="lt1" tx1="dk1" bg2="lt2" tx2="dk2" accent1="accent1" accent2="accent2" accent3="accent3" accent4="accent4" accent5="accent5" accent6="accent6" hlink="hlink" folHlink="folHlink"/>
  <p:notesStyle>
    <a:lvl1pPr defTabSz="914377" latinLnBrk="0">
      <a:defRPr sz="1200">
        <a:latin typeface="+mj-lt"/>
        <a:ea typeface="+mj-ea"/>
        <a:cs typeface="+mj-cs"/>
        <a:sym typeface="Calibri"/>
      </a:defRPr>
    </a:lvl1pPr>
    <a:lvl2pPr indent="228600" defTabSz="914377" latinLnBrk="0">
      <a:defRPr sz="1200">
        <a:latin typeface="+mj-lt"/>
        <a:ea typeface="+mj-ea"/>
        <a:cs typeface="+mj-cs"/>
        <a:sym typeface="Calibri"/>
      </a:defRPr>
    </a:lvl2pPr>
    <a:lvl3pPr indent="457200" defTabSz="914377" latinLnBrk="0">
      <a:defRPr sz="1200">
        <a:latin typeface="+mj-lt"/>
        <a:ea typeface="+mj-ea"/>
        <a:cs typeface="+mj-cs"/>
        <a:sym typeface="Calibri"/>
      </a:defRPr>
    </a:lvl3pPr>
    <a:lvl4pPr indent="685800" defTabSz="914377" latinLnBrk="0">
      <a:defRPr sz="1200">
        <a:latin typeface="+mj-lt"/>
        <a:ea typeface="+mj-ea"/>
        <a:cs typeface="+mj-cs"/>
        <a:sym typeface="Calibri"/>
      </a:defRPr>
    </a:lvl4pPr>
    <a:lvl5pPr indent="914400" defTabSz="914377" latinLnBrk="0">
      <a:defRPr sz="1200">
        <a:latin typeface="+mj-lt"/>
        <a:ea typeface="+mj-ea"/>
        <a:cs typeface="+mj-cs"/>
        <a:sym typeface="Calibri"/>
      </a:defRPr>
    </a:lvl5pPr>
    <a:lvl6pPr indent="1143000" defTabSz="914377" latinLnBrk="0">
      <a:defRPr sz="1200">
        <a:latin typeface="+mj-lt"/>
        <a:ea typeface="+mj-ea"/>
        <a:cs typeface="+mj-cs"/>
        <a:sym typeface="Calibri"/>
      </a:defRPr>
    </a:lvl6pPr>
    <a:lvl7pPr indent="1371600" defTabSz="914377" latinLnBrk="0">
      <a:defRPr sz="1200">
        <a:latin typeface="+mj-lt"/>
        <a:ea typeface="+mj-ea"/>
        <a:cs typeface="+mj-cs"/>
        <a:sym typeface="Calibri"/>
      </a:defRPr>
    </a:lvl7pPr>
    <a:lvl8pPr indent="1600200" defTabSz="914377" latinLnBrk="0">
      <a:defRPr sz="1200">
        <a:latin typeface="+mj-lt"/>
        <a:ea typeface="+mj-ea"/>
        <a:cs typeface="+mj-cs"/>
        <a:sym typeface="Calibri"/>
      </a:defRPr>
    </a:lvl8pPr>
    <a:lvl9pPr indent="1828800" defTabSz="914377"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12265423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1"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body" sz="quarter" idx="1"/>
          </p:nvPr>
        </p:nvSpPr>
        <p:spPr>
          <a:xfrm>
            <a:off x="830718" y="2732618"/>
            <a:ext cx="7008284" cy="1552934"/>
          </a:xfrm>
          <a:prstGeom prst="rect">
            <a:avLst/>
          </a:prstGeom>
        </p:spPr>
        <p:txBody>
          <a:bodyPr/>
          <a:lstStyle>
            <a:lvl1pPr>
              <a:spcBef>
                <a:spcPts val="0"/>
              </a:spcBef>
              <a:defRPr sz="4000">
                <a:solidFill>
                  <a:srgbClr val="F58C3C"/>
                </a:solidFill>
              </a:defRPr>
            </a:lvl1pPr>
          </a:lstStyle>
          <a:p>
            <a:r>
              <a:rPr dirty="0" smtClean="0"/>
              <a:t>Unit 2	Financial Planning</a:t>
            </a:r>
            <a:endParaRPr dirty="0"/>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p:cNvSpPr>
          <p:nvPr>
            <p:ph type="body" idx="1"/>
          </p:nvPr>
        </p:nvSpPr>
        <p:spPr>
          <a:xfrm>
            <a:off x="730800" y="1350000"/>
            <a:ext cx="7679267" cy="4647189"/>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Suppose that you want to buy a mobile phone on your own, how can you achieve this financial goal?</a:t>
            </a:r>
          </a:p>
          <a:p>
            <a:pPr marL="414880" indent="-45088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solidFill>
                  <a:srgbClr val="414141"/>
                </a:solidFill>
              </a:rPr>
              <a:t>Feasible methods: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solidFill>
                  <a:srgbClr val="414141"/>
                </a:solidFill>
              </a:rPr>
              <a:t>Reduce unnecessary expenses such as buying snacks and game consoles to increase savings.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solidFill>
                  <a:srgbClr val="414141"/>
                </a:solidFill>
              </a:rPr>
              <a:t>Deduct the amount of savings from pocket money before spending to ensure the savings plan goes smoothly.</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solidFill>
                  <a:srgbClr val="414141"/>
                </a:solidFill>
              </a:rPr>
              <a:t>Consider buying a cheaper mobile phone to shorten the time period for achieving your financial goal.</a:t>
            </a:r>
          </a:p>
        </p:txBody>
      </p:sp>
      <p:sp>
        <p:nvSpPr>
          <p:cNvPr id="223" name="Shape 223"/>
          <p:cNvSpPr>
            <a:spLocks noGrp="1"/>
          </p:cNvSpPr>
          <p:nvPr>
            <p:ph type="body" sz="quarter" idx="13"/>
          </p:nvPr>
        </p:nvSpPr>
        <p:spPr>
          <a:xfrm>
            <a:off x="732368" y="692154"/>
            <a:ext cx="7683866" cy="558854"/>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Medium-term financial goals and plans</a:t>
            </a:r>
          </a:p>
        </p:txBody>
      </p:sp>
      <p:sp>
        <p:nvSpPr>
          <p:cNvPr id="224" name="Shape 22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2">
                                            <p:bg/>
                                          </p:spTgt>
                                        </p:tgtEl>
                                        <p:attrNameLst>
                                          <p:attrName>style.visibility</p:attrName>
                                        </p:attrNameLst>
                                      </p:cBhvr>
                                      <p:to>
                                        <p:strVal val="visible"/>
                                      </p:to>
                                    </p:set>
                                    <p:animEffect transition="in" filter="fade">
                                      <p:cBhvr>
                                        <p:cTn id="7" dur="500"/>
                                        <p:tgtEl>
                                          <p:spTgt spid="22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2">
                                            <p:txEl>
                                              <p:pRg st="0" end="0"/>
                                            </p:txEl>
                                          </p:spTgt>
                                        </p:tgtEl>
                                        <p:attrNameLst>
                                          <p:attrName>style.visibility</p:attrName>
                                        </p:attrNameLst>
                                      </p:cBhvr>
                                      <p:to>
                                        <p:strVal val="visible"/>
                                      </p:to>
                                    </p:set>
                                    <p:animEffect transition="in" filter="fade">
                                      <p:cBhvr>
                                        <p:cTn id="12" dur="500"/>
                                        <p:tgtEl>
                                          <p:spTgt spid="2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2">
                                            <p:txEl>
                                              <p:pRg st="1" end="1"/>
                                            </p:txEl>
                                          </p:spTgt>
                                        </p:tgtEl>
                                        <p:attrNameLst>
                                          <p:attrName>style.visibility</p:attrName>
                                        </p:attrNameLst>
                                      </p:cBhvr>
                                      <p:to>
                                        <p:strVal val="visible"/>
                                      </p:to>
                                    </p:set>
                                    <p:animEffect transition="in" filter="fade">
                                      <p:cBhvr>
                                        <p:cTn id="17" dur="500"/>
                                        <p:tgtEl>
                                          <p:spTgt spid="2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2">
                                            <p:txEl>
                                              <p:pRg st="2" end="2"/>
                                            </p:txEl>
                                          </p:spTgt>
                                        </p:tgtEl>
                                        <p:attrNameLst>
                                          <p:attrName>style.visibility</p:attrName>
                                        </p:attrNameLst>
                                      </p:cBhvr>
                                      <p:to>
                                        <p:strVal val="visible"/>
                                      </p:to>
                                    </p:set>
                                    <p:animEffect transition="in" filter="fade">
                                      <p:cBhvr>
                                        <p:cTn id="22" dur="500"/>
                                        <p:tgtEl>
                                          <p:spTgt spid="22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2">
                                            <p:txEl>
                                              <p:pRg st="3" end="3"/>
                                            </p:txEl>
                                          </p:spTgt>
                                        </p:tgtEl>
                                        <p:attrNameLst>
                                          <p:attrName>style.visibility</p:attrName>
                                        </p:attrNameLst>
                                      </p:cBhvr>
                                      <p:to>
                                        <p:strVal val="visible"/>
                                      </p:to>
                                    </p:set>
                                    <p:animEffect transition="in" filter="fade">
                                      <p:cBhvr>
                                        <p:cTn id="27" dur="500"/>
                                        <p:tgtEl>
                                          <p:spTgt spid="22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2">
                                            <p:txEl>
                                              <p:pRg st="4" end="4"/>
                                            </p:txEl>
                                          </p:spTgt>
                                        </p:tgtEl>
                                        <p:attrNameLst>
                                          <p:attrName>style.visibility</p:attrName>
                                        </p:attrNameLst>
                                      </p:cBhvr>
                                      <p:to>
                                        <p:strVal val="visible"/>
                                      </p:to>
                                    </p:set>
                                    <p:animEffect transition="in" filter="fade">
                                      <p:cBhvr>
                                        <p:cTn id="32" dur="500"/>
                                        <p:tgtEl>
                                          <p:spTgt spid="2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hape 226"/>
          <p:cNvSpPr>
            <a:spLocks noGrp="1"/>
          </p:cNvSpPr>
          <p:nvPr>
            <p:ph type="body" idx="1"/>
          </p:nvPr>
        </p:nvSpPr>
        <p:spPr>
          <a:xfrm>
            <a:off x="732367" y="1678926"/>
            <a:ext cx="7679267" cy="3613500"/>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According to the news reported by MoneyHero.com.hk in 2016, the cost of studying in the UK (including tuition fee, living expenses and airfares) reaches $460,022 per year.</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For most families, financial goals such as sending children to study abroad cannot be achieved immediately. Planned savings can help achieve such goals.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Coordinating with budget is required in the process of creating a financial plan.</a:t>
            </a:r>
          </a:p>
        </p:txBody>
      </p:sp>
      <p:sp>
        <p:nvSpPr>
          <p:cNvPr id="227" name="Shape 227"/>
          <p:cNvSpPr>
            <a:spLocks noGrp="1"/>
          </p:cNvSpPr>
          <p:nvPr>
            <p:ph type="body" sz="quarter" idx="13"/>
          </p:nvPr>
        </p:nvSpPr>
        <p:spPr>
          <a:xfrm>
            <a:off x="732368" y="692154"/>
            <a:ext cx="7683866" cy="993525"/>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Relationship between financial planning and budgeting</a:t>
            </a:r>
          </a:p>
        </p:txBody>
      </p:sp>
      <p:sp>
        <p:nvSpPr>
          <p:cNvPr id="228" name="Shape 22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pic>
        <p:nvPicPr>
          <p:cNvPr id="229" name="image14.png"/>
          <p:cNvPicPr>
            <a:picLocks noChangeAspect="1"/>
          </p:cNvPicPr>
          <p:nvPr/>
        </p:nvPicPr>
        <p:blipFill>
          <a:blip r:embed="rId2">
            <a:extLst/>
          </a:blip>
          <a:stretch>
            <a:fillRect/>
          </a:stretch>
        </p:blipFill>
        <p:spPr>
          <a:xfrm>
            <a:off x="1016117" y="4485192"/>
            <a:ext cx="7043437" cy="1621719"/>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6">
                                            <p:txEl>
                                              <p:pRg st="0" end="0"/>
                                            </p:txEl>
                                          </p:spTgt>
                                        </p:tgtEl>
                                        <p:attrNameLst>
                                          <p:attrName>style.visibility</p:attrName>
                                        </p:attrNameLst>
                                      </p:cBhvr>
                                      <p:to>
                                        <p:strVal val="visible"/>
                                      </p:to>
                                    </p:set>
                                    <p:animEffect transition="in" filter="fade">
                                      <p:cBhvr>
                                        <p:cTn id="7" dur="500"/>
                                        <p:tgtEl>
                                          <p:spTgt spid="2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6">
                                            <p:txEl>
                                              <p:pRg st="1" end="1"/>
                                            </p:txEl>
                                          </p:spTgt>
                                        </p:tgtEl>
                                        <p:attrNameLst>
                                          <p:attrName>style.visibility</p:attrName>
                                        </p:attrNameLst>
                                      </p:cBhvr>
                                      <p:to>
                                        <p:strVal val="visible"/>
                                      </p:to>
                                    </p:set>
                                    <p:animEffect transition="in" filter="fade">
                                      <p:cBhvr>
                                        <p:cTn id="12" dur="500"/>
                                        <p:tgtEl>
                                          <p:spTgt spid="2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6">
                                            <p:txEl>
                                              <p:pRg st="2" end="2"/>
                                            </p:txEl>
                                          </p:spTgt>
                                        </p:tgtEl>
                                        <p:attrNameLst>
                                          <p:attrName>style.visibility</p:attrName>
                                        </p:attrNameLst>
                                      </p:cBhvr>
                                      <p:to>
                                        <p:strVal val="visible"/>
                                      </p:to>
                                    </p:set>
                                    <p:animEffect transition="in" filter="fade">
                                      <p:cBhvr>
                                        <p:cTn id="17" dur="500"/>
                                        <p:tgtEl>
                                          <p:spTgt spid="2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9"/>
                                        </p:tgtEl>
                                        <p:attrNameLst>
                                          <p:attrName>style.visibility</p:attrName>
                                        </p:attrNameLst>
                                      </p:cBhvr>
                                      <p:to>
                                        <p:strVal val="visible"/>
                                      </p:to>
                                    </p:set>
                                    <p:animEffect transition="in" filter="fade">
                                      <p:cBhvr>
                                        <p:cTn id="22"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body" idx="1"/>
          </p:nvPr>
        </p:nvSpPr>
        <p:spPr>
          <a:xfrm>
            <a:off x="5096713" y="1593373"/>
            <a:ext cx="3310308" cy="3613502"/>
          </a:xfrm>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b="1" dirty="0"/>
              <a:t>Set an amount for savings in the monthly budget to help implement the financial plan.</a:t>
            </a:r>
          </a:p>
        </p:txBody>
      </p:sp>
      <p:sp>
        <p:nvSpPr>
          <p:cNvPr id="232" name="Shape 232"/>
          <p:cNvSpPr>
            <a:spLocks noGrp="1"/>
          </p:cNvSpPr>
          <p:nvPr>
            <p:ph type="body" sz="quarter" idx="13"/>
          </p:nvPr>
        </p:nvSpPr>
        <p:spPr>
          <a:xfrm>
            <a:off x="730800" y="691200"/>
            <a:ext cx="7683866" cy="982923"/>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Relationship between financial planning and budgeting</a:t>
            </a:r>
          </a:p>
        </p:txBody>
      </p:sp>
      <p:sp>
        <p:nvSpPr>
          <p:cNvPr id="233" name="Shape 233"/>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graphicFrame>
        <p:nvGraphicFramePr>
          <p:cNvPr id="234" name="Table 234"/>
          <p:cNvGraphicFramePr/>
          <p:nvPr>
            <p:extLst>
              <p:ext uri="{D42A27DB-BD31-4B8C-83A1-F6EECF244321}">
                <p14:modId xmlns:p14="http://schemas.microsoft.com/office/powerpoint/2010/main" val="1469824543"/>
              </p:ext>
            </p:extLst>
          </p:nvPr>
        </p:nvGraphicFramePr>
        <p:xfrm>
          <a:off x="725485" y="1677552"/>
          <a:ext cx="4133117" cy="3729552"/>
        </p:xfrm>
        <a:graphic>
          <a:graphicData uri="http://schemas.openxmlformats.org/drawingml/2006/table">
            <a:tbl>
              <a:tblPr firstRow="1" bandRow="1">
                <a:tableStyleId>{4C3C2611-4C71-4FC5-86AE-919BDF0F9419}</a:tableStyleId>
              </a:tblPr>
              <a:tblGrid>
                <a:gridCol w="1662872"/>
                <a:gridCol w="1214651"/>
                <a:gridCol w="1255594"/>
              </a:tblGrid>
              <a:tr h="351804">
                <a:tc gridSpan="3">
                  <a:txBody>
                    <a:bodyPr/>
                    <a:lstStyle/>
                    <a:p>
                      <a:pPr algn="ctr" defTabSz="914400">
                        <a:defRPr sz="1800" b="0">
                          <a:solidFill>
                            <a:srgbClr val="000000"/>
                          </a:solidFill>
                        </a:defRPr>
                      </a:pPr>
                      <a:r>
                        <a:rPr sz="1600" b="1" dirty="0">
                          <a:solidFill>
                            <a:srgbClr val="FFFFFF"/>
                          </a:solidFill>
                          <a:latin typeface="微軟正黑體"/>
                          <a:ea typeface="微軟正黑體"/>
                          <a:cs typeface="微軟正黑體"/>
                          <a:sym typeface="微軟正黑體"/>
                        </a:rPr>
                        <a:t>Personal budget (Weekly)</a:t>
                      </a:r>
                    </a:p>
                  </a:txBody>
                  <a:tcPr marL="45720" marR="45720" horzOverflow="overflow">
                    <a:lnL w="12700">
                      <a:solidFill>
                        <a:srgbClr val="FFFFFF"/>
                      </a:solidFill>
                    </a:lnL>
                    <a:lnR w="12700">
                      <a:solidFill>
                        <a:srgbClr val="FFFFFF"/>
                      </a:solidFill>
                    </a:lnR>
                    <a:lnT w="12700">
                      <a:solidFill>
                        <a:srgbClr val="FFFFFF"/>
                      </a:solidFill>
                    </a:lnT>
                    <a:lnB w="38100">
                      <a:solidFill>
                        <a:srgbClr val="FFFFFF"/>
                      </a:solidFill>
                    </a:lnB>
                    <a:solidFill>
                      <a:srgbClr val="4BACC6"/>
                    </a:solidFill>
                  </a:tcPr>
                </a:tc>
                <a:tc hMerge="1">
                  <a:txBody>
                    <a:bodyPr/>
                    <a:lstStyle/>
                    <a:p>
                      <a:endParaRPr lang="zh-HK"/>
                    </a:p>
                  </a:txBody>
                  <a:tcPr/>
                </a:tc>
                <a:tc hMerge="1">
                  <a:txBody>
                    <a:bodyPr/>
                    <a:lstStyle/>
                    <a:p>
                      <a:endParaRPr lang="zh-HK"/>
                    </a:p>
                  </a:txBody>
                  <a:tcPr/>
                </a:tc>
              </a:tr>
              <a:tr h="267660">
                <a:tc>
                  <a:txBody>
                    <a:bodyPr/>
                    <a:lstStyle/>
                    <a:p>
                      <a:pPr algn="l" defTabSz="914400">
                        <a:defRPr sz="2100">
                          <a:solidFill>
                            <a:srgbClr val="000000"/>
                          </a:solidFill>
                          <a:latin typeface="微軟正黑體"/>
                          <a:ea typeface="微軟正黑體"/>
                          <a:cs typeface="微軟正黑體"/>
                          <a:sym typeface="微軟正黑體"/>
                        </a:defRPr>
                      </a:pPr>
                      <a:endParaRPr sz="1600"/>
                    </a:p>
                  </a:txBody>
                  <a:tcPr marL="45720" marR="4572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EE2EA"/>
                    </a:solidFill>
                  </a:tcPr>
                </a:tc>
                <a:tc>
                  <a:txBody>
                    <a:bodyPr/>
                    <a:lstStyle/>
                    <a:p>
                      <a:pPr algn="ctr" defTabSz="914400">
                        <a:defRPr sz="1800">
                          <a:solidFill>
                            <a:srgbClr val="000000"/>
                          </a:solidFill>
                        </a:defRPr>
                      </a:pPr>
                      <a:r>
                        <a:rPr sz="1600" dirty="0">
                          <a:latin typeface="微軟正黑體"/>
                          <a:ea typeface="微軟正黑體"/>
                          <a:cs typeface="微軟正黑體"/>
                          <a:sym typeface="微軟正黑體"/>
                        </a:rPr>
                        <a:t>Amount ($)</a:t>
                      </a:r>
                    </a:p>
                  </a:txBody>
                  <a:tcPr marL="45720" marR="4572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EE2EA"/>
                    </a:solidFill>
                  </a:tcPr>
                </a:tc>
                <a:tc>
                  <a:txBody>
                    <a:bodyPr/>
                    <a:lstStyle/>
                    <a:p>
                      <a:pPr algn="ctr" defTabSz="914400">
                        <a:defRPr sz="2100">
                          <a:solidFill>
                            <a:srgbClr val="000000"/>
                          </a:solidFill>
                          <a:latin typeface="微軟正黑體"/>
                          <a:ea typeface="微軟正黑體"/>
                          <a:cs typeface="微軟正黑體"/>
                          <a:sym typeface="微軟正黑體"/>
                        </a:defRPr>
                      </a:pPr>
                      <a:r>
                        <a:rPr sz="1600" dirty="0"/>
                        <a:t>Total ($)</a:t>
                      </a:r>
                    </a:p>
                  </a:txBody>
                  <a:tcPr marL="45720" marR="4572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EE2EA"/>
                    </a:solidFill>
                  </a:tcPr>
                </a:tc>
              </a:tr>
              <a:tr h="164392">
                <a:tc>
                  <a:txBody>
                    <a:bodyPr/>
                    <a:lstStyle/>
                    <a:p>
                      <a:pPr algn="l" defTabSz="914400">
                        <a:defRPr sz="1800">
                          <a:solidFill>
                            <a:srgbClr val="000000"/>
                          </a:solidFill>
                        </a:defRPr>
                      </a:pPr>
                      <a:r>
                        <a:rPr sz="1600" b="1">
                          <a:latin typeface="微軟正黑體"/>
                          <a:ea typeface="微軟正黑體"/>
                          <a:cs typeface="微軟正黑體"/>
                          <a:sym typeface="微軟正黑體"/>
                        </a:rPr>
                        <a:t>Income</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r>
              <a:tr h="211249">
                <a:tc>
                  <a:txBody>
                    <a:bodyPr/>
                    <a:lstStyle/>
                    <a:p>
                      <a:pPr algn="l" defTabSz="914400">
                        <a:defRPr sz="1800">
                          <a:solidFill>
                            <a:srgbClr val="000000"/>
                          </a:solidFill>
                        </a:defRPr>
                      </a:pPr>
                      <a:r>
                        <a:rPr sz="1600">
                          <a:latin typeface="微軟正黑體"/>
                          <a:ea typeface="微軟正黑體"/>
                          <a:cs typeface="微軟正黑體"/>
                          <a:sym typeface="微軟正黑體"/>
                        </a:rPr>
                        <a:t>Pocket money</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350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1800">
                          <a:solidFill>
                            <a:srgbClr val="000000"/>
                          </a:solidFill>
                        </a:defRPr>
                      </a:pPr>
                      <a:r>
                        <a:rPr sz="1600" dirty="0">
                          <a:latin typeface="微軟正黑體"/>
                          <a:ea typeface="微軟正黑體"/>
                          <a:cs typeface="微軟正黑體"/>
                          <a:sym typeface="微軟正黑體"/>
                        </a:rPr>
                        <a:t>350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r>
              <a:tr h="256503">
                <a:tc>
                  <a:txBody>
                    <a:bodyPr/>
                    <a:lstStyle/>
                    <a:p>
                      <a:pPr algn="l" defTabSz="914400">
                        <a:defRPr sz="1800">
                          <a:solidFill>
                            <a:srgbClr val="000000"/>
                          </a:solidFill>
                        </a:defRPr>
                      </a:pPr>
                      <a:r>
                        <a:rPr sz="1600" b="1">
                          <a:latin typeface="微軟正黑體"/>
                          <a:ea typeface="微軟正黑體"/>
                          <a:cs typeface="微軟正黑體"/>
                          <a:sym typeface="微軟正黑體"/>
                        </a:rPr>
                        <a:t>Savings</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b="1">
                          <a:latin typeface="微軟正黑體"/>
                          <a:ea typeface="微軟正黑體"/>
                          <a:cs typeface="微軟正黑體"/>
                          <a:sym typeface="微軟正黑體"/>
                        </a:rPr>
                        <a:t>45</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b="1" dirty="0">
                          <a:latin typeface="微軟正黑體"/>
                          <a:ea typeface="微軟正黑體"/>
                          <a:cs typeface="微軟正黑體"/>
                          <a:sym typeface="微軟正黑體"/>
                        </a:rPr>
                        <a:t>45</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r>
              <a:tr h="341517">
                <a:tc>
                  <a:txBody>
                    <a:bodyPr/>
                    <a:lstStyle/>
                    <a:p>
                      <a:pPr algn="l" defTabSz="914400">
                        <a:defRPr sz="1800">
                          <a:solidFill>
                            <a:srgbClr val="000000"/>
                          </a:solidFill>
                        </a:defRPr>
                      </a:pPr>
                      <a:r>
                        <a:rPr sz="1600" b="1">
                          <a:latin typeface="微軟正黑體"/>
                          <a:ea typeface="微軟正黑體"/>
                          <a:cs typeface="微軟正黑體"/>
                          <a:sym typeface="微軟正黑體"/>
                        </a:rPr>
                        <a:t>Expenses</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r>
              <a:tr h="290993">
                <a:tc>
                  <a:txBody>
                    <a:bodyPr/>
                    <a:lstStyle/>
                    <a:p>
                      <a:pPr algn="l" defTabSz="914400">
                        <a:defRPr sz="1800">
                          <a:solidFill>
                            <a:srgbClr val="000000"/>
                          </a:solidFill>
                        </a:defRPr>
                      </a:pPr>
                      <a:r>
                        <a:rPr sz="1600">
                          <a:latin typeface="微軟正黑體"/>
                          <a:ea typeface="微軟正黑體"/>
                          <a:cs typeface="微軟正黑體"/>
                          <a:sym typeface="微軟正黑體"/>
                        </a:rPr>
                        <a:t>Transportation</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20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r>
              <a:tr h="341517">
                <a:tc>
                  <a:txBody>
                    <a:bodyPr/>
                    <a:lstStyle/>
                    <a:p>
                      <a:pPr algn="l" defTabSz="914400">
                        <a:defRPr sz="1800">
                          <a:solidFill>
                            <a:srgbClr val="000000"/>
                          </a:solidFill>
                        </a:defRPr>
                      </a:pPr>
                      <a:r>
                        <a:rPr sz="1600">
                          <a:latin typeface="微軟正黑體"/>
                          <a:ea typeface="微軟正黑體"/>
                          <a:cs typeface="微軟正黑體"/>
                          <a:sym typeface="微軟正黑體"/>
                        </a:rPr>
                        <a:t>Lunch</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135</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r>
              <a:tr h="341517">
                <a:tc>
                  <a:txBody>
                    <a:bodyPr/>
                    <a:lstStyle/>
                    <a:p>
                      <a:pPr algn="l" defTabSz="914400">
                        <a:defRPr sz="1800">
                          <a:solidFill>
                            <a:srgbClr val="000000"/>
                          </a:solidFill>
                        </a:defRPr>
                      </a:pPr>
                      <a:r>
                        <a:rPr sz="1600">
                          <a:latin typeface="微軟正黑體"/>
                          <a:ea typeface="微軟正黑體"/>
                          <a:cs typeface="微軟正黑體"/>
                          <a:sym typeface="微軟正黑體"/>
                        </a:rPr>
                        <a:t>Snacks</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10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r>
              <a:tr h="341517">
                <a:tc>
                  <a:txBody>
                    <a:bodyPr/>
                    <a:lstStyle/>
                    <a:p>
                      <a:pPr algn="l" defTabSz="914400">
                        <a:defRPr sz="1800">
                          <a:solidFill>
                            <a:srgbClr val="000000"/>
                          </a:solidFill>
                        </a:defRPr>
                      </a:pPr>
                      <a:r>
                        <a:rPr sz="1600">
                          <a:latin typeface="微軟正黑體"/>
                          <a:ea typeface="微軟正黑體"/>
                          <a:cs typeface="微軟正黑體"/>
                          <a:sym typeface="微軟正黑體"/>
                        </a:rPr>
                        <a:t>Phone bill</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20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c>
                  <a:txBody>
                    <a:bodyPr/>
                    <a:lstStyle/>
                    <a:p>
                      <a:pPr algn="ctr" defTabSz="914400">
                        <a:defRPr sz="2100">
                          <a:solidFill>
                            <a:srgbClr val="000000"/>
                          </a:solidFill>
                          <a:latin typeface="微軟正黑體"/>
                          <a:ea typeface="微軟正黑體"/>
                          <a:cs typeface="微軟正黑體"/>
                          <a:sym typeface="微軟正黑體"/>
                        </a:defRPr>
                      </a:pPr>
                      <a:endParaRPr sz="1600" dirty="0"/>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EE2EA"/>
                    </a:solidFill>
                  </a:tcPr>
                </a:tc>
              </a:tr>
              <a:tr h="241347">
                <a:tc>
                  <a:txBody>
                    <a:bodyPr/>
                    <a:lstStyle/>
                    <a:p>
                      <a:pPr algn="l" defTabSz="914400">
                        <a:defRPr sz="1800">
                          <a:solidFill>
                            <a:srgbClr val="000000"/>
                          </a:solidFill>
                        </a:defRPr>
                      </a:pPr>
                      <a:r>
                        <a:rPr sz="1600" dirty="0">
                          <a:latin typeface="微軟正黑體"/>
                          <a:ea typeface="微軟正黑體"/>
                          <a:cs typeface="微軟正黑體"/>
                          <a:sym typeface="微軟正黑體"/>
                        </a:rPr>
                        <a:t>Entertainment</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a:latin typeface="微軟正黑體"/>
                          <a:ea typeface="微軟正黑體"/>
                          <a:cs typeface="微軟正黑體"/>
                          <a:sym typeface="微軟正黑體"/>
                        </a:rPr>
                        <a:t>120</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c>
                  <a:txBody>
                    <a:bodyPr/>
                    <a:lstStyle/>
                    <a:p>
                      <a:pPr algn="ctr" defTabSz="914400">
                        <a:defRPr sz="1800">
                          <a:solidFill>
                            <a:srgbClr val="000000"/>
                          </a:solidFill>
                        </a:defRPr>
                      </a:pPr>
                      <a:r>
                        <a:rPr sz="1600" dirty="0">
                          <a:latin typeface="微軟正黑體"/>
                          <a:ea typeface="微軟正黑體"/>
                          <a:cs typeface="微軟正黑體"/>
                          <a:sym typeface="微軟正黑體"/>
                        </a:rPr>
                        <a:t>305</a:t>
                      </a:r>
                    </a:p>
                  </a:txBody>
                  <a:tcPr marL="45720" marR="4572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8F1F5"/>
                    </a:solidFill>
                  </a:tcPr>
                </a:tc>
              </a:tr>
            </a:tbl>
          </a:graphicData>
        </a:graphic>
      </p:graphicFrame>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4"/>
                                        </p:tgtEl>
                                        <p:attrNameLst>
                                          <p:attrName>style.visibility</p:attrName>
                                        </p:attrNameLst>
                                      </p:cBhvr>
                                      <p:to>
                                        <p:strVal val="visible"/>
                                      </p:to>
                                    </p:set>
                                    <p:animEffect transition="in" filter="fade">
                                      <p:cBhvr>
                                        <p:cTn id="7" dur="500"/>
                                        <p:tgtEl>
                                          <p:spTgt spid="2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1">
                                            <p:txEl>
                                              <p:pRg st="0" end="0"/>
                                            </p:txEl>
                                          </p:spTgt>
                                        </p:tgtEl>
                                        <p:attrNameLst>
                                          <p:attrName>style.visibility</p:attrName>
                                        </p:attrNameLst>
                                      </p:cBhvr>
                                      <p:to>
                                        <p:strVal val="visible"/>
                                      </p:to>
                                    </p:set>
                                    <p:animEffect transition="in" filter="fade">
                                      <p:cBhvr>
                                        <p:cTn id="12" dur="500"/>
                                        <p:tgtEl>
                                          <p:spTgt spid="2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Shape 237"/>
          <p:cNvSpPr>
            <a:spLocks noGrp="1"/>
          </p:cNvSpPr>
          <p:nvPr>
            <p:ph type="body" sz="quarter" idx="1"/>
          </p:nvPr>
        </p:nvSpPr>
        <p:spPr>
          <a:prstGeom prst="rect">
            <a:avLst/>
          </a:prstGeom>
        </p:spPr>
        <p:txBody>
          <a:bodyPr>
            <a:normAutofit/>
          </a:bodyPr>
          <a:lstStyle>
            <a:lvl1pPr defTabSz="731500">
              <a:defRPr sz="4200"/>
            </a:lvl1pPr>
          </a:lstStyle>
          <a:p>
            <a:r>
              <a:rPr sz="4000" dirty="0"/>
              <a:t>Long-term financial goals</a:t>
            </a:r>
          </a:p>
        </p:txBody>
      </p:sp>
      <p:sp>
        <p:nvSpPr>
          <p:cNvPr id="236" name="Shape 23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13</a:t>
            </a:fld>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a:spLocks noGrp="1"/>
          </p:cNvSpPr>
          <p:nvPr>
            <p:ph type="body" idx="1"/>
          </p:nvPr>
        </p:nvSpPr>
        <p:spPr>
          <a:xfrm>
            <a:off x="733872" y="1350000"/>
            <a:ext cx="7679267" cy="4680058"/>
          </a:xfrm>
          <a:prstGeom prst="rect">
            <a:avLst/>
          </a:prstGeom>
        </p:spPr>
        <p:txBody>
          <a:bodyPr>
            <a:noAutofit/>
          </a:bodyPr>
          <a:lstStyle/>
          <a:p>
            <a:pPr marL="0" indent="0" defTabSz="719965">
              <a:lnSpc>
                <a:spcPts val="2600"/>
              </a:lnSpc>
              <a:spcBef>
                <a:spcPts val="800"/>
              </a:spcBef>
              <a:spcAft>
                <a:spcPts val="600"/>
              </a:spcAft>
              <a:buSzTx/>
              <a:buNone/>
              <a:defRPr sz="1900">
                <a:solidFill>
                  <a:schemeClr val="accent1"/>
                </a:solidFill>
                <a:latin typeface="Calibri Light"/>
                <a:ea typeface="Calibri Light"/>
                <a:cs typeface="Calibri Light"/>
                <a:sym typeface="Calibri Light"/>
              </a:defRPr>
            </a:pPr>
            <a:r>
              <a:rPr sz="2100" dirty="0"/>
              <a:t>News in February 2017</a:t>
            </a:r>
            <a:r>
              <a:rPr sz="2100" dirty="0">
                <a:latin typeface="微軟正黑體"/>
                <a:ea typeface="微軟正黑體"/>
                <a:cs typeface="微軟正黑體"/>
                <a:sym typeface="微軟正黑體"/>
              </a:rPr>
              <a:t>：</a:t>
            </a:r>
          </a:p>
          <a:p>
            <a:pPr marL="0" indent="0" defTabSz="719965">
              <a:lnSpc>
                <a:spcPts val="2600"/>
              </a:lnSpc>
              <a:spcBef>
                <a:spcPts val="800"/>
              </a:spcBef>
              <a:spcAft>
                <a:spcPts val="600"/>
              </a:spcAft>
              <a:buSzTx/>
              <a:buNone/>
              <a:defRPr sz="1900">
                <a:solidFill>
                  <a:schemeClr val="accent1"/>
                </a:solidFill>
                <a:latin typeface="Calibri Light"/>
                <a:ea typeface="Calibri Light"/>
                <a:cs typeface="Calibri Light"/>
                <a:sym typeface="Calibri Light"/>
              </a:defRPr>
            </a:pPr>
            <a:endParaRPr sz="2100" dirty="0">
              <a:latin typeface="微軟正黑體"/>
              <a:ea typeface="微軟正黑體"/>
              <a:cs typeface="微軟正黑體"/>
              <a:sym typeface="微軟正黑體"/>
            </a:endParaRPr>
          </a:p>
          <a:p>
            <a:pPr marL="0" indent="0" defTabSz="719965">
              <a:lnSpc>
                <a:spcPts val="2600"/>
              </a:lnSpc>
              <a:spcBef>
                <a:spcPts val="800"/>
              </a:spcBef>
              <a:spcAft>
                <a:spcPts val="600"/>
              </a:spcAft>
              <a:buSzTx/>
              <a:buNone/>
              <a:defRPr sz="1900">
                <a:solidFill>
                  <a:schemeClr val="accent1"/>
                </a:solidFill>
                <a:latin typeface="Calibri Light"/>
                <a:ea typeface="Calibri Light"/>
                <a:cs typeface="Calibri Light"/>
                <a:sym typeface="Calibri Light"/>
              </a:defRPr>
            </a:pPr>
            <a:endParaRPr sz="2100" dirty="0">
              <a:latin typeface="微軟正黑體"/>
              <a:ea typeface="微軟正黑體"/>
              <a:cs typeface="微軟正黑體"/>
              <a:sym typeface="微軟正黑體"/>
            </a:endParaRPr>
          </a:p>
          <a:p>
            <a:pPr marL="0" indent="0" defTabSz="719965">
              <a:lnSpc>
                <a:spcPts val="2600"/>
              </a:lnSpc>
              <a:spcBef>
                <a:spcPts val="800"/>
              </a:spcBef>
              <a:spcAft>
                <a:spcPts val="600"/>
              </a:spcAft>
              <a:buSzTx/>
              <a:buNone/>
              <a:defRPr sz="1900">
                <a:solidFill>
                  <a:schemeClr val="accent1"/>
                </a:solidFill>
                <a:latin typeface="Calibri Light"/>
                <a:ea typeface="Calibri Light"/>
                <a:cs typeface="Calibri Light"/>
                <a:sym typeface="Calibri Light"/>
              </a:defRPr>
            </a:pPr>
            <a:endParaRPr lang="en-US" sz="2100" dirty="0" smtClean="0">
              <a:latin typeface="微軟正黑體"/>
              <a:ea typeface="微軟正黑體"/>
              <a:cs typeface="微軟正黑體"/>
              <a:sym typeface="微軟正黑體"/>
            </a:endParaRPr>
          </a:p>
          <a:p>
            <a:pPr marL="342000" indent="-342000" defTabSz="719965">
              <a:lnSpc>
                <a:spcPts val="2600"/>
              </a:lnSpc>
              <a:spcBef>
                <a:spcPts val="0"/>
              </a:spcBef>
              <a:spcAft>
                <a:spcPts val="600"/>
              </a:spcAft>
              <a:buSzTx/>
              <a:buNone/>
              <a:defRPr sz="1900">
                <a:solidFill>
                  <a:schemeClr val="accent1"/>
                </a:solidFill>
                <a:latin typeface="Calibri Light"/>
                <a:ea typeface="Calibri Light"/>
                <a:cs typeface="Calibri Light"/>
                <a:sym typeface="Calibri Light"/>
              </a:defRPr>
            </a:pPr>
            <a:r>
              <a:rPr sz="2100" dirty="0" smtClean="0"/>
              <a:t>According </a:t>
            </a:r>
            <a:r>
              <a:rPr sz="2100" dirty="0"/>
              <a:t>to the statistics in 2016</a:t>
            </a:r>
            <a:r>
              <a:rPr sz="2100" dirty="0">
                <a:latin typeface="Microsoft JhengHei"/>
                <a:ea typeface="Microsoft JhengHei"/>
                <a:cs typeface="Microsoft JhengHei"/>
                <a:sym typeface="Microsoft JhengHei"/>
              </a:rPr>
              <a:t>：</a:t>
            </a:r>
          </a:p>
          <a:p>
            <a:pPr marL="457189" indent="-457189" defTabSz="719965">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The average cost of marriage for Hong Kong people is $302,226</a:t>
            </a:r>
            <a:r>
              <a:rPr sz="2100" dirty="0" smtClean="0"/>
              <a:t>.</a:t>
            </a:r>
            <a:endParaRPr sz="2100" dirty="0"/>
          </a:p>
          <a:p>
            <a:pPr marL="457189" indent="-457189" defTabSz="719965">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Hong Kong‘s price-to-income ratio for houses has reached 18.1, which means it will take 18 years for a family to buy a home in Hong Kong even if people do not spend</a:t>
            </a:r>
            <a:r>
              <a:rPr sz="2100" dirty="0" smtClean="0"/>
              <a:t>.</a:t>
            </a:r>
            <a:endParaRPr sz="2100" dirty="0"/>
          </a:p>
          <a:p>
            <a:pPr marL="457189" indent="-457189" defTabSz="719965">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Does it mean only high income families need to create a financial plan?</a:t>
            </a:r>
          </a:p>
        </p:txBody>
      </p:sp>
      <p:sp>
        <p:nvSpPr>
          <p:cNvPr id="240" name="Shape 240"/>
          <p:cNvSpPr>
            <a:spLocks noGrp="1"/>
          </p:cNvSpPr>
          <p:nvPr>
            <p:ph type="body" sz="quarter" idx="13"/>
          </p:nvPr>
        </p:nvSpPr>
        <p:spPr>
          <a:xfrm>
            <a:off x="732368" y="692154"/>
            <a:ext cx="7683866" cy="65069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Long-term financial goals</a:t>
            </a:r>
          </a:p>
        </p:txBody>
      </p:sp>
      <p:sp>
        <p:nvSpPr>
          <p:cNvPr id="241" name="Shape 241"/>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242" name="Shape 242"/>
          <p:cNvSpPr/>
          <p:nvPr/>
        </p:nvSpPr>
        <p:spPr>
          <a:xfrm>
            <a:off x="730777" y="1754550"/>
            <a:ext cx="5459359" cy="1107988"/>
          </a:xfrm>
          <a:prstGeom prst="rect">
            <a:avLst/>
          </a:prstGeom>
          <a:solidFill>
            <a:srgbClr val="D9D9D9"/>
          </a:solidFill>
          <a:ln w="25400">
            <a:solidFill>
              <a:srgbClr val="645F9B"/>
            </a:solidFill>
            <a:miter/>
          </a:ln>
          <a:extLst>
            <a:ext uri="{C572A759-6A51-4108-AA02-DFA0A04FC94B}">
              <ma14:wrappingTextBoxFlag xmlns:ma14="http://schemas.microsoft.com/office/mac/drawingml/2011/main" xmlns="" val="1"/>
            </a:ext>
          </a:extLst>
        </p:spPr>
        <p:txBody>
          <a:bodyPr wrap="square" lIns="60956" tIns="60956" rIns="60956" bIns="60956">
            <a:spAutoFit/>
          </a:bodyPr>
          <a:lstStyle>
            <a:lvl1pPr>
              <a:defRPr sz="2100">
                <a:solidFill>
                  <a:schemeClr val="accent1"/>
                </a:solidFill>
                <a:latin typeface="Calibri Light"/>
                <a:ea typeface="Calibri Light"/>
                <a:cs typeface="Calibri Light"/>
                <a:sym typeface="Calibri Light"/>
              </a:defRPr>
            </a:lvl1pPr>
          </a:lstStyle>
          <a:p>
            <a:r>
              <a:rPr sz="1600" dirty="0"/>
              <a:t>Hong Kong property prices continue to rise. The </a:t>
            </a:r>
            <a:r>
              <a:rPr sz="1600" dirty="0" err="1"/>
              <a:t>Centa</a:t>
            </a:r>
            <a:r>
              <a:rPr sz="1600" dirty="0"/>
              <a:t>-City Leading Index (CCL) has reached a high record and risen by 0.6% on a weekly basis, which is about 0.6% higher than the historical high in September 2015.</a:t>
            </a:r>
          </a:p>
        </p:txBody>
      </p:sp>
      <p:pic>
        <p:nvPicPr>
          <p:cNvPr id="243" name="image15.png"/>
          <p:cNvPicPr>
            <a:picLocks noChangeAspect="1"/>
          </p:cNvPicPr>
          <p:nvPr/>
        </p:nvPicPr>
        <p:blipFill>
          <a:blip r:embed="rId2">
            <a:extLst/>
          </a:blip>
          <a:srcRect t="6499" r="29051"/>
          <a:stretch>
            <a:fillRect/>
          </a:stretch>
        </p:blipFill>
        <p:spPr>
          <a:xfrm>
            <a:off x="5743469" y="1334317"/>
            <a:ext cx="2508942" cy="2200127"/>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9">
                                            <p:txEl>
                                              <p:pRg st="0" end="0"/>
                                            </p:txEl>
                                          </p:spTgt>
                                        </p:tgtEl>
                                        <p:attrNameLst>
                                          <p:attrName>style.visibility</p:attrName>
                                        </p:attrNameLst>
                                      </p:cBhvr>
                                      <p:to>
                                        <p:strVal val="visible"/>
                                      </p:to>
                                    </p:set>
                                    <p:animEffect transition="in" filter="fade">
                                      <p:cBhvr>
                                        <p:cTn id="7" dur="500"/>
                                        <p:tgtEl>
                                          <p:spTgt spid="239">
                                            <p:txEl>
                                              <p:pRg st="0" end="0"/>
                                            </p:txEl>
                                          </p:spTgt>
                                        </p:tgtEl>
                                      </p:cBhvr>
                                    </p:animEffect>
                                  </p:childTnLst>
                                </p:cTn>
                              </p:par>
                              <p:par>
                                <p:cTn id="8" presetID="10" presetClass="entr" presetSubtype="0" fill="hold" grpId="2" nodeType="withEffect">
                                  <p:stCondLst>
                                    <p:cond delay="0"/>
                                  </p:stCondLst>
                                  <p:childTnLst>
                                    <p:set>
                                      <p:cBhvr>
                                        <p:cTn id="9" dur="1" fill="hold">
                                          <p:stCondLst>
                                            <p:cond delay="0"/>
                                          </p:stCondLst>
                                        </p:cTn>
                                        <p:tgtEl>
                                          <p:spTgt spid="242"/>
                                        </p:tgtEl>
                                        <p:attrNameLst>
                                          <p:attrName>style.visibility</p:attrName>
                                        </p:attrNameLst>
                                      </p:cBhvr>
                                      <p:to>
                                        <p:strVal val="visible"/>
                                      </p:to>
                                    </p:set>
                                    <p:animEffect transition="in" filter="fade">
                                      <p:cBhvr>
                                        <p:cTn id="10" dur="500"/>
                                        <p:tgtEl>
                                          <p:spTgt spid="242"/>
                                        </p:tgtEl>
                                      </p:cBhvr>
                                    </p:animEffect>
                                  </p:childTnLst>
                                </p:cTn>
                              </p:par>
                              <p:par>
                                <p:cTn id="11" presetID="10" presetClass="entr" presetSubtype="0" fill="hold" grpId="3" nodeType="withEffect">
                                  <p:stCondLst>
                                    <p:cond delay="0"/>
                                  </p:stCondLst>
                                  <p:childTnLst>
                                    <p:set>
                                      <p:cBhvr>
                                        <p:cTn id="12" dur="1" fill="hold">
                                          <p:stCondLst>
                                            <p:cond delay="0"/>
                                          </p:stCondLst>
                                        </p:cTn>
                                        <p:tgtEl>
                                          <p:spTgt spid="243"/>
                                        </p:tgtEl>
                                        <p:attrNameLst>
                                          <p:attrName>style.visibility</p:attrName>
                                        </p:attrNameLst>
                                      </p:cBhvr>
                                      <p:to>
                                        <p:strVal val="visible"/>
                                      </p:to>
                                    </p:set>
                                    <p:animEffect transition="in" filter="fade">
                                      <p:cBhvr>
                                        <p:cTn id="13" dur="500"/>
                                        <p:tgtEl>
                                          <p:spTgt spid="24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39">
                                            <p:txEl>
                                              <p:pRg st="4" end="4"/>
                                            </p:txEl>
                                          </p:spTgt>
                                        </p:tgtEl>
                                        <p:attrNameLst>
                                          <p:attrName>style.visibility</p:attrName>
                                        </p:attrNameLst>
                                      </p:cBhvr>
                                      <p:to>
                                        <p:strVal val="visible"/>
                                      </p:to>
                                    </p:set>
                                    <p:animEffect transition="in" filter="fade">
                                      <p:cBhvr>
                                        <p:cTn id="18" dur="500"/>
                                        <p:tgtEl>
                                          <p:spTgt spid="239">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39">
                                            <p:txEl>
                                              <p:pRg st="5" end="5"/>
                                            </p:txEl>
                                          </p:spTgt>
                                        </p:tgtEl>
                                        <p:attrNameLst>
                                          <p:attrName>style.visibility</p:attrName>
                                        </p:attrNameLst>
                                      </p:cBhvr>
                                      <p:to>
                                        <p:strVal val="visible"/>
                                      </p:to>
                                    </p:set>
                                    <p:animEffect transition="in" filter="fade">
                                      <p:cBhvr>
                                        <p:cTn id="23" dur="500"/>
                                        <p:tgtEl>
                                          <p:spTgt spid="239">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39">
                                            <p:txEl>
                                              <p:pRg st="6" end="6"/>
                                            </p:txEl>
                                          </p:spTgt>
                                        </p:tgtEl>
                                        <p:attrNameLst>
                                          <p:attrName>style.visibility</p:attrName>
                                        </p:attrNameLst>
                                      </p:cBhvr>
                                      <p:to>
                                        <p:strVal val="visible"/>
                                      </p:to>
                                    </p:set>
                                    <p:animEffect transition="in" filter="fade">
                                      <p:cBhvr>
                                        <p:cTn id="28" dur="500"/>
                                        <p:tgtEl>
                                          <p:spTgt spid="239">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9">
                                            <p:txEl>
                                              <p:pRg st="7" end="7"/>
                                            </p:txEl>
                                          </p:spTgt>
                                        </p:tgtEl>
                                        <p:attrNameLst>
                                          <p:attrName>style.visibility</p:attrName>
                                        </p:attrNameLst>
                                      </p:cBhvr>
                                      <p:to>
                                        <p:strVal val="visible"/>
                                      </p:to>
                                    </p:set>
                                    <p:animEffect transition="in" filter="fade">
                                      <p:cBhvr>
                                        <p:cTn id="33" dur="500"/>
                                        <p:tgtEl>
                                          <p:spTgt spid="2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0" uiExpand="1" build="p"/>
      <p:bldP spid="242" grpId="2" uiExpand="1" animBg="1" advAuto="0"/>
      <p:bldP spid="243" grpId="3"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p:cNvSpPr>
          <p:nvPr>
            <p:ph type="body" idx="1"/>
          </p:nvPr>
        </p:nvSpPr>
        <p:spPr>
          <a:xfrm>
            <a:off x="736968" y="1275560"/>
            <a:ext cx="7679267" cy="4087884"/>
          </a:xfrm>
          <a:prstGeom prst="rect">
            <a:avLst/>
          </a:prstGeom>
        </p:spPr>
        <p:txBody>
          <a:bodyPr>
            <a:no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dirty="0"/>
              <a:t>Adults often need to set financial goals which are more long-term than buying a mobile phone:</a:t>
            </a:r>
          </a:p>
          <a:p>
            <a:pPr marL="342000" indent="-457189"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smtClean="0"/>
              <a:t>Marriage</a:t>
            </a:r>
            <a:endParaRPr sz="2100" dirty="0"/>
          </a:p>
          <a:p>
            <a:pPr marL="342000" indent="-457189"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Home ownership</a:t>
            </a:r>
          </a:p>
          <a:p>
            <a:pPr marL="342000" indent="-457189" defTabSz="719965">
              <a:lnSpc>
                <a:spcPts val="2600"/>
              </a:lnSpc>
              <a:spcBef>
                <a:spcPts val="0"/>
              </a:spcBef>
              <a:spcAft>
                <a:spcPts val="600"/>
              </a:spcAft>
              <a:buFont typeface="Wingdings"/>
              <a:buChar char="◆"/>
              <a:defRPr sz="2100">
                <a:solidFill>
                  <a:schemeClr val="accent1"/>
                </a:solidFill>
                <a:latin typeface="Calibri Light"/>
                <a:ea typeface="Calibri Light"/>
                <a:cs typeface="Calibri Light"/>
                <a:sym typeface="Calibri Light"/>
              </a:defRPr>
            </a:pPr>
            <a:endParaRPr sz="2100" dirty="0"/>
          </a:p>
          <a:p>
            <a:pPr marL="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lang="en-US" sz="2100" dirty="0"/>
          </a:p>
          <a:p>
            <a:pPr marL="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sz="2100"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endParaRPr lang="en-US" sz="2100" dirty="0" smtClean="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dirty="0" smtClean="0"/>
              <a:t>The </a:t>
            </a:r>
            <a:r>
              <a:rPr sz="2100" dirty="0"/>
              <a:t>above financial goals involve huge expenses, which needs us to save money regularly or even get loans from banks.</a:t>
            </a:r>
          </a:p>
        </p:txBody>
      </p:sp>
      <p:sp>
        <p:nvSpPr>
          <p:cNvPr id="246" name="Shape 246"/>
          <p:cNvSpPr>
            <a:spLocks noGrp="1"/>
          </p:cNvSpPr>
          <p:nvPr>
            <p:ph type="body" sz="quarter" idx="13"/>
          </p:nvPr>
        </p:nvSpPr>
        <p:spPr>
          <a:xfrm>
            <a:off x="732368" y="692154"/>
            <a:ext cx="7683866" cy="558854"/>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Long-term financial goals</a:t>
            </a:r>
          </a:p>
        </p:txBody>
      </p:sp>
      <p:sp>
        <p:nvSpPr>
          <p:cNvPr id="247" name="Shape 247"/>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pic>
        <p:nvPicPr>
          <p:cNvPr id="248" name="image3.jpeg" descr="C:\Users\VincentLeung\AppData\Local\Microsoft\Windows\Temporary Internet Files\Content.IE5\4VHUFU2Z\lgi01b201403060200[1].jpg"/>
          <p:cNvPicPr>
            <a:picLocks noChangeAspect="1"/>
          </p:cNvPicPr>
          <p:nvPr/>
        </p:nvPicPr>
        <p:blipFill>
          <a:blip r:embed="rId2">
            <a:extLst/>
          </a:blip>
          <a:stretch>
            <a:fillRect/>
          </a:stretch>
        </p:blipFill>
        <p:spPr>
          <a:xfrm>
            <a:off x="6178086" y="1711809"/>
            <a:ext cx="2242753" cy="2346037"/>
          </a:xfrm>
          <a:prstGeom prst="rect">
            <a:avLst/>
          </a:prstGeom>
          <a:ln w="12700">
            <a:miter lim="400000"/>
          </a:ln>
        </p:spPr>
      </p:pic>
      <p:pic>
        <p:nvPicPr>
          <p:cNvPr id="249" name="image15.png"/>
          <p:cNvPicPr>
            <a:picLocks noChangeAspect="1"/>
          </p:cNvPicPr>
          <p:nvPr/>
        </p:nvPicPr>
        <p:blipFill>
          <a:blip r:embed="rId3">
            <a:extLst/>
          </a:blip>
          <a:srcRect t="6499" r="29050"/>
          <a:stretch>
            <a:fillRect/>
          </a:stretch>
        </p:blipFill>
        <p:spPr>
          <a:xfrm>
            <a:off x="3540459" y="2023280"/>
            <a:ext cx="2320145" cy="2034565"/>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
                                            <p:txEl>
                                              <p:pRg st="0" end="0"/>
                                            </p:txEl>
                                          </p:spTgt>
                                        </p:tgtEl>
                                        <p:attrNameLst>
                                          <p:attrName>style.visibility</p:attrName>
                                        </p:attrNameLst>
                                      </p:cBhvr>
                                      <p:to>
                                        <p:strVal val="visible"/>
                                      </p:to>
                                    </p:set>
                                    <p:animEffect transition="in" filter="fade">
                                      <p:cBhvr>
                                        <p:cTn id="7" dur="500"/>
                                        <p:tgtEl>
                                          <p:spTgt spid="2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5">
                                            <p:txEl>
                                              <p:pRg st="1" end="1"/>
                                            </p:txEl>
                                          </p:spTgt>
                                        </p:tgtEl>
                                        <p:attrNameLst>
                                          <p:attrName>style.visibility</p:attrName>
                                        </p:attrNameLst>
                                      </p:cBhvr>
                                      <p:to>
                                        <p:strVal val="visible"/>
                                      </p:to>
                                    </p:set>
                                    <p:animEffect transition="in" filter="fade">
                                      <p:cBhvr>
                                        <p:cTn id="12" dur="500"/>
                                        <p:tgtEl>
                                          <p:spTgt spid="245">
                                            <p:txEl>
                                              <p:pRg st="1" end="1"/>
                                            </p:txEl>
                                          </p:spTgt>
                                        </p:tgtEl>
                                      </p:cBhvr>
                                    </p:animEffect>
                                  </p:childTnLst>
                                </p:cTn>
                              </p:par>
                              <p:par>
                                <p:cTn id="13" presetID="10" presetClass="entr" presetSubtype="0" fill="hold" grpId="2" nodeType="withEffect">
                                  <p:stCondLst>
                                    <p:cond delay="0"/>
                                  </p:stCondLst>
                                  <p:childTnLst>
                                    <p:set>
                                      <p:cBhvr>
                                        <p:cTn id="14" dur="1" fill="hold">
                                          <p:stCondLst>
                                            <p:cond delay="0"/>
                                          </p:stCondLst>
                                        </p:cTn>
                                        <p:tgtEl>
                                          <p:spTgt spid="248"/>
                                        </p:tgtEl>
                                        <p:attrNameLst>
                                          <p:attrName>style.visibility</p:attrName>
                                        </p:attrNameLst>
                                      </p:cBhvr>
                                      <p:to>
                                        <p:strVal val="visible"/>
                                      </p:to>
                                    </p:set>
                                    <p:animEffect transition="in" filter="fade">
                                      <p:cBhvr>
                                        <p:cTn id="15" dur="500"/>
                                        <p:tgtEl>
                                          <p:spTgt spid="24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5">
                                            <p:txEl>
                                              <p:pRg st="2" end="2"/>
                                            </p:txEl>
                                          </p:spTgt>
                                        </p:tgtEl>
                                        <p:attrNameLst>
                                          <p:attrName>style.visibility</p:attrName>
                                        </p:attrNameLst>
                                      </p:cBhvr>
                                      <p:to>
                                        <p:strVal val="visible"/>
                                      </p:to>
                                    </p:set>
                                    <p:animEffect transition="in" filter="fade">
                                      <p:cBhvr>
                                        <p:cTn id="20" dur="500"/>
                                        <p:tgtEl>
                                          <p:spTgt spid="245">
                                            <p:txEl>
                                              <p:pRg st="2" end="2"/>
                                            </p:txEl>
                                          </p:spTgt>
                                        </p:tgtEl>
                                      </p:cBhvr>
                                    </p:animEffect>
                                  </p:childTnLst>
                                </p:cTn>
                              </p:par>
                              <p:par>
                                <p:cTn id="21" presetID="10" presetClass="entr" presetSubtype="0" fill="hold" grpId="3" nodeType="withEffect">
                                  <p:stCondLst>
                                    <p:cond delay="0"/>
                                  </p:stCondLst>
                                  <p:childTnLst>
                                    <p:set>
                                      <p:cBhvr>
                                        <p:cTn id="22" dur="1" fill="hold">
                                          <p:stCondLst>
                                            <p:cond delay="0"/>
                                          </p:stCondLst>
                                        </p:cTn>
                                        <p:tgtEl>
                                          <p:spTgt spid="249"/>
                                        </p:tgtEl>
                                        <p:attrNameLst>
                                          <p:attrName>style.visibility</p:attrName>
                                        </p:attrNameLst>
                                      </p:cBhvr>
                                      <p:to>
                                        <p:strVal val="visible"/>
                                      </p:to>
                                    </p:set>
                                    <p:animEffect transition="in" filter="fade">
                                      <p:cBhvr>
                                        <p:cTn id="23" dur="500"/>
                                        <p:tgtEl>
                                          <p:spTgt spid="24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45">
                                            <p:txEl>
                                              <p:pRg st="7" end="7"/>
                                            </p:txEl>
                                          </p:spTgt>
                                        </p:tgtEl>
                                        <p:attrNameLst>
                                          <p:attrName>style.visibility</p:attrName>
                                        </p:attrNameLst>
                                      </p:cBhvr>
                                      <p:to>
                                        <p:strVal val="visible"/>
                                      </p:to>
                                    </p:set>
                                    <p:animEffect transition="in" filter="fade">
                                      <p:cBhvr>
                                        <p:cTn id="28" dur="500"/>
                                        <p:tgtEl>
                                          <p:spTgt spid="24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uiExpand="1" build="p"/>
      <p:bldP spid="248" grpId="2" uiExpand="1" animBg="1" advAuto="0"/>
      <p:bldP spid="249" grpId="3" uiExpand="1"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Shape 252"/>
          <p:cNvSpPr>
            <a:spLocks noGrp="1"/>
          </p:cNvSpPr>
          <p:nvPr>
            <p:ph type="body" sz="quarter" idx="1"/>
          </p:nvPr>
        </p:nvSpPr>
        <p:spPr>
          <a:prstGeom prst="rect">
            <a:avLst/>
          </a:prstGeom>
        </p:spPr>
        <p:txBody>
          <a:bodyPr>
            <a:normAutofit/>
          </a:bodyPr>
          <a:lstStyle>
            <a:lvl1pPr defTabSz="850369">
              <a:defRPr sz="4900"/>
            </a:lvl1pPr>
          </a:lstStyle>
          <a:p>
            <a:r>
              <a:rPr sz="3880" dirty="0"/>
              <a:t>Activity 1</a:t>
            </a:r>
          </a:p>
        </p:txBody>
      </p:sp>
      <p:sp>
        <p:nvSpPr>
          <p:cNvPr id="253" name="Shape 253"/>
          <p:cNvSpPr>
            <a:spLocks noGrp="1"/>
          </p:cNvSpPr>
          <p:nvPr>
            <p:ph type="body" sz="quarter" idx="13"/>
          </p:nvPr>
        </p:nvSpPr>
        <p:spPr>
          <a:xfrm>
            <a:off x="1724988" y="3872634"/>
            <a:ext cx="6490964" cy="1795281"/>
          </a:xfrm>
          <a:prstGeom prst="rect">
            <a:avLst/>
          </a:prstGeom>
          <a:extLst>
            <a:ext uri="{C572A759-6A51-4108-AA02-DFA0A04FC94B}">
              <ma14:wrappingTextBoxFlag xmlns:ma14="http://schemas.microsoft.com/office/mac/drawingml/2011/main" xmlns="" val="1"/>
            </a:ext>
          </a:extLst>
        </p:spPr>
        <p:txBody>
          <a:bodyPr>
            <a:normAutofit/>
          </a:bodyPr>
          <a:lstStyle>
            <a:lvl1pPr marL="0" indent="0" defTabSz="685765">
              <a:lnSpc>
                <a:spcPts val="2600"/>
              </a:lnSpc>
              <a:spcBef>
                <a:spcPts val="0"/>
              </a:spcBef>
              <a:buSzTx/>
              <a:buNone/>
              <a:defRPr sz="4000">
                <a:latin typeface="Calibri Light"/>
                <a:ea typeface="Calibri Light"/>
                <a:cs typeface="Calibri Light"/>
                <a:sym typeface="Calibri Light"/>
              </a:defRPr>
            </a:lvl1pPr>
          </a:lstStyle>
          <a:p>
            <a:r>
              <a:rPr dirty="0">
                <a:solidFill>
                  <a:schemeClr val="bg1"/>
                </a:solidFill>
                <a:sym typeface="Calibri"/>
              </a:rPr>
              <a:t>Life events and </a:t>
            </a:r>
            <a:r>
              <a:rPr dirty="0" smtClean="0">
                <a:solidFill>
                  <a:schemeClr val="bg1"/>
                </a:solidFill>
                <a:sym typeface="Calibri"/>
              </a:rPr>
              <a:t>their</a:t>
            </a:r>
            <a:endParaRPr lang="en-US" dirty="0" smtClean="0">
              <a:solidFill>
                <a:schemeClr val="bg1"/>
              </a:solidFill>
              <a:sym typeface="Calibri"/>
            </a:endParaRPr>
          </a:p>
          <a:p>
            <a:endParaRPr lang="en-US" dirty="0" smtClean="0">
              <a:solidFill>
                <a:schemeClr val="bg1"/>
              </a:solidFill>
              <a:sym typeface="Calibri"/>
            </a:endParaRPr>
          </a:p>
          <a:p>
            <a:r>
              <a:rPr dirty="0" smtClean="0">
                <a:solidFill>
                  <a:schemeClr val="bg1"/>
                </a:solidFill>
                <a:sym typeface="Calibri"/>
              </a:rPr>
              <a:t>expenses</a:t>
            </a:r>
            <a:endParaRPr dirty="0">
              <a:solidFill>
                <a:schemeClr val="bg1"/>
              </a:solidFill>
              <a:sym typeface="Calibri"/>
            </a:endParaRPr>
          </a:p>
        </p:txBody>
      </p:sp>
      <p:sp>
        <p:nvSpPr>
          <p:cNvPr id="251" name="Shape 251"/>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body" idx="1"/>
          </p:nvPr>
        </p:nvSpPr>
        <p:spPr>
          <a:xfrm>
            <a:off x="730801" y="3200630"/>
            <a:ext cx="7935528" cy="3181697"/>
          </a:xfrm>
          <a:prstGeom prst="rect">
            <a:avLst/>
          </a:prstGeom>
        </p:spPr>
        <p:txBody>
          <a:bodyPr/>
          <a:lstStyle/>
          <a:p>
            <a:pPr marL="0" indent="0" defTabSz="719965">
              <a:lnSpc>
                <a:spcPct val="150000"/>
              </a:lnSpc>
              <a:spcBef>
                <a:spcPts val="800"/>
              </a:spcBef>
              <a:buSzTx/>
              <a:buNone/>
              <a:tabLst>
                <a:tab pos="584200" algn="l"/>
              </a:tabLst>
              <a:defRPr sz="2100">
                <a:solidFill>
                  <a:schemeClr val="accent1"/>
                </a:solidFill>
                <a:latin typeface="Calibri Light"/>
                <a:ea typeface="Calibri Light"/>
                <a:cs typeface="Calibri Light"/>
                <a:sym typeface="Calibri Light"/>
              </a:defRPr>
            </a:pPr>
            <a:endParaRPr dirty="0"/>
          </a:p>
          <a:p>
            <a:pPr marL="341313" indent="-341313"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smtClean="0"/>
              <a:t>List </a:t>
            </a:r>
            <a:r>
              <a:rPr dirty="0" smtClean="0"/>
              <a:t>in the blanks the life events that may be experienced at each of the </a:t>
            </a:r>
            <a:r>
              <a:rPr dirty="0"/>
              <a:t>following life stages.  </a:t>
            </a:r>
            <a:endParaRPr lang="en-US" dirty="0" smtClean="0"/>
          </a:p>
          <a:p>
            <a:pPr marL="342000" indent="0" defTabSz="719965">
              <a:lnSpc>
                <a:spcPts val="2600"/>
              </a:lnSpc>
              <a:spcBef>
                <a:spcPts val="0"/>
              </a:spcBef>
              <a:spcAft>
                <a:spcPts val="600"/>
              </a:spcAft>
              <a:buNone/>
              <a:tabLst>
                <a:tab pos="584200" algn="l"/>
              </a:tabLst>
              <a:defRPr sz="2100">
                <a:solidFill>
                  <a:schemeClr val="accent1"/>
                </a:solidFill>
                <a:latin typeface="Calibri Light"/>
                <a:ea typeface="Calibri Light"/>
                <a:cs typeface="Calibri Light"/>
                <a:sym typeface="Calibri Light"/>
              </a:defRPr>
            </a:pPr>
            <a:r>
              <a:rPr dirty="0" smtClean="0">
                <a:solidFill>
                  <a:srgbClr val="00C1D5"/>
                </a:solidFill>
              </a:rPr>
              <a:t>Any </a:t>
            </a:r>
            <a:r>
              <a:rPr dirty="0">
                <a:solidFill>
                  <a:srgbClr val="00C1D5"/>
                </a:solidFill>
              </a:rPr>
              <a:t>reasonable answers such as completing a degree, getting </a:t>
            </a:r>
            <a:r>
              <a:rPr dirty="0" smtClean="0">
                <a:solidFill>
                  <a:srgbClr val="00C1D5"/>
                </a:solidFill>
              </a:rPr>
              <a:t>employed</a:t>
            </a:r>
            <a:r>
              <a:rPr dirty="0">
                <a:solidFill>
                  <a:srgbClr val="00C1D5"/>
                </a:solidFill>
              </a:rPr>
              <a:t>, starting a business, preparing for a wedding, buying a flat and raising a child. </a:t>
            </a:r>
          </a:p>
        </p:txBody>
      </p:sp>
      <p:sp>
        <p:nvSpPr>
          <p:cNvPr id="256" name="Shape 256"/>
          <p:cNvSpPr>
            <a:spLocks noGrp="1"/>
          </p:cNvSpPr>
          <p:nvPr>
            <p:ph type="body" sz="quarter" idx="13"/>
          </p:nvPr>
        </p:nvSpPr>
        <p:spPr>
          <a:xfrm>
            <a:off x="730067" y="691200"/>
            <a:ext cx="7683866" cy="1392766"/>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1: Life events and their expenses</a:t>
            </a:r>
          </a:p>
        </p:txBody>
      </p:sp>
      <p:sp>
        <p:nvSpPr>
          <p:cNvPr id="257" name="Shape 257"/>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grpSp>
        <p:nvGrpSpPr>
          <p:cNvPr id="3" name="群組 2"/>
          <p:cNvGrpSpPr/>
          <p:nvPr/>
        </p:nvGrpSpPr>
        <p:grpSpPr>
          <a:xfrm>
            <a:off x="1379522" y="2068864"/>
            <a:ext cx="6227001" cy="781351"/>
            <a:chOff x="1176330" y="2068864"/>
            <a:chExt cx="6227001" cy="781351"/>
          </a:xfrm>
        </p:grpSpPr>
        <p:grpSp>
          <p:nvGrpSpPr>
            <p:cNvPr id="271" name="Group 271"/>
            <p:cNvGrpSpPr/>
            <p:nvPr/>
          </p:nvGrpSpPr>
          <p:grpSpPr>
            <a:xfrm>
              <a:off x="1176330" y="2068864"/>
              <a:ext cx="6227001" cy="781351"/>
              <a:chOff x="495384" y="664462"/>
              <a:chExt cx="6227002" cy="781351"/>
            </a:xfrm>
          </p:grpSpPr>
          <p:grpSp>
            <p:nvGrpSpPr>
              <p:cNvPr id="269" name="Group 269"/>
              <p:cNvGrpSpPr/>
              <p:nvPr/>
            </p:nvGrpSpPr>
            <p:grpSpPr>
              <a:xfrm>
                <a:off x="495384" y="664462"/>
                <a:ext cx="6227002" cy="781351"/>
                <a:chOff x="495384" y="664462"/>
                <a:chExt cx="6227001" cy="781350"/>
              </a:xfrm>
            </p:grpSpPr>
            <p:sp>
              <p:nvSpPr>
                <p:cNvPr id="264" name="Shape 264"/>
                <p:cNvSpPr/>
                <p:nvPr/>
              </p:nvSpPr>
              <p:spPr>
                <a:xfrm>
                  <a:off x="495384" y="1019815"/>
                  <a:ext cx="6227001" cy="1"/>
                </a:xfrm>
                <a:prstGeom prst="line">
                  <a:avLst/>
                </a:prstGeom>
                <a:noFill/>
                <a:ln w="38100" cap="flat">
                  <a:solidFill>
                    <a:srgbClr val="171616"/>
                  </a:solidFill>
                  <a:prstDash val="solid"/>
                  <a:miter lim="800000"/>
                  <a:tailEnd type="triangle" w="med" len="med"/>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265" name="Shape 265"/>
                <p:cNvSpPr/>
                <p:nvPr/>
              </p:nvSpPr>
              <p:spPr>
                <a:xfrm flipH="1">
                  <a:off x="495384" y="668042"/>
                  <a:ext cx="1" cy="777770"/>
                </a:xfrm>
                <a:prstGeom prst="line">
                  <a:avLst/>
                </a:prstGeom>
                <a:noFill/>
                <a:ln w="38100" cap="flat">
                  <a:solidFill>
                    <a:srgbClr val="171616"/>
                  </a:solidFill>
                  <a:prstDash val="solid"/>
                  <a:miter lim="800000"/>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266" name="Shape 266"/>
                <p:cNvSpPr/>
                <p:nvPr/>
              </p:nvSpPr>
              <p:spPr>
                <a:xfrm flipH="1">
                  <a:off x="1565222" y="668042"/>
                  <a:ext cx="1" cy="777770"/>
                </a:xfrm>
                <a:prstGeom prst="line">
                  <a:avLst/>
                </a:prstGeom>
                <a:noFill/>
                <a:ln w="38100" cap="flat">
                  <a:solidFill>
                    <a:srgbClr val="171616"/>
                  </a:solidFill>
                  <a:prstDash val="solid"/>
                  <a:miter lim="800000"/>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267" name="Shape 267"/>
                <p:cNvSpPr/>
                <p:nvPr/>
              </p:nvSpPr>
              <p:spPr>
                <a:xfrm>
                  <a:off x="3427893" y="664462"/>
                  <a:ext cx="1" cy="779385"/>
                </a:xfrm>
                <a:prstGeom prst="line">
                  <a:avLst/>
                </a:prstGeom>
                <a:noFill/>
                <a:ln w="38100" cap="flat">
                  <a:solidFill>
                    <a:srgbClr val="171616"/>
                  </a:solidFill>
                  <a:prstDash val="solid"/>
                  <a:miter lim="800000"/>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268" name="Shape 268"/>
                <p:cNvSpPr/>
                <p:nvPr/>
              </p:nvSpPr>
              <p:spPr>
                <a:xfrm>
                  <a:off x="4327757" y="668042"/>
                  <a:ext cx="1" cy="777770"/>
                </a:xfrm>
                <a:prstGeom prst="line">
                  <a:avLst/>
                </a:prstGeom>
                <a:noFill/>
                <a:ln w="38100" cap="flat">
                  <a:solidFill>
                    <a:srgbClr val="171616"/>
                  </a:solidFill>
                  <a:prstDash val="solid"/>
                  <a:miter lim="800000"/>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grpSp>
          <p:sp>
            <p:nvSpPr>
              <p:cNvPr id="270" name="Shape 270"/>
              <p:cNvSpPr/>
              <p:nvPr/>
            </p:nvSpPr>
            <p:spPr>
              <a:xfrm>
                <a:off x="5571867" y="668042"/>
                <a:ext cx="1" cy="777770"/>
              </a:xfrm>
              <a:prstGeom prst="line">
                <a:avLst/>
              </a:prstGeom>
              <a:noFill/>
              <a:ln w="38100" cap="flat">
                <a:solidFill>
                  <a:srgbClr val="171616"/>
                </a:solidFill>
                <a:prstDash val="solid"/>
                <a:miter lim="800000"/>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grpSp>
        <p:sp>
          <p:nvSpPr>
            <p:cNvPr id="272" name="Shape 272"/>
            <p:cNvSpPr/>
            <p:nvPr/>
          </p:nvSpPr>
          <p:spPr>
            <a:xfrm>
              <a:off x="3222230" y="2070480"/>
              <a:ext cx="1" cy="777770"/>
            </a:xfrm>
            <a:prstGeom prst="line">
              <a:avLst/>
            </a:prstGeom>
            <a:ln w="38100">
              <a:solidFill>
                <a:srgbClr val="171616"/>
              </a:solidFill>
              <a:miter/>
            </a:ln>
          </p:spPr>
          <p:txBody>
            <a:bodyPr lIns="45718" tIns="45718" rIns="45718" bIns="45718"/>
            <a:lstStyle/>
            <a:p>
              <a:pPr defTabSz="914400">
                <a:defRPr>
                  <a:solidFill>
                    <a:srgbClr val="000000"/>
                  </a:solidFill>
                  <a:latin typeface="+mj-lt"/>
                  <a:ea typeface="+mj-ea"/>
                  <a:cs typeface="+mj-cs"/>
                  <a:sym typeface="Calibri"/>
                </a:defRPr>
              </a:pPr>
              <a:endParaRPr/>
            </a:p>
          </p:txBody>
        </p:sp>
      </p:grpSp>
      <p:sp>
        <p:nvSpPr>
          <p:cNvPr id="274" name="Shape 274"/>
          <p:cNvSpPr/>
          <p:nvPr/>
        </p:nvSpPr>
        <p:spPr>
          <a:xfrm>
            <a:off x="7698069" y="2260325"/>
            <a:ext cx="761659" cy="3327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lnSpc>
                <a:spcPct val="115000"/>
              </a:lnSpc>
              <a:defRPr sz="1600">
                <a:solidFill>
                  <a:schemeClr val="accent1"/>
                </a:solidFill>
                <a:latin typeface="Calibri Light"/>
                <a:ea typeface="Calibri Light"/>
                <a:cs typeface="Calibri Light"/>
                <a:sym typeface="Calibri Light"/>
              </a:defRPr>
            </a:lvl1pPr>
          </a:lstStyle>
          <a:p>
            <a:r>
              <a:t>Age</a:t>
            </a:r>
          </a:p>
        </p:txBody>
      </p:sp>
      <p:grpSp>
        <p:nvGrpSpPr>
          <p:cNvPr id="2" name="群組 1"/>
          <p:cNvGrpSpPr/>
          <p:nvPr/>
        </p:nvGrpSpPr>
        <p:grpSpPr>
          <a:xfrm>
            <a:off x="616237" y="1402268"/>
            <a:ext cx="6230593" cy="2074674"/>
            <a:chOff x="394573" y="1864068"/>
            <a:chExt cx="6230593" cy="2074674"/>
          </a:xfrm>
        </p:grpSpPr>
        <p:sp>
          <p:nvSpPr>
            <p:cNvPr id="258" name="Shape 258"/>
            <p:cNvSpPr/>
            <p:nvPr/>
          </p:nvSpPr>
          <p:spPr>
            <a:xfrm>
              <a:off x="1508741" y="3322685"/>
              <a:ext cx="1437911" cy="5847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a:defRPr sz="1600">
                  <a:solidFill>
                    <a:schemeClr val="accent1"/>
                  </a:solidFill>
                  <a:latin typeface="Calibri Light"/>
                  <a:ea typeface="Calibri Light"/>
                  <a:cs typeface="Calibri Light"/>
                  <a:sym typeface="Calibri Light"/>
                </a:defRPr>
              </a:lvl1pPr>
            </a:lstStyle>
            <a:p>
              <a:r>
                <a:rPr dirty="0"/>
                <a:t>Get employed / Start a business</a:t>
              </a:r>
            </a:p>
          </p:txBody>
        </p:sp>
        <p:sp>
          <p:nvSpPr>
            <p:cNvPr id="259" name="Shape 259"/>
            <p:cNvSpPr/>
            <p:nvPr/>
          </p:nvSpPr>
          <p:spPr>
            <a:xfrm>
              <a:off x="2636863" y="2150128"/>
              <a:ext cx="1376777" cy="3327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a:defRPr sz="1600">
                  <a:solidFill>
                    <a:schemeClr val="accent1"/>
                  </a:solidFill>
                  <a:latin typeface="Calibri Light"/>
                  <a:ea typeface="Calibri Light"/>
                  <a:cs typeface="Calibri Light"/>
                  <a:sym typeface="Calibri Light"/>
                </a:defRPr>
              </a:lvl1pPr>
            </a:lstStyle>
            <a:p>
              <a:r>
                <a:rPr dirty="0"/>
                <a:t>Get married</a:t>
              </a:r>
            </a:p>
          </p:txBody>
        </p:sp>
        <p:sp>
          <p:nvSpPr>
            <p:cNvPr id="260" name="Shape 260"/>
            <p:cNvSpPr/>
            <p:nvPr/>
          </p:nvSpPr>
          <p:spPr>
            <a:xfrm>
              <a:off x="5863507" y="3328506"/>
              <a:ext cx="761659" cy="610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algn="ctr">
                <a:lnSpc>
                  <a:spcPct val="115000"/>
                </a:lnSpc>
                <a:defRPr sz="1600">
                  <a:solidFill>
                    <a:schemeClr val="accent1"/>
                  </a:solidFill>
                  <a:latin typeface="Calibri Light"/>
                  <a:ea typeface="Calibri Light"/>
                  <a:cs typeface="Calibri Light"/>
                  <a:sym typeface="Calibri Light"/>
                </a:defRPr>
              </a:pPr>
              <a:r>
                <a:rPr dirty="0"/>
                <a:t>Retire</a:t>
              </a:r>
            </a:p>
            <a:p>
              <a:pPr algn="ctr">
                <a:defRPr sz="1600">
                  <a:solidFill>
                    <a:schemeClr val="accent1"/>
                  </a:solidFill>
                  <a:latin typeface="Calibri Light"/>
                  <a:ea typeface="Calibri Light"/>
                  <a:cs typeface="Calibri Light"/>
                  <a:sym typeface="Calibri Light"/>
                </a:defRPr>
              </a:pPr>
              <a:r>
                <a:rPr dirty="0"/>
                <a:t> </a:t>
              </a:r>
            </a:p>
          </p:txBody>
        </p:sp>
        <p:sp>
          <p:nvSpPr>
            <p:cNvPr id="262" name="Shape 262"/>
            <p:cNvSpPr/>
            <p:nvPr/>
          </p:nvSpPr>
          <p:spPr>
            <a:xfrm>
              <a:off x="3459751" y="3328506"/>
              <a:ext cx="1315586" cy="5740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algn="ctr">
                <a:defRPr sz="1600">
                  <a:solidFill>
                    <a:schemeClr val="accent1"/>
                  </a:solidFill>
                  <a:latin typeface="Calibri Light"/>
                  <a:ea typeface="Calibri Light"/>
                  <a:cs typeface="Calibri Light"/>
                  <a:sym typeface="Calibri Light"/>
                </a:defRPr>
              </a:pPr>
              <a:r>
                <a:rPr dirty="0"/>
                <a:t>Form </a:t>
              </a:r>
            </a:p>
            <a:p>
              <a:pPr algn="ctr">
                <a:defRPr sz="1600">
                  <a:solidFill>
                    <a:schemeClr val="accent1"/>
                  </a:solidFill>
                  <a:latin typeface="Calibri Light"/>
                  <a:ea typeface="Calibri Light"/>
                  <a:cs typeface="Calibri Light"/>
                  <a:sym typeface="Calibri Light"/>
                </a:defRPr>
              </a:pPr>
              <a:r>
                <a:rPr dirty="0"/>
                <a:t>a family</a:t>
              </a:r>
            </a:p>
          </p:txBody>
        </p:sp>
        <p:sp>
          <p:nvSpPr>
            <p:cNvPr id="273" name="Shape 273"/>
            <p:cNvSpPr/>
            <p:nvPr/>
          </p:nvSpPr>
          <p:spPr>
            <a:xfrm>
              <a:off x="4356137" y="1976701"/>
              <a:ext cx="1315586" cy="5740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1600">
                  <a:solidFill>
                    <a:schemeClr val="accent1"/>
                  </a:solidFill>
                  <a:latin typeface="Calibri Light"/>
                  <a:ea typeface="Calibri Light"/>
                  <a:cs typeface="Calibri Light"/>
                  <a:sym typeface="Calibri Light"/>
                </a:defRPr>
              </a:lvl1pPr>
            </a:lstStyle>
            <a:p>
              <a:r>
                <a:rPr dirty="0"/>
                <a:t>Plan for retirement</a:t>
              </a:r>
            </a:p>
          </p:txBody>
        </p:sp>
        <p:sp>
          <p:nvSpPr>
            <p:cNvPr id="275" name="Shape 275"/>
            <p:cNvSpPr/>
            <p:nvPr/>
          </p:nvSpPr>
          <p:spPr>
            <a:xfrm>
              <a:off x="394573" y="1864068"/>
              <a:ext cx="1680295" cy="90485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gn="ctr">
                <a:lnSpc>
                  <a:spcPct val="115000"/>
                </a:lnSpc>
                <a:defRPr sz="1600">
                  <a:solidFill>
                    <a:schemeClr val="accent1"/>
                  </a:solidFill>
                  <a:latin typeface="Calibri Light"/>
                  <a:ea typeface="Calibri Light"/>
                  <a:cs typeface="Calibri Light"/>
                  <a:sym typeface="Calibri Light"/>
                </a:defRPr>
              </a:pPr>
              <a:r>
                <a:rPr dirty="0"/>
                <a:t>Graduate from secondary school</a:t>
              </a:r>
            </a:p>
            <a:p>
              <a:pPr algn="ctr">
                <a:defRPr sz="1600">
                  <a:solidFill>
                    <a:schemeClr val="accent1"/>
                  </a:solidFill>
                  <a:latin typeface="Calibri Light"/>
                  <a:ea typeface="Calibri Light"/>
                  <a:cs typeface="Calibri Light"/>
                  <a:sym typeface="Calibri Light"/>
                </a:defRPr>
              </a:pPr>
              <a:r>
                <a:rPr dirty="0"/>
                <a:t> </a:t>
              </a:r>
            </a:p>
          </p:txBody>
        </p:sp>
      </p:gr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55">
                                            <p:txEl>
                                              <p:pRg st="1" end="1"/>
                                            </p:txEl>
                                          </p:spTgt>
                                        </p:tgtEl>
                                        <p:attrNameLst>
                                          <p:attrName>style.visibility</p:attrName>
                                        </p:attrNameLst>
                                      </p:cBhvr>
                                      <p:to>
                                        <p:strVal val="visible"/>
                                      </p:to>
                                    </p:set>
                                    <p:animEffect transition="in" filter="fade">
                                      <p:cBhvr>
                                        <p:cTn id="7" dur="500"/>
                                        <p:tgtEl>
                                          <p:spTgt spid="2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55">
                                            <p:txEl>
                                              <p:pRg st="2" end="2"/>
                                            </p:txEl>
                                          </p:spTgt>
                                        </p:tgtEl>
                                        <p:attrNameLst>
                                          <p:attrName>style.visibility</p:attrName>
                                        </p:attrNameLst>
                                      </p:cBhvr>
                                      <p:to>
                                        <p:strVal val="visible"/>
                                      </p:to>
                                    </p:set>
                                    <p:animEffect transition="in" filter="fade">
                                      <p:cBhvr>
                                        <p:cTn id="12" dur="500"/>
                                        <p:tgtEl>
                                          <p:spTgt spid="2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1" uiExpand="1" build="p"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p:cNvSpPr>
          <p:nvPr>
            <p:ph type="body" idx="1"/>
          </p:nvPr>
        </p:nvSpPr>
        <p:spPr>
          <a:xfrm>
            <a:off x="730800" y="1350000"/>
            <a:ext cx="7679267" cy="4142252"/>
          </a:xfrm>
          <a:prstGeom prst="rect">
            <a:avLst/>
          </a:prstGeom>
        </p:spPr>
        <p:txBody>
          <a:bodyPr/>
          <a:lstStyle/>
          <a:p>
            <a:pPr marL="342882" indent="-37888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smtClean="0"/>
              <a:t>Regarding </a:t>
            </a:r>
            <a:r>
              <a:rPr dirty="0"/>
              <a:t>the previous question, how can you prepare for these important </a:t>
            </a:r>
            <a:r>
              <a:rPr dirty="0" smtClean="0"/>
              <a:t>expenses?</a:t>
            </a:r>
            <a:endParaRPr lang="en-US" dirty="0" smtClean="0"/>
          </a:p>
          <a:p>
            <a:pPr marL="36195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smtClean="0">
                <a:solidFill>
                  <a:srgbClr val="00C1D5"/>
                </a:solidFill>
              </a:rPr>
              <a:t>Work </a:t>
            </a:r>
            <a:r>
              <a:rPr dirty="0">
                <a:solidFill>
                  <a:srgbClr val="00C1D5"/>
                </a:solidFill>
              </a:rPr>
              <a:t>and study hard to increase the opportunities of finding a job with steady income in the future;</a:t>
            </a:r>
            <a:br>
              <a:rPr dirty="0">
                <a:solidFill>
                  <a:srgbClr val="00C1D5"/>
                </a:solidFill>
              </a:rPr>
            </a:br>
            <a:r>
              <a:rPr dirty="0">
                <a:solidFill>
                  <a:srgbClr val="00C1D5"/>
                </a:solidFill>
              </a:rPr>
              <a:t>In the meantime, form a habit of saving money earlier and accumulate wealth with compound interest.</a:t>
            </a:r>
          </a:p>
        </p:txBody>
      </p:sp>
      <p:sp>
        <p:nvSpPr>
          <p:cNvPr id="279" name="Shape 27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1: Life events and their expenses</a:t>
            </a:r>
          </a:p>
        </p:txBody>
      </p:sp>
      <p:sp>
        <p:nvSpPr>
          <p:cNvPr id="278" name="Shape 27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7">
                                            <p:txEl>
                                              <p:pRg st="0" end="0"/>
                                            </p:txEl>
                                          </p:spTgt>
                                        </p:tgtEl>
                                        <p:attrNameLst>
                                          <p:attrName>style.visibility</p:attrName>
                                        </p:attrNameLst>
                                      </p:cBhvr>
                                      <p:to>
                                        <p:strVal val="visible"/>
                                      </p:to>
                                    </p:set>
                                    <p:animEffect transition="in" filter="fade">
                                      <p:cBhvr>
                                        <p:cTn id="7" dur="500"/>
                                        <p:tgtEl>
                                          <p:spTgt spid="2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7">
                                            <p:txEl>
                                              <p:pRg st="1" end="1"/>
                                            </p:txEl>
                                          </p:spTgt>
                                        </p:tgtEl>
                                        <p:attrNameLst>
                                          <p:attrName>style.visibility</p:attrName>
                                        </p:attrNameLst>
                                      </p:cBhvr>
                                      <p:to>
                                        <p:strVal val="visible"/>
                                      </p:to>
                                    </p:set>
                                    <p:animEffect transition="in" filter="fade">
                                      <p:cBhvr>
                                        <p:cTn id="12" dur="500"/>
                                        <p:tgtEl>
                                          <p:spTgt spid="2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p:cNvSpPr>
          <p:nvPr>
            <p:ph type="body" sz="quarter" idx="1"/>
          </p:nvPr>
        </p:nvSpPr>
        <p:spPr>
          <a:prstGeom prst="rect">
            <a:avLst/>
          </a:prstGeom>
        </p:spPr>
        <p:txBody>
          <a:bodyPr>
            <a:normAutofit/>
          </a:bodyPr>
          <a:lstStyle>
            <a:lvl1pPr defTabSz="667495">
              <a:defRPr sz="3800">
                <a:solidFill>
                  <a:schemeClr val="accent3"/>
                </a:solidFill>
              </a:defRPr>
            </a:lvl1pPr>
          </a:lstStyle>
          <a:p>
            <a:r>
              <a:rPr sz="3880" dirty="0"/>
              <a:t>Activity 2: Group discussion</a:t>
            </a:r>
          </a:p>
        </p:txBody>
      </p:sp>
      <p:sp>
        <p:nvSpPr>
          <p:cNvPr id="301" name="Shape 301"/>
          <p:cNvSpPr>
            <a:spLocks noGrp="1"/>
          </p:cNvSpPr>
          <p:nvPr>
            <p:ph type="body" sz="quarter" idx="13"/>
          </p:nvPr>
        </p:nvSpPr>
        <p:spPr>
          <a:xfrm>
            <a:off x="1799659" y="4397369"/>
            <a:ext cx="6143732"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ts val="2600"/>
              </a:lnSpc>
              <a:spcBef>
                <a:spcPts val="0"/>
              </a:spcBef>
              <a:buSzTx/>
              <a:buNone/>
              <a:defRPr sz="4000">
                <a:solidFill>
                  <a:schemeClr val="accent3"/>
                </a:solidFill>
                <a:latin typeface="Calibri Light"/>
                <a:ea typeface="Calibri Light"/>
                <a:cs typeface="Calibri Light"/>
                <a:sym typeface="Calibri Light"/>
              </a:defRPr>
            </a:lvl1pPr>
          </a:lstStyle>
          <a:p>
            <a:r>
              <a:rPr dirty="0">
                <a:solidFill>
                  <a:schemeClr val="bg1"/>
                </a:solidFill>
              </a:rPr>
              <a:t>Financial goals and plans</a:t>
            </a:r>
          </a:p>
        </p:txBody>
      </p:sp>
      <p:sp>
        <p:nvSpPr>
          <p:cNvPr id="299" name="Shape 299"/>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a:spLocks noGrp="1"/>
          </p:cNvSpPr>
          <p:nvPr>
            <p:ph type="body" idx="1"/>
          </p:nvPr>
        </p:nvSpPr>
        <p:spPr>
          <a:xfrm>
            <a:off x="732367" y="1350117"/>
            <a:ext cx="7679267" cy="43483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a:t>Established in 2012 and supported by the Education Bureau and four financial regulators, the Investor and Financial Education Council (IFEC) is an </a:t>
            </a:r>
            <a:r>
              <a:rPr lang="en-US" altLang="zh-HK" dirty="0" err="1"/>
              <a:t>organisation</a:t>
            </a:r>
            <a:r>
              <a:rPr lang="en-US" altLang="zh-HK" dirty="0"/>
              <a:t> dedicated to improving financial literacy in Hong Kong.  The IFEC manages an independent and impartial financial education platform, The Chin Family, which provides free information, resources and </a:t>
            </a:r>
            <a:r>
              <a:rPr lang="en-US" altLang="zh-HK" dirty="0" err="1"/>
              <a:t>programmes</a:t>
            </a:r>
            <a:r>
              <a:rPr lang="en-US" altLang="zh-HK"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a:t>Learn more about the IFEC at </a:t>
            </a:r>
            <a:r>
              <a:rPr lang="en-US" altLang="zh-HK" u="sng" dirty="0">
                <a:solidFill>
                  <a:srgbClr val="0000FF"/>
                </a:solidFill>
                <a:uFill>
                  <a:solidFill>
                    <a:srgbClr val="0000FF"/>
                  </a:solidFill>
                </a:uFill>
                <a:hlinkClick r:id="rId2"/>
              </a:rPr>
              <a:t>www.ifec.org.hk</a:t>
            </a:r>
            <a:r>
              <a:rPr lang="en-US" altLang="zh-HK" dirty="0"/>
              <a:t>. </a:t>
            </a:r>
          </a:p>
        </p:txBody>
      </p:sp>
      <p:sp>
        <p:nvSpPr>
          <p:cNvPr id="174" name="Shape 174"/>
          <p:cNvSpPr>
            <a:spLocks noGrp="1"/>
          </p:cNvSpPr>
          <p:nvPr>
            <p:ph type="body" sz="quarter" idx="13"/>
          </p:nvPr>
        </p:nvSpPr>
        <p:spPr>
          <a:xfrm>
            <a:off x="732368" y="692154"/>
            <a:ext cx="7683866" cy="657966"/>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Investor and Financial Education Council</a:t>
            </a:r>
          </a:p>
        </p:txBody>
      </p:sp>
      <p:sp>
        <p:nvSpPr>
          <p:cNvPr id="175" name="Shape 175"/>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pic>
        <p:nvPicPr>
          <p:cNvPr id="176" name="image10.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 name="image4.jpeg"/>
          <p:cNvPicPr>
            <a:picLocks noChangeAspect="1"/>
          </p:cNvPicPr>
          <p:nvPr/>
        </p:nvPicPr>
        <p:blipFill>
          <a:blip r:embed="rId2">
            <a:extLst/>
          </a:blip>
          <a:stretch>
            <a:fillRect/>
          </a:stretch>
        </p:blipFill>
        <p:spPr>
          <a:xfrm>
            <a:off x="2443590" y="3145371"/>
            <a:ext cx="2122417" cy="2583952"/>
          </a:xfrm>
          <a:prstGeom prst="rect">
            <a:avLst/>
          </a:prstGeom>
          <a:ln w="12700">
            <a:miter lim="400000"/>
          </a:ln>
        </p:spPr>
      </p:pic>
      <p:pic>
        <p:nvPicPr>
          <p:cNvPr id="304" name="image17.png"/>
          <p:cNvPicPr>
            <a:picLocks noChangeAspect="1"/>
          </p:cNvPicPr>
          <p:nvPr/>
        </p:nvPicPr>
        <p:blipFill>
          <a:blip r:embed="rId3">
            <a:extLst/>
          </a:blip>
          <a:stretch>
            <a:fillRect/>
          </a:stretch>
        </p:blipFill>
        <p:spPr>
          <a:xfrm>
            <a:off x="4850857" y="3768379"/>
            <a:ext cx="1378839" cy="1960944"/>
          </a:xfrm>
          <a:prstGeom prst="rect">
            <a:avLst/>
          </a:prstGeom>
          <a:ln w="12700">
            <a:miter lim="400000"/>
          </a:ln>
        </p:spPr>
      </p:pic>
      <p:sp>
        <p:nvSpPr>
          <p:cNvPr id="305" name="Shape 305"/>
          <p:cNvSpPr>
            <a:spLocks noGrp="1"/>
          </p:cNvSpPr>
          <p:nvPr>
            <p:ph type="body" idx="1"/>
          </p:nvPr>
        </p:nvSpPr>
        <p:spPr>
          <a:xfrm>
            <a:off x="732368" y="692154"/>
            <a:ext cx="7683866" cy="675473"/>
          </a:xfrm>
          <a:prstGeom prst="rect">
            <a:avLst/>
          </a:prstGeom>
        </p:spPr>
        <p:txBody>
          <a:bodyPr/>
          <a:lstStyle>
            <a:lvl1pPr marL="0" indent="0">
              <a:lnSpc>
                <a:spcPts val="3400"/>
              </a:lnSpc>
              <a:buSzTx/>
              <a:buNone/>
              <a:defRPr sz="3300"/>
            </a:lvl1pPr>
          </a:lstStyle>
          <a:p>
            <a:r>
              <a:rPr b="1" dirty="0"/>
              <a:t>Activity 2: Case 1</a:t>
            </a:r>
          </a:p>
        </p:txBody>
      </p:sp>
      <p:sp>
        <p:nvSpPr>
          <p:cNvPr id="306" name="Shape 30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307" name="Shape 307"/>
          <p:cNvSpPr/>
          <p:nvPr/>
        </p:nvSpPr>
        <p:spPr>
          <a:xfrm>
            <a:off x="6010690" y="5375507"/>
            <a:ext cx="1463537" cy="439415"/>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algn="ctr">
              <a:defRPr sz="2100">
                <a:solidFill>
                  <a:schemeClr val="accent1"/>
                </a:solidFill>
                <a:latin typeface="Calibri Light"/>
                <a:ea typeface="Calibri Light"/>
                <a:cs typeface="Calibri Light"/>
                <a:sym typeface="Calibri Light"/>
              </a:defRPr>
            </a:lvl1pPr>
          </a:lstStyle>
          <a:p>
            <a:r>
              <a:rPr dirty="0"/>
              <a:t>Siu Fong</a:t>
            </a:r>
          </a:p>
        </p:txBody>
      </p:sp>
      <p:sp>
        <p:nvSpPr>
          <p:cNvPr id="308" name="Shape 308"/>
          <p:cNvSpPr/>
          <p:nvPr/>
        </p:nvSpPr>
        <p:spPr>
          <a:xfrm>
            <a:off x="1771967" y="5375508"/>
            <a:ext cx="1343247" cy="439415"/>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algn="ctr">
              <a:defRPr sz="2100">
                <a:solidFill>
                  <a:schemeClr val="accent1"/>
                </a:solidFill>
                <a:latin typeface="Calibri Light"/>
                <a:ea typeface="Calibri Light"/>
                <a:cs typeface="Calibri Light"/>
                <a:sym typeface="Calibri Light"/>
              </a:defRPr>
            </a:lvl1pPr>
          </a:lstStyle>
          <a:p>
            <a:r>
              <a:t>Man Kit</a:t>
            </a:r>
          </a:p>
        </p:txBody>
      </p:sp>
      <p:grpSp>
        <p:nvGrpSpPr>
          <p:cNvPr id="311" name="Group 311"/>
          <p:cNvGrpSpPr/>
          <p:nvPr/>
        </p:nvGrpSpPr>
        <p:grpSpPr>
          <a:xfrm>
            <a:off x="5678808" y="1354402"/>
            <a:ext cx="2802195" cy="2663777"/>
            <a:chOff x="0" y="98343"/>
            <a:chExt cx="2802194" cy="2329486"/>
          </a:xfrm>
        </p:grpSpPr>
        <p:sp>
          <p:nvSpPr>
            <p:cNvPr id="309" name="Shape 309"/>
            <p:cNvSpPr/>
            <p:nvPr/>
          </p:nvSpPr>
          <p:spPr>
            <a:xfrm>
              <a:off x="0" y="98343"/>
              <a:ext cx="2802194" cy="2329486"/>
            </a:xfrm>
            <a:custGeom>
              <a:avLst/>
              <a:gdLst/>
              <a:ahLst/>
              <a:cxnLst>
                <a:cxn ang="0">
                  <a:pos x="wd2" y="hd2"/>
                </a:cxn>
                <a:cxn ang="5400000">
                  <a:pos x="wd2" y="hd2"/>
                </a:cxn>
                <a:cxn ang="10800000">
                  <a:pos x="wd2" y="hd2"/>
                </a:cxn>
                <a:cxn ang="16200000">
                  <a:pos x="wd2" y="hd2"/>
                </a:cxn>
              </a:cxnLst>
              <a:rect l="0" t="0" r="r" b="b"/>
              <a:pathLst>
                <a:path w="21600" h="21600" extrusionOk="0">
                  <a:moveTo>
                    <a:pt x="0" y="2868"/>
                  </a:moveTo>
                  <a:cubicBezTo>
                    <a:pt x="0" y="1284"/>
                    <a:pt x="1067" y="0"/>
                    <a:pt x="2384" y="0"/>
                  </a:cubicBezTo>
                  <a:lnTo>
                    <a:pt x="19216" y="0"/>
                  </a:lnTo>
                  <a:cubicBezTo>
                    <a:pt x="20533" y="0"/>
                    <a:pt x="21600" y="1284"/>
                    <a:pt x="21600" y="2868"/>
                  </a:cubicBezTo>
                  <a:lnTo>
                    <a:pt x="21600" y="14338"/>
                  </a:lnTo>
                  <a:cubicBezTo>
                    <a:pt x="21600" y="15922"/>
                    <a:pt x="20533" y="17206"/>
                    <a:pt x="19216" y="17206"/>
                  </a:cubicBezTo>
                  <a:lnTo>
                    <a:pt x="9000" y="17206"/>
                  </a:lnTo>
                  <a:lnTo>
                    <a:pt x="2418" y="21600"/>
                  </a:lnTo>
                  <a:lnTo>
                    <a:pt x="3600" y="17206"/>
                  </a:lnTo>
                  <a:lnTo>
                    <a:pt x="2384" y="17206"/>
                  </a:lnTo>
                  <a:cubicBezTo>
                    <a:pt x="1067" y="17206"/>
                    <a:pt x="0" y="15922"/>
                    <a:pt x="0" y="14338"/>
                  </a:cubicBezTo>
                  <a:lnTo>
                    <a:pt x="0" y="14339"/>
                  </a:lnTo>
                  <a:lnTo>
                    <a:pt x="0" y="10037"/>
                  </a:lnTo>
                  <a:close/>
                </a:path>
              </a:pathLst>
            </a:custGeom>
            <a:solidFill>
              <a:srgbClr val="F7C3B7"/>
            </a:solidFill>
            <a:ln w="12700" cap="flat">
              <a:noFill/>
              <a:miter lim="400000"/>
            </a:ln>
            <a:effectLst/>
          </p:spPr>
          <p:txBody>
            <a:bodyPr wrap="square" lIns="45718" tIns="45718" rIns="45718" bIns="45718" numCol="1" anchor="ctr">
              <a:noAutofit/>
            </a:bodyPr>
            <a:lstStyle/>
            <a:p>
              <a:pPr>
                <a:defRPr>
                  <a:solidFill>
                    <a:srgbClr val="645F9B"/>
                  </a:solidFill>
                  <a:latin typeface="+mj-lt"/>
                  <a:ea typeface="+mj-ea"/>
                  <a:cs typeface="+mj-cs"/>
                  <a:sym typeface="Calibri"/>
                </a:defRPr>
              </a:pPr>
              <a:endParaRPr/>
            </a:p>
          </p:txBody>
        </p:sp>
        <p:sp>
          <p:nvSpPr>
            <p:cNvPr id="310" name="Shape 310"/>
            <p:cNvSpPr/>
            <p:nvPr/>
          </p:nvSpPr>
          <p:spPr>
            <a:xfrm>
              <a:off x="90584" y="171602"/>
              <a:ext cx="2621026" cy="170910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0956" tIns="60956" rIns="60956" bIns="60956" numCol="1" anchor="ctr">
              <a:spAutoFit/>
            </a:bodyPr>
            <a:lstStyle>
              <a:lvl1pPr>
                <a:defRPr sz="1600">
                  <a:solidFill>
                    <a:schemeClr val="accent1"/>
                  </a:solidFill>
                  <a:latin typeface="Calibri Light"/>
                  <a:ea typeface="Calibri Light"/>
                  <a:cs typeface="Calibri Light"/>
                  <a:sym typeface="Calibri Light"/>
                </a:defRPr>
              </a:lvl1pPr>
            </a:lstStyle>
            <a:p>
              <a:r>
                <a:rPr sz="1700" dirty="0"/>
                <a:t>I plan to use $8,000 to buy a TV by reducing my spending on shopping. $2,000 will be saved immediately after receiving my salary every month and then we can buy a new TV after four months.</a:t>
              </a:r>
            </a:p>
          </p:txBody>
        </p:sp>
      </p:grpSp>
      <p:grpSp>
        <p:nvGrpSpPr>
          <p:cNvPr id="314" name="Group 314"/>
          <p:cNvGrpSpPr/>
          <p:nvPr/>
        </p:nvGrpSpPr>
        <p:grpSpPr>
          <a:xfrm>
            <a:off x="520115" y="1205756"/>
            <a:ext cx="3165194" cy="2507261"/>
            <a:chOff x="0" y="-199530"/>
            <a:chExt cx="1923179" cy="3491293"/>
          </a:xfrm>
        </p:grpSpPr>
        <p:sp>
          <p:nvSpPr>
            <p:cNvPr id="312" name="Shape 312"/>
            <p:cNvSpPr/>
            <p:nvPr/>
          </p:nvSpPr>
          <p:spPr>
            <a:xfrm>
              <a:off x="0" y="-1"/>
              <a:ext cx="1923179" cy="3291764"/>
            </a:xfrm>
            <a:custGeom>
              <a:avLst/>
              <a:gdLst/>
              <a:ahLst/>
              <a:cxnLst>
                <a:cxn ang="0">
                  <a:pos x="wd2" y="hd2"/>
                </a:cxn>
                <a:cxn ang="5400000">
                  <a:pos x="wd2" y="hd2"/>
                </a:cxn>
                <a:cxn ang="10800000">
                  <a:pos x="wd2" y="hd2"/>
                </a:cxn>
                <a:cxn ang="16200000">
                  <a:pos x="wd2" y="hd2"/>
                </a:cxn>
              </a:cxnLst>
              <a:rect l="0" t="0" r="r" b="b"/>
              <a:pathLst>
                <a:path w="21600" h="21600" extrusionOk="0">
                  <a:moveTo>
                    <a:pt x="0" y="2943"/>
                  </a:moveTo>
                  <a:cubicBezTo>
                    <a:pt x="0" y="1318"/>
                    <a:pt x="1498" y="0"/>
                    <a:pt x="3345" y="0"/>
                  </a:cubicBezTo>
                  <a:lnTo>
                    <a:pt x="18255" y="0"/>
                  </a:lnTo>
                  <a:cubicBezTo>
                    <a:pt x="20102" y="0"/>
                    <a:pt x="21600" y="1318"/>
                    <a:pt x="21600" y="2943"/>
                  </a:cubicBezTo>
                  <a:lnTo>
                    <a:pt x="21600" y="14717"/>
                  </a:lnTo>
                  <a:cubicBezTo>
                    <a:pt x="21600" y="16343"/>
                    <a:pt x="20102" y="17660"/>
                    <a:pt x="18255" y="17660"/>
                  </a:cubicBezTo>
                  <a:lnTo>
                    <a:pt x="18000" y="17660"/>
                  </a:lnTo>
                  <a:lnTo>
                    <a:pt x="19894" y="21600"/>
                  </a:lnTo>
                  <a:lnTo>
                    <a:pt x="12600" y="17660"/>
                  </a:lnTo>
                  <a:lnTo>
                    <a:pt x="3345" y="17660"/>
                  </a:lnTo>
                  <a:cubicBezTo>
                    <a:pt x="1498" y="17660"/>
                    <a:pt x="0" y="16343"/>
                    <a:pt x="0" y="14717"/>
                  </a:cubicBezTo>
                  <a:lnTo>
                    <a:pt x="0" y="10302"/>
                  </a:lnTo>
                  <a:close/>
                </a:path>
              </a:pathLst>
            </a:custGeom>
            <a:solidFill>
              <a:srgbClr val="9F91CF"/>
            </a:solidFill>
            <a:ln w="12700" cap="flat">
              <a:noFill/>
              <a:miter lim="400000"/>
            </a:ln>
            <a:effectLst/>
          </p:spPr>
          <p:txBody>
            <a:bodyPr wrap="square" lIns="45718" tIns="45718" rIns="45718" bIns="45718" numCol="1" anchor="ctr">
              <a:noAutofit/>
            </a:bodyPr>
            <a:lstStyle/>
            <a:p>
              <a:pPr>
                <a:defRPr>
                  <a:solidFill>
                    <a:srgbClr val="645F9B"/>
                  </a:solidFill>
                  <a:latin typeface="+mj-lt"/>
                  <a:ea typeface="+mj-ea"/>
                  <a:cs typeface="+mj-cs"/>
                  <a:sym typeface="Calibri"/>
                </a:defRPr>
              </a:pPr>
              <a:endParaRPr sz="2000"/>
            </a:p>
          </p:txBody>
        </p:sp>
        <p:sp>
          <p:nvSpPr>
            <p:cNvPr id="313" name="Shape 313"/>
            <p:cNvSpPr/>
            <p:nvPr/>
          </p:nvSpPr>
          <p:spPr>
            <a:xfrm>
              <a:off x="113572" y="-199530"/>
              <a:ext cx="1729523" cy="30856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0956" tIns="60956" rIns="60956" bIns="60956" numCol="1" anchor="ctr">
              <a:spAutoFit/>
            </a:bodyPr>
            <a:lstStyle>
              <a:lvl1pPr>
                <a:defRPr sz="1600">
                  <a:solidFill>
                    <a:schemeClr val="accent1"/>
                  </a:solidFill>
                  <a:latin typeface="Calibri Light"/>
                  <a:ea typeface="Calibri Light"/>
                  <a:cs typeface="Calibri Light"/>
                  <a:sym typeface="Calibri Light"/>
                </a:defRPr>
              </a:lvl1pPr>
            </a:lstStyle>
            <a:p>
              <a:r>
                <a:rPr sz="1700" dirty="0"/>
                <a:t>I don’t plan to save money for purchasing a new TV as it’s not that expensive. The income that has not been spent at the end of the month should be enough to pay for it. Let’s deal with it later.</a:t>
              </a:r>
            </a:p>
          </p:txBody>
        </p:sp>
      </p:gr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hape 316"/>
          <p:cNvSpPr>
            <a:spLocks noGrp="1"/>
          </p:cNvSpPr>
          <p:nvPr>
            <p:ph type="body" idx="1"/>
          </p:nvPr>
        </p:nvSpPr>
        <p:spPr>
          <a:xfrm>
            <a:off x="732367" y="1350000"/>
            <a:ext cx="7679267" cy="4627719"/>
          </a:xfrm>
          <a:prstGeom prst="rect">
            <a:avLst/>
          </a:prstGeom>
        </p:spPr>
        <p:txBody>
          <a:bodyPr>
            <a:noAutofit/>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smtClean="0"/>
              <a:t>Who do you think, Man Kit or Siu Fong, is more likely to achieve the financial goal </a:t>
            </a:r>
            <a:r>
              <a:rPr dirty="0"/>
              <a:t>of </a:t>
            </a:r>
            <a:r>
              <a:rPr dirty="0" smtClean="0"/>
              <a:t>purchasing </a:t>
            </a:r>
            <a:r>
              <a:rPr dirty="0"/>
              <a:t>a TV? </a:t>
            </a:r>
            <a:r>
              <a:rPr dirty="0" smtClean="0"/>
              <a:t>Why?</a:t>
            </a:r>
            <a:endParaRPr lang="en-US" dirty="0" smtClean="0"/>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Siu Fong. </a:t>
            </a:r>
            <a:r>
              <a:rPr sz="2100" dirty="0" smtClean="0">
                <a:solidFill>
                  <a:srgbClr val="00C1D5"/>
                </a:solidFill>
                <a:latin typeface="Calibri Light"/>
                <a:ea typeface="Calibri Light"/>
                <a:cs typeface="Calibri Light"/>
              </a:rPr>
              <a:t>She </a:t>
            </a:r>
            <a:r>
              <a:rPr sz="2100" dirty="0">
                <a:solidFill>
                  <a:srgbClr val="00C1D5"/>
                </a:solidFill>
                <a:latin typeface="Calibri Light"/>
                <a:ea typeface="Calibri Light"/>
                <a:cs typeface="Calibri Light"/>
              </a:rPr>
              <a:t>has a specific savings target (saving $2,000 every month). </a:t>
            </a:r>
            <a:r>
              <a:rPr sz="2100" dirty="0" smtClean="0">
                <a:solidFill>
                  <a:srgbClr val="00C1D5"/>
                </a:solidFill>
                <a:latin typeface="Calibri Light"/>
                <a:ea typeface="Calibri Light"/>
                <a:cs typeface="Calibri Light"/>
              </a:rPr>
              <a:t>Meanwhile</a:t>
            </a:r>
            <a:r>
              <a:rPr sz="2100" dirty="0">
                <a:solidFill>
                  <a:srgbClr val="00C1D5"/>
                </a:solidFill>
                <a:latin typeface="Calibri Light"/>
                <a:ea typeface="Calibri Light"/>
                <a:cs typeface="Calibri Light"/>
              </a:rPr>
              <a:t>, she plans to reserve the amount for savings once she receives her salary, ensuring the goal can be achieved</a:t>
            </a:r>
            <a:r>
              <a:rPr sz="2100" dirty="0" smtClean="0">
                <a:solidFill>
                  <a:srgbClr val="00C1D5"/>
                </a:solidFill>
                <a:latin typeface="Calibri Light"/>
                <a:ea typeface="Calibri Light"/>
                <a:cs typeface="Calibri Light"/>
              </a:rPr>
              <a:t>.</a:t>
            </a:r>
            <a:endParaRPr lang="en-US" sz="2100" dirty="0" smtClean="0">
              <a:solidFill>
                <a:srgbClr val="00C1D5"/>
              </a:solidFill>
              <a:latin typeface="Calibri Light"/>
              <a:ea typeface="Calibri Light"/>
              <a:cs typeface="Calibri Light"/>
            </a:endParaRPr>
          </a:p>
          <a:p>
            <a:pPr marL="341313" indent="-341313"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lang="en-US" altLang="zh-HK" sz="2100" dirty="0">
                <a:solidFill>
                  <a:schemeClr val="accent1"/>
                </a:solidFill>
                <a:latin typeface="Calibri Light"/>
                <a:ea typeface="Calibri Light"/>
                <a:cs typeface="Calibri Light"/>
              </a:rPr>
              <a:t>Man Kit is not willing to reduce other expenses for a new TV. In the case of fixed expenses, what method can he use to achieve the financial goal of purchasing a TV?</a:t>
            </a:r>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lang="en-US" altLang="zh-HK" sz="2100" dirty="0">
                <a:solidFill>
                  <a:srgbClr val="00C1D5"/>
                </a:solidFill>
                <a:latin typeface="Calibri Light"/>
                <a:ea typeface="Calibri Light"/>
                <a:cs typeface="Calibri Light"/>
              </a:rPr>
              <a:t>Man Kit could find some ways to increase income (such as doing part-time job during his free time), or consider buying a cheaper TV.</a:t>
            </a:r>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sz="2100" dirty="0">
              <a:solidFill>
                <a:schemeClr val="accent1"/>
              </a:solidFill>
              <a:latin typeface="Calibri Light"/>
              <a:ea typeface="Calibri Light"/>
              <a:cs typeface="Calibri Light"/>
            </a:endParaRPr>
          </a:p>
        </p:txBody>
      </p:sp>
      <p:sp>
        <p:nvSpPr>
          <p:cNvPr id="317" name="Shape 317"/>
          <p:cNvSpPr>
            <a:spLocks noGrp="1"/>
          </p:cNvSpPr>
          <p:nvPr>
            <p:ph type="body" sz="quarter" idx="13"/>
          </p:nvPr>
        </p:nvSpPr>
        <p:spPr>
          <a:xfrm>
            <a:off x="732368" y="692154"/>
            <a:ext cx="7683866" cy="64366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2: Case 1</a:t>
            </a:r>
          </a:p>
        </p:txBody>
      </p:sp>
      <p:sp>
        <p:nvSpPr>
          <p:cNvPr id="318" name="Shape 31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6">
                                            <p:txEl>
                                              <p:pRg st="0" end="0"/>
                                            </p:txEl>
                                          </p:spTgt>
                                        </p:tgtEl>
                                        <p:attrNameLst>
                                          <p:attrName>style.visibility</p:attrName>
                                        </p:attrNameLst>
                                      </p:cBhvr>
                                      <p:to>
                                        <p:strVal val="visible"/>
                                      </p:to>
                                    </p:set>
                                    <p:animEffect transition="in" filter="fade">
                                      <p:cBhvr>
                                        <p:cTn id="7" dur="500"/>
                                        <p:tgtEl>
                                          <p:spTgt spid="3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6">
                                            <p:txEl>
                                              <p:pRg st="1" end="1"/>
                                            </p:txEl>
                                          </p:spTgt>
                                        </p:tgtEl>
                                        <p:attrNameLst>
                                          <p:attrName>style.visibility</p:attrName>
                                        </p:attrNameLst>
                                      </p:cBhvr>
                                      <p:to>
                                        <p:strVal val="visible"/>
                                      </p:to>
                                    </p:set>
                                    <p:animEffect transition="in" filter="fade">
                                      <p:cBhvr>
                                        <p:cTn id="12" dur="500"/>
                                        <p:tgtEl>
                                          <p:spTgt spid="3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6">
                                            <p:txEl>
                                              <p:pRg st="2" end="2"/>
                                            </p:txEl>
                                          </p:spTgt>
                                        </p:tgtEl>
                                        <p:attrNameLst>
                                          <p:attrName>style.visibility</p:attrName>
                                        </p:attrNameLst>
                                      </p:cBhvr>
                                      <p:to>
                                        <p:strVal val="visible"/>
                                      </p:to>
                                    </p:set>
                                    <p:animEffect transition="in" filter="fade">
                                      <p:cBhvr>
                                        <p:cTn id="17" dur="500"/>
                                        <p:tgtEl>
                                          <p:spTgt spid="3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6">
                                            <p:txEl>
                                              <p:pRg st="3" end="3"/>
                                            </p:txEl>
                                          </p:spTgt>
                                        </p:tgtEl>
                                        <p:attrNameLst>
                                          <p:attrName>style.visibility</p:attrName>
                                        </p:attrNameLst>
                                      </p:cBhvr>
                                      <p:to>
                                        <p:strVal val="visible"/>
                                      </p:to>
                                    </p:set>
                                    <p:animEffect transition="in" filter="fade">
                                      <p:cBhvr>
                                        <p:cTn id="22" dur="500"/>
                                        <p:tgtEl>
                                          <p:spTgt spid="3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hape 324"/>
          <p:cNvSpPr>
            <a:spLocks noGrp="1"/>
          </p:cNvSpPr>
          <p:nvPr>
            <p:ph type="body" idx="1"/>
          </p:nvPr>
        </p:nvSpPr>
        <p:spPr>
          <a:xfrm>
            <a:off x="732367" y="1321591"/>
            <a:ext cx="7679267" cy="3613503"/>
          </a:xfrm>
          <a:prstGeom prst="rect">
            <a:avLst/>
          </a:prstGeom>
        </p:spPr>
        <p:txBody>
          <a:bodyPr/>
          <a:lstStyle/>
          <a:p>
            <a:pPr marL="342000" indent="-378880" defTabSz="719965">
              <a:lnSpc>
                <a:spcPts val="2600"/>
              </a:lnSpc>
              <a:spcBef>
                <a:spcPts val="0"/>
              </a:spcBef>
              <a:spcAft>
                <a:spcPts val="600"/>
              </a:spcAft>
              <a:buFontTx/>
              <a:buAutoNum type="arabicPeriod" startAt="3"/>
              <a:defRPr sz="2100">
                <a:solidFill>
                  <a:schemeClr val="accent1"/>
                </a:solidFill>
                <a:latin typeface="Calibri Light"/>
                <a:ea typeface="Calibri Light"/>
                <a:cs typeface="Calibri Light"/>
                <a:sym typeface="Calibri Light"/>
              </a:defRPr>
            </a:pPr>
            <a:r>
              <a:rPr dirty="0"/>
              <a:t>Apart from individuals, do families need a financial plan as well? Any </a:t>
            </a:r>
            <a:r>
              <a:rPr dirty="0" smtClean="0"/>
              <a:t>examples?</a:t>
            </a:r>
            <a:endParaRPr lang="en-US" dirty="0" smtClean="0"/>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smtClean="0">
                <a:solidFill>
                  <a:srgbClr val="00C1D5"/>
                </a:solidFill>
                <a:latin typeface="Calibri Light"/>
                <a:ea typeface="Calibri Light"/>
                <a:cs typeface="Calibri Light"/>
              </a:rPr>
              <a:t>Yes.</a:t>
            </a:r>
            <a:r>
              <a:rPr lang="en-US" sz="2100" dirty="0" smtClean="0">
                <a:solidFill>
                  <a:srgbClr val="00C1D5"/>
                </a:solidFill>
                <a:latin typeface="Calibri Light"/>
                <a:ea typeface="Calibri Light"/>
                <a:cs typeface="Calibri Light"/>
              </a:rPr>
              <a:t> </a:t>
            </a:r>
            <a:r>
              <a:rPr sz="2100" dirty="0" smtClean="0">
                <a:solidFill>
                  <a:srgbClr val="00C1D5"/>
                </a:solidFill>
                <a:latin typeface="Calibri Light"/>
                <a:ea typeface="Calibri Light"/>
                <a:cs typeface="Calibri Light"/>
              </a:rPr>
              <a:t>Families </a:t>
            </a:r>
            <a:r>
              <a:rPr sz="2100" dirty="0">
                <a:solidFill>
                  <a:srgbClr val="00C1D5"/>
                </a:solidFill>
                <a:latin typeface="Calibri Light"/>
                <a:ea typeface="Calibri Light"/>
                <a:cs typeface="Calibri Light"/>
              </a:rPr>
              <a:t>also have various financial goals (such as house renovation). Financial plans can help families plan the amount of monthly savings they need in order to achieve financial goals within a specified time frame.</a:t>
            </a:r>
          </a:p>
        </p:txBody>
      </p:sp>
      <p:sp>
        <p:nvSpPr>
          <p:cNvPr id="325" name="Shape 325"/>
          <p:cNvSpPr>
            <a:spLocks noGrp="1"/>
          </p:cNvSpPr>
          <p:nvPr>
            <p:ph type="body" sz="quarter" idx="13"/>
          </p:nvPr>
        </p:nvSpPr>
        <p:spPr>
          <a:xfrm>
            <a:off x="732368" y="692154"/>
            <a:ext cx="7683866" cy="611862"/>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2: Case 1</a:t>
            </a:r>
          </a:p>
        </p:txBody>
      </p:sp>
      <p:sp>
        <p:nvSpPr>
          <p:cNvPr id="326" name="Shape 32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4">
                                            <p:txEl>
                                              <p:pRg st="0" end="0"/>
                                            </p:txEl>
                                          </p:spTgt>
                                        </p:tgtEl>
                                        <p:attrNameLst>
                                          <p:attrName>style.visibility</p:attrName>
                                        </p:attrNameLst>
                                      </p:cBhvr>
                                      <p:to>
                                        <p:strVal val="visible"/>
                                      </p:to>
                                    </p:set>
                                    <p:animEffect transition="in" filter="fade">
                                      <p:cBhvr>
                                        <p:cTn id="7" dur="500"/>
                                        <p:tgtEl>
                                          <p:spTgt spid="3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4">
                                            <p:txEl>
                                              <p:pRg st="1" end="1"/>
                                            </p:txEl>
                                          </p:spTgt>
                                        </p:tgtEl>
                                        <p:attrNameLst>
                                          <p:attrName>style.visibility</p:attrName>
                                        </p:attrNameLst>
                                      </p:cBhvr>
                                      <p:to>
                                        <p:strVal val="visible"/>
                                      </p:to>
                                    </p:set>
                                    <p:animEffect transition="in" filter="fade">
                                      <p:cBhvr>
                                        <p:cTn id="12" dur="500"/>
                                        <p:tgtEl>
                                          <p:spTgt spid="3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p:cNvSpPr>
          <p:nvPr>
            <p:ph type="body" idx="1"/>
          </p:nvPr>
        </p:nvSpPr>
        <p:spPr>
          <a:xfrm>
            <a:off x="732368" y="692154"/>
            <a:ext cx="7683866" cy="1392766"/>
          </a:xfrm>
          <a:prstGeom prst="rect">
            <a:avLst/>
          </a:prstGeom>
        </p:spPr>
        <p:txBody>
          <a:bodyPr/>
          <a:lstStyle>
            <a:lvl1pPr marL="0" indent="0">
              <a:lnSpc>
                <a:spcPts val="3400"/>
              </a:lnSpc>
              <a:buSzTx/>
              <a:buNone/>
              <a:defRPr sz="3300"/>
            </a:lvl1pPr>
          </a:lstStyle>
          <a:p>
            <a:r>
              <a:rPr b="1" dirty="0"/>
              <a:t>Activity 2: Case 2</a:t>
            </a:r>
          </a:p>
        </p:txBody>
      </p:sp>
      <p:sp>
        <p:nvSpPr>
          <p:cNvPr id="329" name="Shape 329"/>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pic>
        <p:nvPicPr>
          <p:cNvPr id="330" name="image18.png"/>
          <p:cNvPicPr>
            <a:picLocks noChangeAspect="1"/>
          </p:cNvPicPr>
          <p:nvPr/>
        </p:nvPicPr>
        <p:blipFill>
          <a:blip r:embed="rId2">
            <a:extLst/>
          </a:blip>
          <a:stretch>
            <a:fillRect/>
          </a:stretch>
        </p:blipFill>
        <p:spPr>
          <a:xfrm>
            <a:off x="2122601" y="3991206"/>
            <a:ext cx="1695391" cy="2465437"/>
          </a:xfrm>
          <a:prstGeom prst="rect">
            <a:avLst/>
          </a:prstGeom>
          <a:ln w="12700">
            <a:miter lim="400000"/>
          </a:ln>
        </p:spPr>
      </p:pic>
      <p:grpSp>
        <p:nvGrpSpPr>
          <p:cNvPr id="333" name="Group 333"/>
          <p:cNvGrpSpPr/>
          <p:nvPr/>
        </p:nvGrpSpPr>
        <p:grpSpPr>
          <a:xfrm>
            <a:off x="611509" y="1084706"/>
            <a:ext cx="4717577" cy="3473646"/>
            <a:chOff x="0" y="0"/>
            <a:chExt cx="4717575" cy="3158614"/>
          </a:xfrm>
        </p:grpSpPr>
        <p:sp>
          <p:nvSpPr>
            <p:cNvPr id="331" name="Shape 331"/>
            <p:cNvSpPr/>
            <p:nvPr/>
          </p:nvSpPr>
          <p:spPr>
            <a:xfrm>
              <a:off x="-1" y="134493"/>
              <a:ext cx="4717577" cy="3024122"/>
            </a:xfrm>
            <a:custGeom>
              <a:avLst/>
              <a:gdLst/>
              <a:ahLst/>
              <a:cxnLst>
                <a:cxn ang="0">
                  <a:pos x="wd2" y="hd2"/>
                </a:cxn>
                <a:cxn ang="5400000">
                  <a:pos x="wd2" y="hd2"/>
                </a:cxn>
                <a:cxn ang="10800000">
                  <a:pos x="wd2" y="hd2"/>
                </a:cxn>
                <a:cxn ang="16200000">
                  <a:pos x="wd2" y="hd2"/>
                </a:cxn>
              </a:cxnLst>
              <a:rect l="0" t="0" r="r" b="b"/>
              <a:pathLst>
                <a:path w="21600" h="21600" extrusionOk="0">
                  <a:moveTo>
                    <a:pt x="0" y="2985"/>
                  </a:moveTo>
                  <a:cubicBezTo>
                    <a:pt x="0" y="1336"/>
                    <a:pt x="857" y="0"/>
                    <a:pt x="1913" y="0"/>
                  </a:cubicBezTo>
                  <a:lnTo>
                    <a:pt x="19687" y="0"/>
                  </a:lnTo>
                  <a:cubicBezTo>
                    <a:pt x="20743" y="0"/>
                    <a:pt x="21600" y="1336"/>
                    <a:pt x="21600" y="2985"/>
                  </a:cubicBezTo>
                  <a:lnTo>
                    <a:pt x="21600" y="14923"/>
                  </a:lnTo>
                  <a:cubicBezTo>
                    <a:pt x="21600" y="16572"/>
                    <a:pt x="20743" y="17908"/>
                    <a:pt x="19687" y="17908"/>
                  </a:cubicBezTo>
                  <a:lnTo>
                    <a:pt x="9000" y="17908"/>
                  </a:lnTo>
                  <a:lnTo>
                    <a:pt x="8553" y="21600"/>
                  </a:lnTo>
                  <a:lnTo>
                    <a:pt x="3600" y="17908"/>
                  </a:lnTo>
                  <a:lnTo>
                    <a:pt x="1913" y="17908"/>
                  </a:lnTo>
                  <a:cubicBezTo>
                    <a:pt x="857" y="17908"/>
                    <a:pt x="0" y="16572"/>
                    <a:pt x="0" y="14923"/>
                  </a:cubicBezTo>
                  <a:lnTo>
                    <a:pt x="0" y="10446"/>
                  </a:lnTo>
                  <a:close/>
                </a:path>
              </a:pathLst>
            </a:custGeom>
            <a:solidFill>
              <a:srgbClr val="9F91CF"/>
            </a:solidFill>
            <a:ln w="12700" cap="flat">
              <a:noFill/>
              <a:miter lim="400000"/>
            </a:ln>
            <a:effectLst/>
          </p:spPr>
          <p:txBody>
            <a:bodyPr wrap="square" lIns="45718" tIns="45718" rIns="45718" bIns="45718" numCol="1" anchor="ctr">
              <a:noAutofit/>
            </a:bodyPr>
            <a:lstStyle/>
            <a:p>
              <a:pPr>
                <a:defRPr>
                  <a:solidFill>
                    <a:srgbClr val="645F9B"/>
                  </a:solidFill>
                  <a:latin typeface="+mj-lt"/>
                  <a:ea typeface="+mj-ea"/>
                  <a:cs typeface="+mj-cs"/>
                  <a:sym typeface="Calibri"/>
                </a:defRPr>
              </a:pPr>
              <a:endParaRPr/>
            </a:p>
          </p:txBody>
        </p:sp>
        <p:sp>
          <p:nvSpPr>
            <p:cNvPr id="332" name="Shape 332"/>
            <p:cNvSpPr/>
            <p:nvPr/>
          </p:nvSpPr>
          <p:spPr>
            <a:xfrm>
              <a:off x="122393" y="0"/>
              <a:ext cx="4472790" cy="27762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0956" tIns="60956" rIns="60956" bIns="60956" numCol="1" anchor="ctr">
              <a:spAutoFit/>
            </a:bodyPr>
            <a:lstStyle>
              <a:lvl1pPr>
                <a:defRPr sz="1600">
                  <a:solidFill>
                    <a:schemeClr val="accent1"/>
                  </a:solidFill>
                  <a:latin typeface="Calibri Light"/>
                  <a:ea typeface="Calibri Light"/>
                  <a:cs typeface="Calibri Light"/>
                  <a:sym typeface="Calibri Light"/>
                </a:defRPr>
              </a:lvl1pPr>
            </a:lstStyle>
            <a:p>
              <a:r>
                <a:rPr sz="1700" dirty="0"/>
                <a:t>Our saving are for emergency use. It should be reserved to meet sudden financial needs. It is better to start reducing our non-necessary expenses now such as buying branded clothes, so that we could save $15,000 each month. At the same time, we should avoid travelling during the peak season like the summer vacation to save money. We should be able to save enough after four months. If we travel Europe in winter, we may even get a chance to enjoy the snow!</a:t>
              </a:r>
            </a:p>
          </p:txBody>
        </p:sp>
      </p:grpSp>
      <p:sp>
        <p:nvSpPr>
          <p:cNvPr id="334" name="Shape 334"/>
          <p:cNvSpPr/>
          <p:nvPr/>
        </p:nvSpPr>
        <p:spPr>
          <a:xfrm>
            <a:off x="679809" y="5636080"/>
            <a:ext cx="1493582" cy="439415"/>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algn="ctr">
              <a:defRPr sz="2100">
                <a:solidFill>
                  <a:schemeClr val="accent1"/>
                </a:solidFill>
                <a:latin typeface="Calibri Light"/>
                <a:ea typeface="Calibri Light"/>
                <a:cs typeface="Calibri Light"/>
                <a:sym typeface="Calibri Light"/>
              </a:defRPr>
            </a:lvl1pPr>
          </a:lstStyle>
          <a:p>
            <a:r>
              <a:rPr dirty="0"/>
              <a:t>Mr. Yeung</a:t>
            </a:r>
          </a:p>
        </p:txBody>
      </p:sp>
      <p:sp>
        <p:nvSpPr>
          <p:cNvPr id="335" name="Shape 335"/>
          <p:cNvSpPr/>
          <p:nvPr/>
        </p:nvSpPr>
        <p:spPr>
          <a:xfrm>
            <a:off x="4833735" y="5636081"/>
            <a:ext cx="1540491" cy="439415"/>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a:defRPr sz="2100">
                <a:solidFill>
                  <a:schemeClr val="accent1"/>
                </a:solidFill>
                <a:latin typeface="Calibri Light"/>
                <a:ea typeface="Calibri Light"/>
                <a:cs typeface="Calibri Light"/>
                <a:sym typeface="Calibri Light"/>
              </a:defRPr>
            </a:lvl1pPr>
          </a:lstStyle>
          <a:p>
            <a:r>
              <a:rPr dirty="0"/>
              <a:t>Mrs. Yeung</a:t>
            </a:r>
          </a:p>
        </p:txBody>
      </p:sp>
      <p:pic>
        <p:nvPicPr>
          <p:cNvPr id="336" name="image19.png"/>
          <p:cNvPicPr>
            <a:picLocks noChangeAspect="1"/>
          </p:cNvPicPr>
          <p:nvPr/>
        </p:nvPicPr>
        <p:blipFill>
          <a:blip r:embed="rId3">
            <a:extLst/>
          </a:blip>
          <a:stretch>
            <a:fillRect/>
          </a:stretch>
        </p:blipFill>
        <p:spPr>
          <a:xfrm>
            <a:off x="6110921" y="4036474"/>
            <a:ext cx="1634550" cy="2374903"/>
          </a:xfrm>
          <a:prstGeom prst="rect">
            <a:avLst/>
          </a:prstGeom>
          <a:ln w="12700">
            <a:miter lim="400000"/>
          </a:ln>
        </p:spPr>
      </p:pic>
      <p:grpSp>
        <p:nvGrpSpPr>
          <p:cNvPr id="339" name="Group 339"/>
          <p:cNvGrpSpPr/>
          <p:nvPr/>
        </p:nvGrpSpPr>
        <p:grpSpPr>
          <a:xfrm>
            <a:off x="5861341" y="2084913"/>
            <a:ext cx="2802196" cy="1876028"/>
            <a:chOff x="0" y="55154"/>
            <a:chExt cx="2802194" cy="1876026"/>
          </a:xfrm>
        </p:grpSpPr>
        <p:sp>
          <p:nvSpPr>
            <p:cNvPr id="337" name="Shape 337"/>
            <p:cNvSpPr/>
            <p:nvPr/>
          </p:nvSpPr>
          <p:spPr>
            <a:xfrm>
              <a:off x="0" y="55154"/>
              <a:ext cx="2802194" cy="1876026"/>
            </a:xfrm>
            <a:custGeom>
              <a:avLst/>
              <a:gdLst/>
              <a:ahLst/>
              <a:cxnLst>
                <a:cxn ang="0">
                  <a:pos x="wd2" y="hd2"/>
                </a:cxn>
                <a:cxn ang="5400000">
                  <a:pos x="wd2" y="hd2"/>
                </a:cxn>
                <a:cxn ang="10800000">
                  <a:pos x="wd2" y="hd2"/>
                </a:cxn>
                <a:cxn ang="16200000">
                  <a:pos x="wd2" y="hd2"/>
                </a:cxn>
              </a:cxnLst>
              <a:rect l="0" t="0" r="r" b="b"/>
              <a:pathLst>
                <a:path w="21600" h="21600" extrusionOk="0">
                  <a:moveTo>
                    <a:pt x="0" y="2801"/>
                  </a:moveTo>
                  <a:cubicBezTo>
                    <a:pt x="0" y="1254"/>
                    <a:pt x="839" y="0"/>
                    <a:pt x="1875" y="0"/>
                  </a:cubicBezTo>
                  <a:lnTo>
                    <a:pt x="19725" y="0"/>
                  </a:lnTo>
                  <a:cubicBezTo>
                    <a:pt x="20761" y="0"/>
                    <a:pt x="21600" y="1254"/>
                    <a:pt x="21600" y="2801"/>
                  </a:cubicBezTo>
                  <a:lnTo>
                    <a:pt x="21600" y="14003"/>
                  </a:lnTo>
                  <a:cubicBezTo>
                    <a:pt x="21600" y="15549"/>
                    <a:pt x="20761" y="16803"/>
                    <a:pt x="19725" y="16803"/>
                  </a:cubicBezTo>
                  <a:lnTo>
                    <a:pt x="9000" y="16803"/>
                  </a:lnTo>
                  <a:lnTo>
                    <a:pt x="7076" y="21600"/>
                  </a:lnTo>
                  <a:lnTo>
                    <a:pt x="3600" y="16803"/>
                  </a:lnTo>
                  <a:lnTo>
                    <a:pt x="1875" y="16803"/>
                  </a:lnTo>
                  <a:cubicBezTo>
                    <a:pt x="839" y="16803"/>
                    <a:pt x="0" y="15549"/>
                    <a:pt x="0" y="14003"/>
                  </a:cubicBezTo>
                  <a:lnTo>
                    <a:pt x="0" y="9802"/>
                  </a:lnTo>
                  <a:close/>
                </a:path>
              </a:pathLst>
            </a:custGeom>
            <a:solidFill>
              <a:srgbClr val="F7C3B7"/>
            </a:solidFill>
            <a:ln w="12700" cap="flat">
              <a:noFill/>
              <a:miter lim="400000"/>
            </a:ln>
            <a:effectLst/>
          </p:spPr>
          <p:txBody>
            <a:bodyPr wrap="square" lIns="45718" tIns="45718" rIns="45718" bIns="45718" numCol="1" anchor="ctr">
              <a:noAutofit/>
            </a:bodyPr>
            <a:lstStyle/>
            <a:p>
              <a:pPr>
                <a:defRPr>
                  <a:solidFill>
                    <a:srgbClr val="645F9B"/>
                  </a:solidFill>
                  <a:latin typeface="+mj-lt"/>
                  <a:ea typeface="+mj-ea"/>
                  <a:cs typeface="+mj-cs"/>
                  <a:sym typeface="Calibri"/>
                </a:defRPr>
              </a:pPr>
              <a:endParaRPr/>
            </a:p>
          </p:txBody>
        </p:sp>
        <p:sp>
          <p:nvSpPr>
            <p:cNvPr id="338" name="Shape 338"/>
            <p:cNvSpPr/>
            <p:nvPr/>
          </p:nvSpPr>
          <p:spPr>
            <a:xfrm>
              <a:off x="71241" y="55633"/>
              <a:ext cx="2659711" cy="14311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0956" tIns="60956" rIns="60956" bIns="60956" numCol="1" anchor="ctr">
              <a:spAutoFit/>
            </a:bodyPr>
            <a:lstStyle>
              <a:lvl1pPr>
                <a:defRPr sz="1600">
                  <a:solidFill>
                    <a:schemeClr val="accent1"/>
                  </a:solidFill>
                  <a:latin typeface="Calibri Light"/>
                  <a:ea typeface="Calibri Light"/>
                  <a:cs typeface="Calibri Light"/>
                  <a:sym typeface="Calibri Light"/>
                </a:defRPr>
              </a:lvl1pPr>
            </a:lstStyle>
            <a:p>
              <a:r>
                <a:rPr sz="1700" dirty="0"/>
                <a:t>We have savings in the bank account which is enough to cover the travel expenses. Don't think too much! Spend the money and travel now!</a:t>
              </a:r>
            </a:p>
          </p:txBody>
        </p:sp>
      </p:gr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hape 341"/>
          <p:cNvSpPr>
            <a:spLocks noGrp="1"/>
          </p:cNvSpPr>
          <p:nvPr>
            <p:ph type="body" idx="1"/>
          </p:nvPr>
        </p:nvSpPr>
        <p:spPr>
          <a:xfrm>
            <a:off x="732367" y="1350000"/>
            <a:ext cx="7906666" cy="4265523"/>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smtClean="0"/>
              <a:t>Which suggestion, Mr. Yeung’s or Mrs. Yeung’s, do you think is</a:t>
            </a:r>
            <a:r>
              <a:rPr lang="en-US" dirty="0"/>
              <a:t> </a:t>
            </a:r>
            <a:r>
              <a:rPr dirty="0" smtClean="0"/>
              <a:t>better? Why?</a:t>
            </a:r>
            <a:endParaRPr lang="en-US" dirty="0" smtClean="0"/>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smtClean="0">
                <a:solidFill>
                  <a:srgbClr val="00C1D5"/>
                </a:solidFill>
                <a:latin typeface="Calibri Light"/>
                <a:ea typeface="Calibri Light"/>
                <a:cs typeface="Calibri Light"/>
              </a:rPr>
              <a:t>Mr. Yeung’s. A family needs to save some money for 3-months of expenses to deal with unexpected events (such as being laid off by the company). Saving for the travel expenses by reducing unnecessary expenses such as buying branded products has a lower risk. Also, choosing to travel during the off-peak season could reduce expenses such as airfares and accommodation fees. These suggestions make it easier for them to achieve the financial goal of travelling to Europe.</a:t>
            </a:r>
            <a:endParaRPr sz="2100" dirty="0">
              <a:solidFill>
                <a:srgbClr val="00C1D5"/>
              </a:solidFill>
              <a:latin typeface="Calibri Light"/>
              <a:ea typeface="Calibri Light"/>
              <a:cs typeface="Calibri Light"/>
            </a:endParaRPr>
          </a:p>
        </p:txBody>
      </p:sp>
      <p:sp>
        <p:nvSpPr>
          <p:cNvPr id="342" name="Shape 342"/>
          <p:cNvSpPr>
            <a:spLocks noGrp="1"/>
          </p:cNvSpPr>
          <p:nvPr>
            <p:ph type="body" sz="quarter" idx="13"/>
          </p:nvPr>
        </p:nvSpPr>
        <p:spPr>
          <a:xfrm>
            <a:off x="732368" y="692154"/>
            <a:ext cx="7683866" cy="63306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2: Case 2</a:t>
            </a:r>
          </a:p>
        </p:txBody>
      </p:sp>
      <p:sp>
        <p:nvSpPr>
          <p:cNvPr id="343" name="Shape 343"/>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1">
                                            <p:txEl>
                                              <p:pRg st="0" end="0"/>
                                            </p:txEl>
                                          </p:spTgt>
                                        </p:tgtEl>
                                        <p:attrNameLst>
                                          <p:attrName>style.visibility</p:attrName>
                                        </p:attrNameLst>
                                      </p:cBhvr>
                                      <p:to>
                                        <p:strVal val="visible"/>
                                      </p:to>
                                    </p:set>
                                    <p:animEffect transition="in" filter="fade">
                                      <p:cBhvr>
                                        <p:cTn id="7" dur="500"/>
                                        <p:tgtEl>
                                          <p:spTgt spid="3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1">
                                            <p:txEl>
                                              <p:pRg st="1" end="1"/>
                                            </p:txEl>
                                          </p:spTgt>
                                        </p:tgtEl>
                                        <p:attrNameLst>
                                          <p:attrName>style.visibility</p:attrName>
                                        </p:attrNameLst>
                                      </p:cBhvr>
                                      <p:to>
                                        <p:strVal val="visible"/>
                                      </p:to>
                                    </p:set>
                                    <p:animEffect transition="in" filter="fade">
                                      <p:cBhvr>
                                        <p:cTn id="12" dur="500"/>
                                        <p:tgtEl>
                                          <p:spTgt spid="3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p:cNvSpPr>
          <p:nvPr>
            <p:ph type="body" idx="1"/>
          </p:nvPr>
        </p:nvSpPr>
        <p:spPr>
          <a:xfrm>
            <a:off x="732367" y="1350000"/>
            <a:ext cx="7679267" cy="4843369"/>
          </a:xfrm>
          <a:prstGeom prst="rect">
            <a:avLst/>
          </a:prstGeom>
        </p:spPr>
        <p:txBody>
          <a:bodyPr>
            <a:noAutofit/>
          </a:bodyPr>
          <a:lstStyle/>
          <a:p>
            <a:pPr marL="342000" indent="-342000" defTabSz="683966">
              <a:lnSpc>
                <a:spcPts val="2600"/>
              </a:lnSpc>
              <a:spcBef>
                <a:spcPts val="0"/>
              </a:spcBef>
              <a:spcAft>
                <a:spcPts val="600"/>
              </a:spcAft>
              <a:buFontTx/>
              <a:buAutoNum type="arabicPeriod" startAt="2"/>
              <a:defRPr sz="1900">
                <a:solidFill>
                  <a:schemeClr val="accent1"/>
                </a:solidFill>
                <a:latin typeface="Calibri Light"/>
                <a:ea typeface="Calibri Light"/>
                <a:cs typeface="Calibri Light"/>
                <a:sym typeface="Calibri Light"/>
              </a:defRPr>
            </a:pPr>
            <a:r>
              <a:rPr sz="2100" dirty="0"/>
              <a:t>In addition to travelling, what are some other major </a:t>
            </a:r>
            <a:r>
              <a:rPr lang="en-US" sz="2100" dirty="0" smtClean="0"/>
              <a:t>family</a:t>
            </a:r>
            <a:r>
              <a:rPr sz="2100" dirty="0" smtClean="0"/>
              <a:t> expenses?</a:t>
            </a:r>
            <a:endParaRPr lang="en-US" sz="2100" dirty="0" smtClean="0"/>
          </a:p>
          <a:p>
            <a:pPr marL="342000" indent="0" defTabSz="683966">
              <a:lnSpc>
                <a:spcPts val="2600"/>
              </a:lnSpc>
              <a:spcBef>
                <a:spcPts val="0"/>
              </a:spcBef>
              <a:spcAft>
                <a:spcPts val="600"/>
              </a:spcAft>
              <a:buNone/>
              <a:defRPr sz="19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Buying a new flat, raising children, supporting children’s studies, wedding preparation, etc.</a:t>
            </a:r>
          </a:p>
          <a:p>
            <a:pPr marL="325736" indent="-359935" defTabSz="683966">
              <a:lnSpc>
                <a:spcPts val="2600"/>
              </a:lnSpc>
              <a:spcBef>
                <a:spcPts val="0"/>
              </a:spcBef>
              <a:spcAft>
                <a:spcPts val="600"/>
              </a:spcAft>
              <a:buFontTx/>
              <a:buAutoNum type="arabicPeriod" startAt="3"/>
              <a:defRPr sz="1900">
                <a:solidFill>
                  <a:schemeClr val="accent1"/>
                </a:solidFill>
                <a:latin typeface="Calibri Light"/>
                <a:ea typeface="Calibri Light"/>
                <a:cs typeface="Calibri Light"/>
                <a:sym typeface="Calibri Light"/>
              </a:defRPr>
            </a:pPr>
            <a:r>
              <a:rPr sz="2100" dirty="0"/>
              <a:t>‘Only high-income families need to create a financial plan.’ Do you agree? </a:t>
            </a:r>
            <a:r>
              <a:rPr sz="2100" dirty="0" smtClean="0"/>
              <a:t>Explain.</a:t>
            </a:r>
            <a:endParaRPr lang="en-US" sz="2100" dirty="0" smtClean="0"/>
          </a:p>
          <a:p>
            <a:pPr marL="342000" indent="0" defTabSz="683966">
              <a:lnSpc>
                <a:spcPts val="2600"/>
              </a:lnSpc>
              <a:spcBef>
                <a:spcPts val="0"/>
              </a:spcBef>
              <a:spcAft>
                <a:spcPts val="600"/>
              </a:spcAft>
              <a:buNone/>
              <a:defRPr sz="19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Disagree. Low-income families also have financial goals (such as replacing furniture and taking short trips). Financial plans could help families save money systematically and achieve financial goals within a specified time frame.</a:t>
            </a:r>
          </a:p>
        </p:txBody>
      </p:sp>
      <p:sp>
        <p:nvSpPr>
          <p:cNvPr id="346" name="Shape 346"/>
          <p:cNvSpPr>
            <a:spLocks noGrp="1"/>
          </p:cNvSpPr>
          <p:nvPr>
            <p:ph type="body" sz="quarter" idx="13"/>
          </p:nvPr>
        </p:nvSpPr>
        <p:spPr>
          <a:xfrm>
            <a:off x="732368" y="692154"/>
            <a:ext cx="7683866" cy="63306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Activity 2: Case 2</a:t>
            </a:r>
          </a:p>
        </p:txBody>
      </p:sp>
      <p:sp>
        <p:nvSpPr>
          <p:cNvPr id="347" name="Shape 347"/>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5">
                                            <p:txEl>
                                              <p:pRg st="0" end="0"/>
                                            </p:txEl>
                                          </p:spTgt>
                                        </p:tgtEl>
                                        <p:attrNameLst>
                                          <p:attrName>style.visibility</p:attrName>
                                        </p:attrNameLst>
                                      </p:cBhvr>
                                      <p:to>
                                        <p:strVal val="visible"/>
                                      </p:to>
                                    </p:set>
                                    <p:animEffect transition="in" filter="fade">
                                      <p:cBhvr>
                                        <p:cTn id="7" dur="500"/>
                                        <p:tgtEl>
                                          <p:spTgt spid="3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5">
                                            <p:txEl>
                                              <p:pRg st="1" end="1"/>
                                            </p:txEl>
                                          </p:spTgt>
                                        </p:tgtEl>
                                        <p:attrNameLst>
                                          <p:attrName>style.visibility</p:attrName>
                                        </p:attrNameLst>
                                      </p:cBhvr>
                                      <p:to>
                                        <p:strVal val="visible"/>
                                      </p:to>
                                    </p:set>
                                    <p:animEffect transition="in" filter="fade">
                                      <p:cBhvr>
                                        <p:cTn id="12" dur="500"/>
                                        <p:tgtEl>
                                          <p:spTgt spid="3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5">
                                            <p:txEl>
                                              <p:pRg st="2" end="2"/>
                                            </p:txEl>
                                          </p:spTgt>
                                        </p:tgtEl>
                                        <p:attrNameLst>
                                          <p:attrName>style.visibility</p:attrName>
                                        </p:attrNameLst>
                                      </p:cBhvr>
                                      <p:to>
                                        <p:strVal val="visible"/>
                                      </p:to>
                                    </p:set>
                                    <p:animEffect transition="in" filter="fade">
                                      <p:cBhvr>
                                        <p:cTn id="17" dur="500"/>
                                        <p:tgtEl>
                                          <p:spTgt spid="34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5">
                                            <p:txEl>
                                              <p:pRg st="3" end="3"/>
                                            </p:txEl>
                                          </p:spTgt>
                                        </p:tgtEl>
                                        <p:attrNameLst>
                                          <p:attrName>style.visibility</p:attrName>
                                        </p:attrNameLst>
                                      </p:cBhvr>
                                      <p:to>
                                        <p:strVal val="visible"/>
                                      </p:to>
                                    </p:set>
                                    <p:animEffect transition="in" filter="fade">
                                      <p:cBhvr>
                                        <p:cTn id="22" dur="500"/>
                                        <p:tgtEl>
                                          <p:spTgt spid="34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hape 349"/>
          <p:cNvSpPr>
            <a:spLocks noGrp="1"/>
          </p:cNvSpPr>
          <p:nvPr>
            <p:ph type="body" idx="1"/>
          </p:nvPr>
        </p:nvSpPr>
        <p:spPr>
          <a:xfrm>
            <a:off x="732367" y="1350000"/>
            <a:ext cx="7679267" cy="4139067"/>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Financial planning helps people achieve short-term, medium-term and long-term financial goals.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Saving plans and budgeting are essential elements for financial planning.</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Develop a habit of saving from young age to prevent living from paycheck to paycheck after started working.</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We should allocate a certain amount of money for saving after receiving pocket money to avoid excessive consumption.</a:t>
            </a:r>
          </a:p>
        </p:txBody>
      </p:sp>
      <p:sp>
        <p:nvSpPr>
          <p:cNvPr id="350" name="Shape 350"/>
          <p:cNvSpPr>
            <a:spLocks noGrp="1"/>
          </p:cNvSpPr>
          <p:nvPr>
            <p:ph type="body" sz="quarter" idx="13"/>
          </p:nvPr>
        </p:nvSpPr>
        <p:spPr>
          <a:xfrm>
            <a:off x="732368" y="692154"/>
            <a:ext cx="7683866" cy="611862"/>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Summary</a:t>
            </a:r>
          </a:p>
        </p:txBody>
      </p:sp>
      <p:sp>
        <p:nvSpPr>
          <p:cNvPr id="351" name="Shape 351"/>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pic>
        <p:nvPicPr>
          <p:cNvPr id="352" name="image5.jpeg"/>
          <p:cNvPicPr>
            <a:picLocks noChangeAspect="1"/>
          </p:cNvPicPr>
          <p:nvPr/>
        </p:nvPicPr>
        <p:blipFill>
          <a:blip r:embed="rId2">
            <a:extLst/>
          </a:blip>
          <a:stretch>
            <a:fillRect/>
          </a:stretch>
        </p:blipFill>
        <p:spPr>
          <a:xfrm>
            <a:off x="6351278" y="4368140"/>
            <a:ext cx="1901133" cy="1546832"/>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9">
                                            <p:txEl>
                                              <p:pRg st="0" end="0"/>
                                            </p:txEl>
                                          </p:spTgt>
                                        </p:tgtEl>
                                        <p:attrNameLst>
                                          <p:attrName>style.visibility</p:attrName>
                                        </p:attrNameLst>
                                      </p:cBhvr>
                                      <p:to>
                                        <p:strVal val="visible"/>
                                      </p:to>
                                    </p:set>
                                    <p:animEffect transition="in" filter="fade">
                                      <p:cBhvr>
                                        <p:cTn id="7" dur="500"/>
                                        <p:tgtEl>
                                          <p:spTgt spid="34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9">
                                            <p:txEl>
                                              <p:pRg st="1" end="1"/>
                                            </p:txEl>
                                          </p:spTgt>
                                        </p:tgtEl>
                                        <p:attrNameLst>
                                          <p:attrName>style.visibility</p:attrName>
                                        </p:attrNameLst>
                                      </p:cBhvr>
                                      <p:to>
                                        <p:strVal val="visible"/>
                                      </p:to>
                                    </p:set>
                                    <p:animEffect transition="in" filter="fade">
                                      <p:cBhvr>
                                        <p:cTn id="12" dur="500"/>
                                        <p:tgtEl>
                                          <p:spTgt spid="3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9">
                                            <p:txEl>
                                              <p:pRg st="2" end="2"/>
                                            </p:txEl>
                                          </p:spTgt>
                                        </p:tgtEl>
                                        <p:attrNameLst>
                                          <p:attrName>style.visibility</p:attrName>
                                        </p:attrNameLst>
                                      </p:cBhvr>
                                      <p:to>
                                        <p:strVal val="visible"/>
                                      </p:to>
                                    </p:set>
                                    <p:animEffect transition="in" filter="fade">
                                      <p:cBhvr>
                                        <p:cTn id="17" dur="500"/>
                                        <p:tgtEl>
                                          <p:spTgt spid="34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9">
                                            <p:txEl>
                                              <p:pRg st="3" end="3"/>
                                            </p:txEl>
                                          </p:spTgt>
                                        </p:tgtEl>
                                        <p:attrNameLst>
                                          <p:attrName>style.visibility</p:attrName>
                                        </p:attrNameLst>
                                      </p:cBhvr>
                                      <p:to>
                                        <p:strVal val="visible"/>
                                      </p:to>
                                    </p:set>
                                    <p:animEffect transition="in" filter="fade">
                                      <p:cBhvr>
                                        <p:cTn id="22" dur="500"/>
                                        <p:tgtEl>
                                          <p:spTgt spid="349">
                                            <p:txEl>
                                              <p:pRg st="3" end="3"/>
                                            </p:txEl>
                                          </p:spTgt>
                                        </p:tgtEl>
                                      </p:cBhvr>
                                    </p:animEffect>
                                  </p:childTnLst>
                                </p:cTn>
                              </p:par>
                              <p:par>
                                <p:cTn id="23" presetID="9" presetClass="entr" fill="hold" grpId="2" nodeType="withEffect">
                                  <p:stCondLst>
                                    <p:cond delay="0"/>
                                  </p:stCondLst>
                                  <p:iterate>
                                    <p:tmAbs val="0"/>
                                  </p:iterate>
                                  <p:childTnLst>
                                    <p:set>
                                      <p:cBhvr>
                                        <p:cTn id="24" fill="hold"/>
                                        <p:tgtEl>
                                          <p:spTgt spid="352"/>
                                        </p:tgtEl>
                                        <p:attrNameLst>
                                          <p:attrName>style.visibility</p:attrName>
                                        </p:attrNameLst>
                                      </p:cBhvr>
                                      <p:to>
                                        <p:strVal val="visible"/>
                                      </p:to>
                                    </p:set>
                                    <p:animEffect transition="in" filter="dissolve">
                                      <p:cBhvr>
                                        <p:cTn id="25" dur="500"/>
                                        <p:tgtEl>
                                          <p:spTgt spid="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 grpId="0" uiExpand="1" build="p"/>
      <p:bldP spid="352" grpId="2"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p:cNvSpPr>
          <p:nvPr>
            <p:ph type="body" idx="1"/>
          </p:nvPr>
        </p:nvSpPr>
        <p:spPr>
          <a:xfrm>
            <a:off x="736968" y="1293415"/>
            <a:ext cx="7674665" cy="3641681"/>
          </a:xfrm>
          <a:prstGeom prst="rect">
            <a:avLst/>
          </a:prstGeom>
        </p:spPr>
        <p:txBody>
          <a:bodyPr/>
          <a:lstStyle/>
          <a:p>
            <a:pPr marL="342882"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Interview your family members to learn about their </a:t>
            </a:r>
            <a:r>
              <a:rPr dirty="0" smtClean="0"/>
              <a:t>short</a:t>
            </a:r>
            <a:r>
              <a:rPr lang="en-US" dirty="0" smtClean="0"/>
              <a:t>-</a:t>
            </a:r>
            <a:r>
              <a:rPr dirty="0" smtClean="0"/>
              <a:t>term</a:t>
            </a:r>
            <a:r>
              <a:rPr lang="en-US" dirty="0" smtClean="0"/>
              <a:t> </a:t>
            </a:r>
            <a:r>
              <a:rPr dirty="0" smtClean="0"/>
              <a:t>/</a:t>
            </a:r>
            <a:r>
              <a:rPr lang="en-US" dirty="0" smtClean="0"/>
              <a:t> </a:t>
            </a:r>
            <a:r>
              <a:rPr dirty="0" smtClean="0"/>
              <a:t>medium-term </a:t>
            </a:r>
            <a:r>
              <a:rPr dirty="0"/>
              <a:t>goals and create a family budget to see if your family's financial plan is feasible.</a:t>
            </a:r>
          </a:p>
          <a:p>
            <a:pPr marL="342882"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Review whether the goal is </a:t>
            </a:r>
            <a:r>
              <a:rPr dirty="0" smtClean="0"/>
              <a:t>feasible</a:t>
            </a:r>
            <a:r>
              <a:rPr lang="en-US" dirty="0" smtClean="0"/>
              <a:t>.  </a:t>
            </a:r>
            <a:r>
              <a:rPr dirty="0" smtClean="0"/>
              <a:t>If </a:t>
            </a:r>
            <a:r>
              <a:rPr dirty="0"/>
              <a:t>not, are there any other ways to achieve it? Any adjustments to be made? </a:t>
            </a:r>
          </a:p>
        </p:txBody>
      </p:sp>
      <p:sp>
        <p:nvSpPr>
          <p:cNvPr id="355" name="Shape 355"/>
          <p:cNvSpPr>
            <a:spLocks noGrp="1"/>
          </p:cNvSpPr>
          <p:nvPr>
            <p:ph type="body" sz="quarter" idx="13"/>
          </p:nvPr>
        </p:nvSpPr>
        <p:spPr>
          <a:xfrm>
            <a:off x="732368" y="692154"/>
            <a:ext cx="7683866" cy="60126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Extension activity</a:t>
            </a:r>
          </a:p>
        </p:txBody>
      </p:sp>
      <p:sp>
        <p:nvSpPr>
          <p:cNvPr id="356" name="Shape 35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pic>
        <p:nvPicPr>
          <p:cNvPr id="357" name="image20.png"/>
          <p:cNvPicPr>
            <a:picLocks noChangeAspect="1"/>
          </p:cNvPicPr>
          <p:nvPr/>
        </p:nvPicPr>
        <p:blipFill>
          <a:blip r:embed="rId2">
            <a:extLst/>
          </a:blip>
          <a:stretch>
            <a:fillRect/>
          </a:stretch>
        </p:blipFill>
        <p:spPr>
          <a:xfrm>
            <a:off x="4119088" y="2396700"/>
            <a:ext cx="5024912" cy="3814346"/>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4">
                                            <p:txEl>
                                              <p:pRg st="0" end="0"/>
                                            </p:txEl>
                                          </p:spTgt>
                                        </p:tgtEl>
                                        <p:attrNameLst>
                                          <p:attrName>style.visibility</p:attrName>
                                        </p:attrNameLst>
                                      </p:cBhvr>
                                      <p:to>
                                        <p:strVal val="visible"/>
                                      </p:to>
                                    </p:set>
                                    <p:animEffect transition="in" filter="fade">
                                      <p:cBhvr>
                                        <p:cTn id="7" dur="500"/>
                                        <p:tgtEl>
                                          <p:spTgt spid="35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4">
                                            <p:txEl>
                                              <p:pRg st="1" end="1"/>
                                            </p:txEl>
                                          </p:spTgt>
                                        </p:tgtEl>
                                        <p:attrNameLst>
                                          <p:attrName>style.visibility</p:attrName>
                                        </p:attrNameLst>
                                      </p:cBhvr>
                                      <p:to>
                                        <p:strVal val="visible"/>
                                      </p:to>
                                    </p:set>
                                    <p:animEffect transition="in" filter="fade">
                                      <p:cBhvr>
                                        <p:cTn id="12" dur="500"/>
                                        <p:tgtEl>
                                          <p:spTgt spid="354">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7"/>
                                        </p:tgtEl>
                                        <p:attrNameLst>
                                          <p:attrName>style.visibility</p:attrName>
                                        </p:attrNameLst>
                                      </p:cBhvr>
                                      <p:to>
                                        <p:strVal val="visible"/>
                                      </p:to>
                                    </p:set>
                                    <p:animEffect transition="in" filter="fade">
                                      <p:cBhvr>
                                        <p:cTn id="15" dur="500"/>
                                        <p:tgtEl>
                                          <p:spTgt spid="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p:cNvSpPr>
          <p:nvPr>
            <p:ph type="body" idx="1"/>
          </p:nvPr>
        </p:nvSpPr>
        <p:spPr>
          <a:xfrm>
            <a:off x="732368" y="692154"/>
            <a:ext cx="7683866" cy="548254"/>
          </a:xfrm>
          <a:prstGeom prst="rect">
            <a:avLst/>
          </a:prstGeom>
        </p:spPr>
        <p:txBody>
          <a:bodyPr/>
          <a:lstStyle>
            <a:lvl1pPr marL="0" indent="0">
              <a:lnSpc>
                <a:spcPts val="3400"/>
              </a:lnSpc>
              <a:buSzTx/>
              <a:buNone/>
              <a:defRPr sz="3300"/>
            </a:lvl1pPr>
          </a:lstStyle>
          <a:p>
            <a:r>
              <a:rPr b="1" dirty="0"/>
              <a:t>Planning a family budget</a:t>
            </a:r>
          </a:p>
        </p:txBody>
      </p:sp>
      <p:sp>
        <p:nvSpPr>
          <p:cNvPr id="360" name="Shape 360"/>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sp>
        <p:nvSpPr>
          <p:cNvPr id="361" name="Shape 361"/>
          <p:cNvSpPr/>
          <p:nvPr/>
        </p:nvSpPr>
        <p:spPr>
          <a:xfrm>
            <a:off x="5222481" y="1336352"/>
            <a:ext cx="3252779" cy="2123650"/>
          </a:xfrm>
          <a:prstGeom prst="rect">
            <a:avLst/>
          </a:prstGeom>
          <a:ln w="12700">
            <a:miter lim="400000"/>
          </a:ln>
          <a:extLst>
            <a:ext uri="{C572A759-6A51-4108-AA02-DFA0A04FC94B}">
              <ma14:wrappingTextBoxFlag xmlns:ma14="http://schemas.microsoft.com/office/mac/drawingml/2011/main" xmlns="" val="1"/>
            </a:ext>
          </a:extLst>
        </p:spPr>
        <p:txBody>
          <a:bodyPr wrap="square" lIns="60956" tIns="60956" rIns="60956" bIns="60956">
            <a:spAutoFit/>
          </a:bodyPr>
          <a:lstStyle>
            <a:lvl1pPr>
              <a:defRPr sz="2100">
                <a:solidFill>
                  <a:schemeClr val="accent1"/>
                </a:solidFill>
                <a:latin typeface="Calibri Light"/>
                <a:ea typeface="Calibri Light"/>
                <a:cs typeface="Calibri Light"/>
                <a:sym typeface="Calibri Light"/>
              </a:defRPr>
            </a:lvl1pPr>
          </a:lstStyle>
          <a:p>
            <a:pPr>
              <a:lnSpc>
                <a:spcPts val="2600"/>
              </a:lnSpc>
              <a:spcAft>
                <a:spcPts val="600"/>
              </a:spcAft>
            </a:pPr>
            <a:r>
              <a:rPr b="1" dirty="0"/>
              <a:t>Families also need to plan a family budget and determine the amount of monthly savings in order to achieve financial goals such as travelling with the </a:t>
            </a:r>
            <a:r>
              <a:rPr b="1" dirty="0" smtClean="0"/>
              <a:t>family.</a:t>
            </a:r>
            <a:endParaRPr b="1" dirty="0"/>
          </a:p>
        </p:txBody>
      </p:sp>
      <p:graphicFrame>
        <p:nvGraphicFramePr>
          <p:cNvPr id="8" name="內容版面配置區 3"/>
          <p:cNvGraphicFramePr>
            <a:graphicFrameLocks/>
          </p:cNvGraphicFramePr>
          <p:nvPr>
            <p:extLst>
              <p:ext uri="{D42A27DB-BD31-4B8C-83A1-F6EECF244321}">
                <p14:modId xmlns:p14="http://schemas.microsoft.com/office/powerpoint/2010/main" val="93937353"/>
              </p:ext>
            </p:extLst>
          </p:nvPr>
        </p:nvGraphicFramePr>
        <p:xfrm>
          <a:off x="730800" y="1350000"/>
          <a:ext cx="4367269" cy="3510719"/>
        </p:xfrm>
        <a:graphic>
          <a:graphicData uri="http://schemas.openxmlformats.org/drawingml/2006/table">
            <a:tbl>
              <a:tblPr firstRow="1" bandRow="1"/>
              <a:tblGrid>
                <a:gridCol w="2320119">
                  <a:extLst>
                    <a:ext uri="{9D8B030D-6E8A-4147-A177-3AD203B41FA5}">
                      <a16:colId xmlns:a16="http://schemas.microsoft.com/office/drawing/2014/main" xmlns="" val="20000"/>
                    </a:ext>
                  </a:extLst>
                </a:gridCol>
                <a:gridCol w="1173708">
                  <a:extLst>
                    <a:ext uri="{9D8B030D-6E8A-4147-A177-3AD203B41FA5}">
                      <a16:colId xmlns:a16="http://schemas.microsoft.com/office/drawing/2014/main" xmlns="" val="20001"/>
                    </a:ext>
                  </a:extLst>
                </a:gridCol>
                <a:gridCol w="873442">
                  <a:extLst>
                    <a:ext uri="{9D8B030D-6E8A-4147-A177-3AD203B41FA5}">
                      <a16:colId xmlns:a16="http://schemas.microsoft.com/office/drawing/2014/main" xmlns="" val="20002"/>
                    </a:ext>
                  </a:extLst>
                </a:gridCol>
              </a:tblGrid>
              <a:tr h="347569">
                <a:tc gridSpan="3">
                  <a:txBody>
                    <a:bodyPr/>
                    <a:lstStyle>
                      <a:lvl1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Calibri"/>
                          <a:sym typeface="Calibri"/>
                        </a:defRPr>
                      </a:lvl9pPr>
                    </a:lstStyle>
                    <a:p>
                      <a:pPr algn="ctr"/>
                      <a:r>
                        <a:rPr lang="en-US" altLang="zh-TW" sz="1600" dirty="0" smtClean="0">
                          <a:latin typeface="+mj-lt"/>
                          <a:ea typeface="微軟正黑體" panose="020B0604030504040204" pitchFamily="34" charset="-120"/>
                        </a:rPr>
                        <a:t>Family </a:t>
                      </a:r>
                      <a:r>
                        <a:rPr lang="en-US" altLang="zh-TW" sz="1600" dirty="0">
                          <a:latin typeface="+mj-lt"/>
                          <a:ea typeface="微軟正黑體" panose="020B0604030504040204" pitchFamily="34" charset="-120"/>
                        </a:rPr>
                        <a:t>budget </a:t>
                      </a:r>
                      <a:r>
                        <a:rPr lang="en-US" altLang="zh-TW" sz="1600" dirty="0" smtClean="0">
                          <a:latin typeface="+mj-lt"/>
                          <a:ea typeface="微軟正黑體" panose="020B0604030504040204" pitchFamily="34" charset="-120"/>
                        </a:rPr>
                        <a:t>(Monthly)</a:t>
                      </a:r>
                      <a:endParaRPr lang="zh-TW" altLang="en-US" sz="1600" dirty="0">
                        <a:latin typeface="+mj-lt"/>
                        <a:ea typeface="微軟正黑體" panose="020B0604030504040204" pitchFamily="34" charset="-12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BACC6"/>
                    </a:solidFill>
                  </a:tcPr>
                </a:tc>
                <a:tc hMerge="1">
                  <a:txBody>
                    <a:bodyPr/>
                    <a:lstStyle/>
                    <a:p>
                      <a:endParaRPr lang="zh-TW" altLang="en-US"/>
                    </a:p>
                  </a:txBody>
                  <a:tcPr/>
                </a:tc>
                <a:tc hMerge="1">
                  <a:txBody>
                    <a:bodyPr/>
                    <a:lstStyle/>
                    <a:p>
                      <a:endParaRPr lang="zh-TW" altLang="en-US" dirty="0"/>
                    </a:p>
                  </a:txBody>
                  <a:tcPr/>
                </a:tc>
                <a:extLst>
                  <a:ext uri="{0D108BD9-81ED-4DB2-BD59-A6C34878D82A}">
                    <a16:rowId xmlns:a16="http://schemas.microsoft.com/office/drawing/2014/main" xmlns="" val="10000"/>
                  </a:ext>
                </a:extLst>
              </a:tr>
              <a:tr h="364406">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endParaRPr lang="zh-TW" altLang="en-US" sz="1600" b="1"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r>
                        <a:rPr lang="en-US" altLang="zh-TW" sz="1600" dirty="0" smtClean="0">
                          <a:solidFill>
                            <a:schemeClr val="accent1">
                              <a:lumMod val="50000"/>
                            </a:schemeClr>
                          </a:solidFill>
                          <a:latin typeface="+mj-lt"/>
                          <a:ea typeface="微軟正黑體" panose="020B0604030504040204" pitchFamily="34" charset="-120"/>
                        </a:rPr>
                        <a:t>Amount</a:t>
                      </a:r>
                      <a:r>
                        <a:rPr lang="en-US" altLang="zh-TW" sz="1600" dirty="0">
                          <a:solidFill>
                            <a:schemeClr val="accent1">
                              <a:lumMod val="50000"/>
                            </a:schemeClr>
                          </a:solidFill>
                          <a:latin typeface="+mj-lt"/>
                          <a:ea typeface="微軟正黑體" panose="020B0604030504040204" pitchFamily="34" charset="-120"/>
                        </a:rPr>
                        <a:t>($)</a:t>
                      </a:r>
                      <a:endParaRPr lang="zh-TW" altLang="en-US" sz="160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r>
                        <a:rPr lang="en-US" altLang="zh-TW" sz="1600" dirty="0" smtClean="0">
                          <a:solidFill>
                            <a:schemeClr val="accent1">
                              <a:lumMod val="50000"/>
                            </a:schemeClr>
                          </a:solidFill>
                          <a:latin typeface="+mj-lt"/>
                          <a:ea typeface="微軟正黑體" panose="020B0604030504040204" pitchFamily="34" charset="-120"/>
                        </a:rPr>
                        <a:t>Total</a:t>
                      </a:r>
                      <a:r>
                        <a:rPr lang="en-US" altLang="zh-TW" sz="1600" dirty="0">
                          <a:solidFill>
                            <a:schemeClr val="accent1">
                              <a:lumMod val="50000"/>
                            </a:schemeClr>
                          </a:solidFill>
                          <a:latin typeface="+mj-lt"/>
                          <a:ea typeface="微軟正黑體" panose="020B0604030504040204" pitchFamily="34" charset="-120"/>
                        </a:rPr>
                        <a:t>($)</a:t>
                      </a:r>
                      <a:endParaRPr lang="zh-TW" altLang="en-US" sz="160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extLst>
                  <a:ext uri="{0D108BD9-81ED-4DB2-BD59-A6C34878D82A}">
                    <a16:rowId xmlns:a16="http://schemas.microsoft.com/office/drawing/2014/main" xmlns="" val="10001"/>
                  </a:ext>
                </a:extLst>
              </a:tr>
              <a:tr h="364406">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solidFill>
                            <a:schemeClr val="accent1">
                              <a:lumMod val="50000"/>
                            </a:schemeClr>
                          </a:solidFill>
                          <a:latin typeface="+mj-lt"/>
                          <a:ea typeface="微軟正黑體" panose="020B0604030504040204" pitchFamily="34" charset="-120"/>
                        </a:rPr>
                        <a:t>Total </a:t>
                      </a:r>
                      <a:r>
                        <a:rPr lang="en-US" altLang="zh-CN" sz="1600" dirty="0">
                          <a:solidFill>
                            <a:schemeClr val="accent1">
                              <a:lumMod val="50000"/>
                            </a:schemeClr>
                          </a:solidFill>
                          <a:latin typeface="+mj-lt"/>
                          <a:ea typeface="微軟正黑體" panose="020B0604030504040204" pitchFamily="34" charset="-120"/>
                        </a:rPr>
                        <a:t>income</a:t>
                      </a:r>
                      <a:endParaRPr lang="zh-TW" altLang="en-US" sz="1600" b="1"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600" b="1" dirty="0">
                          <a:solidFill>
                            <a:schemeClr val="accent1">
                              <a:lumMod val="50000"/>
                            </a:schemeClr>
                          </a:solidFill>
                          <a:latin typeface="+mj-lt"/>
                          <a:ea typeface="微軟正黑體" panose="020B0604030504040204" pitchFamily="34" charset="-120"/>
                          <a:cs typeface="Arial" panose="020B0604020202020204" pitchFamily="34" charset="0"/>
                        </a:rPr>
                        <a:t>40,000</a:t>
                      </a:r>
                      <a:endParaRPr lang="zh-TW" altLang="en-US" sz="1600" b="1"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extLst>
                  <a:ext uri="{0D108BD9-81ED-4DB2-BD59-A6C34878D82A}">
                    <a16:rowId xmlns:a16="http://schemas.microsoft.com/office/drawing/2014/main" xmlns="" val="10002"/>
                  </a:ext>
                </a:extLst>
              </a:tr>
              <a:tr h="364406">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600" b="0" dirty="0" smtClean="0">
                          <a:solidFill>
                            <a:schemeClr val="accent1">
                              <a:lumMod val="50000"/>
                            </a:schemeClr>
                          </a:solidFill>
                          <a:latin typeface="+mj-lt"/>
                          <a:ea typeface="微軟正黑體" panose="020B0604030504040204" pitchFamily="34" charset="-120"/>
                        </a:rPr>
                        <a:t>Savings</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600" b="0" dirty="0">
                          <a:solidFill>
                            <a:schemeClr val="accent1">
                              <a:lumMod val="50000"/>
                            </a:schemeClr>
                          </a:solidFill>
                          <a:latin typeface="+mj-lt"/>
                          <a:ea typeface="微軟正黑體" panose="020B0604030504040204" pitchFamily="34" charset="-120"/>
                          <a:cs typeface="Arial" panose="020B0604020202020204" pitchFamily="34" charset="0"/>
                        </a:rPr>
                        <a:t>1</a:t>
                      </a:r>
                      <a:r>
                        <a:rPr lang="en-US" altLang="zh-CN" sz="1600" b="0" dirty="0">
                          <a:solidFill>
                            <a:schemeClr val="accent1">
                              <a:lumMod val="50000"/>
                            </a:schemeClr>
                          </a:solidFill>
                          <a:latin typeface="+mj-lt"/>
                          <a:ea typeface="微軟正黑體" panose="020B0604030504040204" pitchFamily="34" charset="-120"/>
                          <a:cs typeface="Arial" panose="020B0604020202020204" pitchFamily="34" charset="0"/>
                        </a:rPr>
                        <a:t>2</a:t>
                      </a:r>
                      <a:r>
                        <a:rPr lang="en-US" altLang="zh-TW" sz="1600" b="0" dirty="0">
                          <a:solidFill>
                            <a:schemeClr val="accent1">
                              <a:lumMod val="50000"/>
                            </a:schemeClr>
                          </a:solidFill>
                          <a:latin typeface="+mj-lt"/>
                          <a:ea typeface="微軟正黑體" panose="020B0604030504040204" pitchFamily="34" charset="-120"/>
                          <a:cs typeface="Arial" panose="020B0604020202020204" pitchFamily="34" charset="0"/>
                        </a:rPr>
                        <a:t>,000</a:t>
                      </a: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extLst>
                  <a:ext uri="{0D108BD9-81ED-4DB2-BD59-A6C34878D82A}">
                    <a16:rowId xmlns:a16="http://schemas.microsoft.com/office/drawing/2014/main" xmlns="" val="10003"/>
                  </a:ext>
                </a:extLst>
              </a:tr>
              <a:tr h="239423">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l"/>
                      <a:r>
                        <a:rPr lang="en-US" altLang="zh-CN" sz="1600" b="0" dirty="0" smtClean="0">
                          <a:solidFill>
                            <a:schemeClr val="accent1">
                              <a:lumMod val="50000"/>
                            </a:schemeClr>
                          </a:solidFill>
                          <a:latin typeface="+mj-lt"/>
                          <a:ea typeface="微軟正黑體" panose="020B0604030504040204" pitchFamily="34" charset="-120"/>
                        </a:rPr>
                        <a:t>Necessary </a:t>
                      </a:r>
                      <a:r>
                        <a:rPr lang="en-US" altLang="zh-CN" sz="1600" b="0" dirty="0">
                          <a:solidFill>
                            <a:schemeClr val="accent1">
                              <a:lumMod val="50000"/>
                            </a:schemeClr>
                          </a:solidFill>
                          <a:latin typeface="+mj-lt"/>
                          <a:ea typeface="微軟正黑體" panose="020B0604030504040204" pitchFamily="34" charset="-120"/>
                        </a:rPr>
                        <a:t>expenses</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extLst>
                  <a:ext uri="{0D108BD9-81ED-4DB2-BD59-A6C34878D82A}">
                    <a16:rowId xmlns:a16="http://schemas.microsoft.com/office/drawing/2014/main" xmlns="" val="10004"/>
                  </a:ext>
                </a:extLst>
              </a:tr>
              <a:tr h="364406">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l"/>
                      <a:r>
                        <a:rPr lang="en-US" altLang="zh-CN" sz="1600" b="0" dirty="0" smtClean="0">
                          <a:solidFill>
                            <a:schemeClr val="accent1">
                              <a:lumMod val="50000"/>
                            </a:schemeClr>
                          </a:solidFill>
                          <a:latin typeface="+mj-lt"/>
                          <a:ea typeface="微軟正黑體" panose="020B0604030504040204" pitchFamily="34" charset="-120"/>
                        </a:rPr>
                        <a:t>       Mortgage</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r>
                        <a:rPr lang="en-US" altLang="zh-CN" sz="1600" b="0" dirty="0">
                          <a:solidFill>
                            <a:schemeClr val="accent1">
                              <a:lumMod val="50000"/>
                            </a:schemeClr>
                          </a:solidFill>
                          <a:latin typeface="+mj-lt"/>
                          <a:ea typeface="微軟正黑體" panose="020B0604030504040204" pitchFamily="34" charset="-120"/>
                          <a:cs typeface="Arial" panose="020B0604020202020204" pitchFamily="34" charset="0"/>
                        </a:rPr>
                        <a:t>20,000</a:t>
                      </a: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extLst>
                  <a:ext uri="{0D108BD9-81ED-4DB2-BD59-A6C34878D82A}">
                    <a16:rowId xmlns:a16="http://schemas.microsoft.com/office/drawing/2014/main" xmlns="" val="10005"/>
                  </a:ext>
                </a:extLst>
              </a:tr>
              <a:tr h="194829">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l"/>
                      <a:r>
                        <a:rPr lang="en-US" altLang="zh-HK" sz="1600" b="0" i="0" u="none" strike="noStrike" kern="1200" dirty="0" smtClean="0">
                          <a:solidFill>
                            <a:schemeClr val="accent1">
                              <a:lumMod val="50000"/>
                            </a:schemeClr>
                          </a:solidFill>
                          <a:effectLst/>
                          <a:latin typeface="+mj-lt"/>
                          <a:ea typeface="+mn-ea"/>
                          <a:cs typeface="+mn-cs"/>
                        </a:rPr>
                        <a:t>       Management fee</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r>
                        <a:rPr lang="en-US" altLang="zh-TW" sz="1600" b="0" dirty="0">
                          <a:solidFill>
                            <a:schemeClr val="accent1">
                              <a:lumMod val="50000"/>
                            </a:schemeClr>
                          </a:solidFill>
                          <a:latin typeface="+mj-lt"/>
                          <a:ea typeface="微軟正黑體" panose="020B0604030504040204" pitchFamily="34" charset="-120"/>
                          <a:cs typeface="Arial" panose="020B0604020202020204" pitchFamily="34" charset="0"/>
                        </a:rPr>
                        <a:t>1,000</a:t>
                      </a: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extLst>
                  <a:ext uri="{0D108BD9-81ED-4DB2-BD59-A6C34878D82A}">
                    <a16:rowId xmlns:a16="http://schemas.microsoft.com/office/drawing/2014/main" xmlns="" val="10006"/>
                  </a:ext>
                </a:extLst>
              </a:tr>
              <a:tr h="200743">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600" b="0" dirty="0" smtClean="0">
                          <a:solidFill>
                            <a:schemeClr val="accent1">
                              <a:lumMod val="50000"/>
                            </a:schemeClr>
                          </a:solidFill>
                          <a:latin typeface="+mj-lt"/>
                          <a:ea typeface="微軟正黑體" panose="020B0604030504040204" pitchFamily="34" charset="-120"/>
                        </a:rPr>
                        <a:t>Non-necessary</a:t>
                      </a:r>
                      <a:r>
                        <a:rPr lang="zh-TW" altLang="en-US" sz="1600" b="0" baseline="0" dirty="0" smtClean="0">
                          <a:solidFill>
                            <a:schemeClr val="accent1">
                              <a:lumMod val="50000"/>
                            </a:schemeClr>
                          </a:solidFill>
                          <a:latin typeface="+mj-lt"/>
                          <a:ea typeface="微軟正黑體" panose="020B0604030504040204" pitchFamily="34" charset="-120"/>
                        </a:rPr>
                        <a:t> </a:t>
                      </a:r>
                      <a:r>
                        <a:rPr lang="en-US" altLang="zh-CN" sz="1600" b="0" dirty="0" smtClean="0">
                          <a:solidFill>
                            <a:schemeClr val="accent1">
                              <a:lumMod val="50000"/>
                            </a:schemeClr>
                          </a:solidFill>
                          <a:latin typeface="+mj-lt"/>
                          <a:ea typeface="微軟正黑體" panose="020B0604030504040204" pitchFamily="34" charset="-120"/>
                        </a:rPr>
                        <a:t>expenses</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extLst>
                  <a:ext uri="{0D108BD9-81ED-4DB2-BD59-A6C34878D82A}">
                    <a16:rowId xmlns:a16="http://schemas.microsoft.com/office/drawing/2014/main" xmlns="" val="10007"/>
                  </a:ext>
                </a:extLst>
              </a:tr>
              <a:tr h="130564">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l"/>
                      <a:r>
                        <a:rPr lang="en-US" altLang="zh-TW" sz="1600" b="0" baseline="0" dirty="0" smtClean="0">
                          <a:solidFill>
                            <a:schemeClr val="accent1">
                              <a:lumMod val="50000"/>
                            </a:schemeClr>
                          </a:solidFill>
                          <a:latin typeface="+mj-lt"/>
                          <a:ea typeface="微軟正黑體" panose="020B0604030504040204" pitchFamily="34" charset="-120"/>
                        </a:rPr>
                        <a:t>       </a:t>
                      </a:r>
                      <a:r>
                        <a:rPr lang="en-US" altLang="zh-TW" sz="1600" b="0" dirty="0" smtClean="0">
                          <a:solidFill>
                            <a:schemeClr val="accent1">
                              <a:lumMod val="50000"/>
                            </a:schemeClr>
                          </a:solidFill>
                          <a:latin typeface="+mj-lt"/>
                          <a:ea typeface="微軟正黑體" panose="020B0604030504040204" pitchFamily="34" charset="-120"/>
                        </a:rPr>
                        <a:t>H</a:t>
                      </a:r>
                      <a:r>
                        <a:rPr lang="en-US" altLang="zh-CN" sz="1600" b="0" dirty="0" smtClean="0">
                          <a:solidFill>
                            <a:schemeClr val="accent1">
                              <a:lumMod val="50000"/>
                            </a:schemeClr>
                          </a:solidFill>
                          <a:latin typeface="+mj-lt"/>
                          <a:ea typeface="微軟正黑體" panose="020B0604030504040204" pitchFamily="34" charset="-120"/>
                        </a:rPr>
                        <a:t>ome appliances</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r>
                        <a:rPr lang="en-US" altLang="zh-CN" sz="1600" b="0" dirty="0">
                          <a:solidFill>
                            <a:schemeClr val="accent1">
                              <a:lumMod val="50000"/>
                            </a:schemeClr>
                          </a:solidFill>
                          <a:latin typeface="+mj-lt"/>
                          <a:ea typeface="微軟正黑體" panose="020B0604030504040204" pitchFamily="34" charset="-120"/>
                          <a:cs typeface="Arial" panose="020B0604020202020204" pitchFamily="34" charset="0"/>
                        </a:rPr>
                        <a:t>7</a:t>
                      </a:r>
                      <a:r>
                        <a:rPr lang="en-US" altLang="zh-TW" sz="1600" b="0" dirty="0">
                          <a:solidFill>
                            <a:schemeClr val="accent1">
                              <a:lumMod val="50000"/>
                            </a:schemeClr>
                          </a:solidFill>
                          <a:latin typeface="+mj-lt"/>
                          <a:ea typeface="微軟正黑體" panose="020B0604030504040204" pitchFamily="34" charset="-120"/>
                          <a:cs typeface="Arial" panose="020B0604020202020204" pitchFamily="34" charset="0"/>
                        </a:rPr>
                        <a:t>,000</a:t>
                      </a: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20000"/>
                      </a:srgbClr>
                    </a:solidFill>
                  </a:tcPr>
                </a:tc>
                <a:extLst>
                  <a:ext uri="{0D108BD9-81ED-4DB2-BD59-A6C34878D82A}">
                    <a16:rowId xmlns:a16="http://schemas.microsoft.com/office/drawing/2014/main" xmlns="" val="10008"/>
                  </a:ext>
                </a:extLst>
              </a:tr>
              <a:tr h="364406">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l"/>
                      <a:r>
                        <a:rPr lang="en-US" altLang="zh-TW" sz="1600" b="0" dirty="0" smtClean="0">
                          <a:solidFill>
                            <a:schemeClr val="accent1">
                              <a:lumMod val="50000"/>
                            </a:schemeClr>
                          </a:solidFill>
                          <a:latin typeface="+mj-lt"/>
                          <a:ea typeface="微軟正黑體" panose="020B0604030504040204" pitchFamily="34" charset="-120"/>
                        </a:rPr>
                        <a:t>Total </a:t>
                      </a:r>
                      <a:r>
                        <a:rPr lang="en-US" altLang="zh-TW" sz="1600" b="0" dirty="0">
                          <a:solidFill>
                            <a:schemeClr val="accent1">
                              <a:lumMod val="50000"/>
                            </a:schemeClr>
                          </a:solidFill>
                          <a:latin typeface="+mj-lt"/>
                          <a:ea typeface="微軟正黑體" panose="020B0604030504040204" pitchFamily="34" charset="-120"/>
                        </a:rPr>
                        <a:t>expenses</a:t>
                      </a:r>
                      <a:endParaRPr lang="zh-TW" altLang="en-US" sz="1600" b="0" dirty="0">
                        <a:solidFill>
                          <a:schemeClr val="accent1">
                            <a:lumMod val="50000"/>
                          </a:schemeClr>
                        </a:solidFill>
                        <a:latin typeface="+mj-lt"/>
                        <a:ea typeface="微軟正黑體" panose="020B0604030504040204" pitchFamily="34" charset="-12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algn="ctr"/>
                      <a:endParaRPr lang="zh-TW" altLang="en-US" sz="1600" b="0"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Calibri"/>
                          <a:sym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600" b="1" dirty="0">
                          <a:solidFill>
                            <a:schemeClr val="accent1">
                              <a:lumMod val="50000"/>
                            </a:schemeClr>
                          </a:solidFill>
                          <a:latin typeface="+mj-lt"/>
                          <a:ea typeface="微軟正黑體" panose="020B0604030504040204" pitchFamily="34" charset="-120"/>
                          <a:cs typeface="Arial" panose="020B0604020202020204" pitchFamily="34" charset="0"/>
                        </a:rPr>
                        <a:t>40,000</a:t>
                      </a:r>
                      <a:endParaRPr lang="zh-TW" altLang="en-US" sz="1600" b="1" dirty="0">
                        <a:solidFill>
                          <a:schemeClr val="accent1">
                            <a:lumMod val="50000"/>
                          </a:schemeClr>
                        </a:solidFill>
                        <a:latin typeface="+mj-lt"/>
                        <a:ea typeface="微軟正黑體" panose="020B0604030504040204" pitchFamily="34" charset="-12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tint val="40000"/>
                      </a:srgbClr>
                    </a:solidFill>
                  </a:tcPr>
                </a:tc>
                <a:extLst>
                  <a:ext uri="{0D108BD9-81ED-4DB2-BD59-A6C34878D82A}">
                    <a16:rowId xmlns:a16="http://schemas.microsoft.com/office/drawing/2014/main" xmlns="" val="10009"/>
                  </a:ext>
                </a:extLst>
              </a:tr>
            </a:tbl>
          </a:graphicData>
        </a:graphic>
      </p:graphicFrame>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1"/>
                                        </p:tgtEl>
                                        <p:attrNameLst>
                                          <p:attrName>style.visibility</p:attrName>
                                        </p:attrNameLst>
                                      </p:cBhvr>
                                      <p:to>
                                        <p:strVal val="visible"/>
                                      </p:to>
                                    </p:set>
                                    <p:animEffect transition="in" filter="fade">
                                      <p:cBhvr>
                                        <p:cTn id="12" dur="500"/>
                                        <p:tgtEl>
                                          <p:spTgt spid="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1329370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p:cNvSpPr>
          <p:nvPr>
            <p:ph type="body" idx="1"/>
          </p:nvPr>
        </p:nvSpPr>
        <p:spPr>
          <a:xfrm>
            <a:off x="732367" y="1350000"/>
            <a:ext cx="7679267" cy="3613503"/>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The content of this unit is about savings</a:t>
            </a:r>
            <a:r>
              <a:rPr dirty="0" smtClean="0"/>
              <a:t>.</a:t>
            </a:r>
            <a:endParaRPr dirty="0"/>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We can accumulate wealth through savings, so as to buy more expensive items</a:t>
            </a:r>
            <a:r>
              <a:rPr dirty="0" smtClean="0"/>
              <a:t>.</a:t>
            </a:r>
            <a:endParaRPr dirty="0"/>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Savings can help us deal with important expenses at different stages in our lives.</a:t>
            </a:r>
          </a:p>
        </p:txBody>
      </p:sp>
      <p:sp>
        <p:nvSpPr>
          <p:cNvPr id="179" name="Shape 179"/>
          <p:cNvSpPr>
            <a:spLocks noGrp="1"/>
          </p:cNvSpPr>
          <p:nvPr>
            <p:ph type="body" sz="quarter" idx="13"/>
          </p:nvPr>
        </p:nvSpPr>
        <p:spPr>
          <a:xfrm>
            <a:off x="732368" y="692154"/>
            <a:ext cx="7683866" cy="622465"/>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Prefix </a:t>
            </a:r>
          </a:p>
        </p:txBody>
      </p:sp>
      <p:sp>
        <p:nvSpPr>
          <p:cNvPr id="180" name="Shape 180"/>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pic>
        <p:nvPicPr>
          <p:cNvPr id="181" name="image11.png"/>
          <p:cNvPicPr>
            <a:picLocks noChangeAspect="1"/>
          </p:cNvPicPr>
          <p:nvPr/>
        </p:nvPicPr>
        <p:blipFill>
          <a:blip r:embed="rId2">
            <a:extLst/>
          </a:blip>
          <a:stretch>
            <a:fillRect/>
          </a:stretch>
        </p:blipFill>
        <p:spPr>
          <a:xfrm>
            <a:off x="3712748" y="2947635"/>
            <a:ext cx="5661855" cy="3996120"/>
          </a:xfrm>
          <a:prstGeom prst="rect">
            <a:avLst/>
          </a:prstGeom>
          <a:ln w="12700">
            <a:miter lim="400000"/>
          </a:ln>
        </p:spPr>
      </p:pic>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8">
                                            <p:txEl>
                                              <p:pRg st="0" end="0"/>
                                            </p:txEl>
                                          </p:spTgt>
                                        </p:tgtEl>
                                        <p:attrNameLst>
                                          <p:attrName>style.visibility</p:attrName>
                                        </p:attrNameLst>
                                      </p:cBhvr>
                                      <p:to>
                                        <p:strVal val="visible"/>
                                      </p:to>
                                    </p:set>
                                    <p:animEffect transition="in" filter="fade">
                                      <p:cBhvr>
                                        <p:cTn id="7" dur="500"/>
                                        <p:tgtEl>
                                          <p:spTgt spid="1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8">
                                            <p:txEl>
                                              <p:pRg st="1" end="1"/>
                                            </p:txEl>
                                          </p:spTgt>
                                        </p:tgtEl>
                                        <p:attrNameLst>
                                          <p:attrName>style.visibility</p:attrName>
                                        </p:attrNameLst>
                                      </p:cBhvr>
                                      <p:to>
                                        <p:strVal val="visible"/>
                                      </p:to>
                                    </p:set>
                                    <p:animEffect transition="in" filter="fade">
                                      <p:cBhvr>
                                        <p:cTn id="12" dur="500"/>
                                        <p:tgtEl>
                                          <p:spTgt spid="1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8">
                                            <p:txEl>
                                              <p:pRg st="2" end="2"/>
                                            </p:txEl>
                                          </p:spTgt>
                                        </p:tgtEl>
                                        <p:attrNameLst>
                                          <p:attrName>style.visibility</p:attrName>
                                        </p:attrNameLst>
                                      </p:cBhvr>
                                      <p:to>
                                        <p:strVal val="visible"/>
                                      </p:to>
                                    </p:set>
                                    <p:animEffect transition="in" filter="fade">
                                      <p:cBhvr>
                                        <p:cTn id="17" dur="500"/>
                                        <p:tgtEl>
                                          <p:spTgt spid="178">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81"/>
                                        </p:tgtEl>
                                        <p:attrNameLst>
                                          <p:attrName>style.visibility</p:attrName>
                                        </p:attrNameLst>
                                      </p:cBhvr>
                                      <p:to>
                                        <p:strVal val="visible"/>
                                      </p:to>
                                    </p:set>
                                    <p:animEffect transition="in" filter="fade">
                                      <p:cBhvr>
                                        <p:cTn id="20"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p:cNvSpPr>
          <p:nvPr>
            <p:ph type="body" idx="1"/>
          </p:nvPr>
        </p:nvSpPr>
        <p:spPr>
          <a:xfrm>
            <a:off x="732368" y="692154"/>
            <a:ext cx="7683866" cy="587580"/>
          </a:xfrm>
          <a:prstGeom prst="rect">
            <a:avLst/>
          </a:prstGeom>
        </p:spPr>
        <p:txBody>
          <a:bodyPr/>
          <a:lstStyle>
            <a:lvl1pPr marL="0" indent="0">
              <a:lnSpc>
                <a:spcPts val="3400"/>
              </a:lnSpc>
              <a:buSzTx/>
              <a:buNone/>
              <a:defRPr sz="3300"/>
            </a:lvl1pPr>
          </a:lstStyle>
          <a:p>
            <a:r>
              <a:rPr b="1" dirty="0"/>
              <a:t>Set life and financial goals earlier</a:t>
            </a:r>
          </a:p>
        </p:txBody>
      </p:sp>
      <p:sp>
        <p:nvSpPr>
          <p:cNvPr id="184" name="Shape 184"/>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grpSp>
        <p:nvGrpSpPr>
          <p:cNvPr id="199" name="Group 199"/>
          <p:cNvGrpSpPr/>
          <p:nvPr/>
        </p:nvGrpSpPr>
        <p:grpSpPr>
          <a:xfrm>
            <a:off x="732368" y="1279734"/>
            <a:ext cx="7200902" cy="4476646"/>
            <a:chOff x="0" y="-177801"/>
            <a:chExt cx="7200901" cy="4476645"/>
          </a:xfrm>
        </p:grpSpPr>
        <p:grpSp>
          <p:nvGrpSpPr>
            <p:cNvPr id="195" name="Group 195"/>
            <p:cNvGrpSpPr/>
            <p:nvPr/>
          </p:nvGrpSpPr>
          <p:grpSpPr>
            <a:xfrm>
              <a:off x="0" y="-177801"/>
              <a:ext cx="7200901" cy="4476645"/>
              <a:chOff x="0" y="-177800"/>
              <a:chExt cx="7200900" cy="4476643"/>
            </a:xfrm>
          </p:grpSpPr>
          <p:sp>
            <p:nvSpPr>
              <p:cNvPr id="185" name="Shape 185"/>
              <p:cNvSpPr/>
              <p:nvPr/>
            </p:nvSpPr>
            <p:spPr>
              <a:xfrm flipV="1">
                <a:off x="350838" y="620711"/>
                <a:ext cx="1" cy="3313114"/>
              </a:xfrm>
              <a:prstGeom prst="line">
                <a:avLst/>
              </a:prstGeom>
              <a:noFill/>
              <a:ln w="9525" cap="flat">
                <a:solidFill>
                  <a:srgbClr val="000000"/>
                </a:solidFill>
                <a:prstDash val="solid"/>
                <a:round/>
                <a:tailEnd type="triangle" w="med" len="med"/>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186" name="Shape 186"/>
              <p:cNvSpPr/>
              <p:nvPr/>
            </p:nvSpPr>
            <p:spPr>
              <a:xfrm>
                <a:off x="350837" y="3944936"/>
                <a:ext cx="6018214" cy="1"/>
              </a:xfrm>
              <a:prstGeom prst="line">
                <a:avLst/>
              </a:prstGeom>
              <a:noFill/>
              <a:ln w="9525" cap="flat">
                <a:solidFill>
                  <a:srgbClr val="000000"/>
                </a:solidFill>
                <a:prstDash val="solid"/>
                <a:round/>
                <a:tailEnd type="triangle" w="med" len="med"/>
              </a:ln>
              <a:effectLst/>
            </p:spPr>
            <p:txBody>
              <a:bodyPr wrap="square" lIns="45718" tIns="45718" rIns="45718" bIns="45718" numCol="1" anchor="t">
                <a:noAutofit/>
              </a:bodyPr>
              <a:lstStyle/>
              <a:p>
                <a:pPr defTabSz="914400">
                  <a:defRPr>
                    <a:solidFill>
                      <a:srgbClr val="000000"/>
                    </a:solidFill>
                    <a:latin typeface="+mj-lt"/>
                    <a:ea typeface="+mj-ea"/>
                    <a:cs typeface="+mj-cs"/>
                    <a:sym typeface="Calibri"/>
                  </a:defRPr>
                </a:pPr>
                <a:endParaRPr/>
              </a:p>
            </p:txBody>
          </p:sp>
          <p:sp>
            <p:nvSpPr>
              <p:cNvPr id="187" name="Shape 187"/>
              <p:cNvSpPr/>
              <p:nvPr/>
            </p:nvSpPr>
            <p:spPr>
              <a:xfrm>
                <a:off x="168594" y="179663"/>
                <a:ext cx="547972" cy="370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defTabSz="914400">
                  <a:defRPr>
                    <a:solidFill>
                      <a:srgbClr val="000000"/>
                    </a:solidFill>
                    <a:latin typeface="微軟正黑體"/>
                    <a:ea typeface="微軟正黑體"/>
                    <a:cs typeface="微軟正黑體"/>
                    <a:sym typeface="微軟正黑體"/>
                  </a:defRPr>
                </a:lvl1pPr>
              </a:lstStyle>
              <a:p>
                <a:r>
                  <a:t>$</a:t>
                </a:r>
              </a:p>
            </p:txBody>
          </p:sp>
          <p:sp>
            <p:nvSpPr>
              <p:cNvPr id="188" name="Shape 188"/>
              <p:cNvSpPr/>
              <p:nvPr/>
            </p:nvSpPr>
            <p:spPr>
              <a:xfrm>
                <a:off x="6378942" y="3748952"/>
                <a:ext cx="821958" cy="370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defTabSz="914400">
                  <a:defRPr>
                    <a:solidFill>
                      <a:srgbClr val="000000"/>
                    </a:solidFill>
                    <a:latin typeface="微軟正黑體"/>
                    <a:ea typeface="微軟正黑體"/>
                    <a:cs typeface="微軟正黑體"/>
                    <a:sym typeface="微軟正黑體"/>
                  </a:defRPr>
                </a:lvl1pPr>
              </a:lstStyle>
              <a:p>
                <a:r>
                  <a:t>Age</a:t>
                </a:r>
              </a:p>
            </p:txBody>
          </p:sp>
          <p:sp>
            <p:nvSpPr>
              <p:cNvPr id="189" name="Shape 189"/>
              <p:cNvSpPr/>
              <p:nvPr/>
            </p:nvSpPr>
            <p:spPr>
              <a:xfrm>
                <a:off x="0" y="3928004"/>
                <a:ext cx="547972" cy="370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defTabSz="914400">
                  <a:defRPr>
                    <a:solidFill>
                      <a:srgbClr val="000000"/>
                    </a:solidFill>
                    <a:latin typeface="微軟正黑體"/>
                    <a:ea typeface="微軟正黑體"/>
                    <a:cs typeface="微軟正黑體"/>
                    <a:sym typeface="微軟正黑體"/>
                  </a:defRPr>
                </a:lvl1pPr>
              </a:lstStyle>
              <a:p>
                <a:r>
                  <a:t>0</a:t>
                </a:r>
              </a:p>
            </p:txBody>
          </p:sp>
          <p:sp>
            <p:nvSpPr>
              <p:cNvPr id="190" name="Shape 190"/>
              <p:cNvSpPr/>
              <p:nvPr/>
            </p:nvSpPr>
            <p:spPr>
              <a:xfrm>
                <a:off x="342899" y="1425573"/>
                <a:ext cx="5934076" cy="2508252"/>
              </a:xfrm>
              <a:custGeom>
                <a:avLst/>
                <a:gdLst/>
                <a:ahLst/>
                <a:cxnLst>
                  <a:cxn ang="0">
                    <a:pos x="wd2" y="hd2"/>
                  </a:cxn>
                  <a:cxn ang="5400000">
                    <a:pos x="wd2" y="hd2"/>
                  </a:cxn>
                  <a:cxn ang="10800000">
                    <a:pos x="wd2" y="hd2"/>
                  </a:cxn>
                  <a:cxn ang="16200000">
                    <a:pos x="wd2" y="hd2"/>
                  </a:cxn>
                </a:cxnLst>
                <a:rect l="0" t="0" r="r" b="b"/>
                <a:pathLst>
                  <a:path w="21600" h="21471" extrusionOk="0">
                    <a:moveTo>
                      <a:pt x="0" y="21471"/>
                    </a:moveTo>
                    <a:cubicBezTo>
                      <a:pt x="1677" y="19731"/>
                      <a:pt x="3354" y="17991"/>
                      <a:pt x="4995" y="14815"/>
                    </a:cubicBezTo>
                    <a:cubicBezTo>
                      <a:pt x="6637" y="11639"/>
                      <a:pt x="8443" y="4874"/>
                      <a:pt x="9850" y="2416"/>
                    </a:cubicBezTo>
                    <a:cubicBezTo>
                      <a:pt x="11257" y="-42"/>
                      <a:pt x="12336" y="-129"/>
                      <a:pt x="13438" y="67"/>
                    </a:cubicBezTo>
                    <a:cubicBezTo>
                      <a:pt x="14541" y="263"/>
                      <a:pt x="15573" y="1894"/>
                      <a:pt x="16464" y="3591"/>
                    </a:cubicBezTo>
                    <a:cubicBezTo>
                      <a:pt x="17355" y="5287"/>
                      <a:pt x="17930" y="8441"/>
                      <a:pt x="18786" y="10247"/>
                    </a:cubicBezTo>
                    <a:cubicBezTo>
                      <a:pt x="19642" y="12052"/>
                      <a:pt x="20621" y="13238"/>
                      <a:pt x="21600" y="14423"/>
                    </a:cubicBezTo>
                  </a:path>
                </a:pathLst>
              </a:custGeom>
              <a:noFill/>
              <a:ln w="25400" cap="flat">
                <a:solidFill>
                  <a:srgbClr val="3A5E8A"/>
                </a:solidFill>
                <a:prstDash val="solid"/>
                <a:round/>
              </a:ln>
              <a:effectLst/>
            </p:spPr>
            <p:txBody>
              <a:bodyPr wrap="square" lIns="45718" tIns="45718" rIns="45718" bIns="45718" numCol="1" anchor="ctr">
                <a:noAutofit/>
              </a:bodyPr>
              <a:lstStyle/>
              <a:p>
                <a:pPr algn="ctr" defTabSz="914400">
                  <a:defRPr>
                    <a:latin typeface="微軟正黑體"/>
                    <a:ea typeface="微軟正黑體"/>
                    <a:cs typeface="微軟正黑體"/>
                    <a:sym typeface="微軟正黑體"/>
                  </a:defRPr>
                </a:pPr>
                <a:endParaRPr/>
              </a:p>
            </p:txBody>
          </p:sp>
          <p:sp>
            <p:nvSpPr>
              <p:cNvPr id="191" name="Shape 191"/>
              <p:cNvSpPr/>
              <p:nvPr/>
            </p:nvSpPr>
            <p:spPr>
              <a:xfrm>
                <a:off x="1310427" y="-177800"/>
                <a:ext cx="1735246" cy="650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algn="ctr" defTabSz="914400">
                  <a:defRPr>
                    <a:solidFill>
                      <a:srgbClr val="000000"/>
                    </a:solidFill>
                    <a:latin typeface="微軟正黑體"/>
                    <a:ea typeface="微軟正黑體"/>
                    <a:cs typeface="微軟正黑體"/>
                    <a:sym typeface="微軟正黑體"/>
                  </a:defRPr>
                </a:pPr>
                <a:r>
                  <a:rPr dirty="0"/>
                  <a:t>Accumulate</a:t>
                </a:r>
              </a:p>
              <a:p>
                <a:pPr algn="ctr" defTabSz="914400">
                  <a:defRPr>
                    <a:solidFill>
                      <a:srgbClr val="000000"/>
                    </a:solidFill>
                    <a:latin typeface="微軟正黑體"/>
                    <a:ea typeface="微軟正黑體"/>
                    <a:cs typeface="微軟正黑體"/>
                    <a:sym typeface="微軟正黑體"/>
                  </a:defRPr>
                </a:pPr>
                <a:r>
                  <a:rPr dirty="0"/>
                  <a:t>wealth</a:t>
                </a:r>
              </a:p>
            </p:txBody>
          </p:sp>
          <p:sp>
            <p:nvSpPr>
              <p:cNvPr id="192" name="Shape 192"/>
              <p:cNvSpPr/>
              <p:nvPr/>
            </p:nvSpPr>
            <p:spPr>
              <a:xfrm>
                <a:off x="4367952" y="-152954"/>
                <a:ext cx="1735246" cy="3708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defTabSz="914400">
                  <a:defRPr>
                    <a:solidFill>
                      <a:srgbClr val="000000"/>
                    </a:solidFill>
                    <a:latin typeface="微軟正黑體"/>
                    <a:ea typeface="微軟正黑體"/>
                    <a:cs typeface="微軟正黑體"/>
                    <a:sym typeface="微軟正黑體"/>
                  </a:defRPr>
                </a:lvl1pPr>
              </a:lstStyle>
              <a:p>
                <a:r>
                  <a:rPr dirty="0"/>
                  <a:t>Consume wealth</a:t>
                </a:r>
              </a:p>
            </p:txBody>
          </p:sp>
          <p:sp>
            <p:nvSpPr>
              <p:cNvPr id="193" name="Shape 193"/>
              <p:cNvSpPr/>
              <p:nvPr/>
            </p:nvSpPr>
            <p:spPr>
              <a:xfrm rot="16200000">
                <a:off x="1949450" y="-1100138"/>
                <a:ext cx="457200" cy="34702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416"/>
                      <a:pt x="10800" y="930"/>
                    </a:cubicBezTo>
                    <a:lnTo>
                      <a:pt x="10800" y="9870"/>
                    </a:lnTo>
                    <a:cubicBezTo>
                      <a:pt x="10800" y="10384"/>
                      <a:pt x="15635" y="10800"/>
                      <a:pt x="21600" y="10800"/>
                    </a:cubicBezTo>
                    <a:cubicBezTo>
                      <a:pt x="15635" y="10800"/>
                      <a:pt x="10800" y="11216"/>
                      <a:pt x="10800" y="11730"/>
                    </a:cubicBezTo>
                    <a:lnTo>
                      <a:pt x="10800" y="20670"/>
                    </a:lnTo>
                    <a:cubicBezTo>
                      <a:pt x="10800" y="21184"/>
                      <a:pt x="5965" y="21600"/>
                      <a:pt x="0" y="21600"/>
                    </a:cubicBezTo>
                  </a:path>
                </a:pathLst>
              </a:custGeom>
              <a:noFill/>
              <a:ln w="9525" cap="flat">
                <a:solidFill>
                  <a:srgbClr val="000000"/>
                </a:solidFill>
                <a:prstDash val="solid"/>
                <a:round/>
              </a:ln>
              <a:effectLst/>
            </p:spPr>
            <p:txBody>
              <a:bodyPr wrap="square" lIns="45718" tIns="45718" rIns="45718" bIns="45718" numCol="1" anchor="ctr">
                <a:noAutofit/>
              </a:bodyPr>
              <a:lstStyle/>
              <a:p>
                <a:pPr algn="ctr" defTabSz="914400">
                  <a:defRPr>
                    <a:solidFill>
                      <a:srgbClr val="000000"/>
                    </a:solidFill>
                    <a:latin typeface="微軟正黑體"/>
                    <a:ea typeface="微軟正黑體"/>
                    <a:cs typeface="微軟正黑體"/>
                    <a:sym typeface="微軟正黑體"/>
                  </a:defRPr>
                </a:pPr>
                <a:endParaRPr/>
              </a:p>
            </p:txBody>
          </p:sp>
          <p:sp>
            <p:nvSpPr>
              <p:cNvPr id="194" name="Shape 194"/>
              <p:cNvSpPr/>
              <p:nvPr/>
            </p:nvSpPr>
            <p:spPr>
              <a:xfrm rot="16200000">
                <a:off x="4932413" y="-573038"/>
                <a:ext cx="457200" cy="24160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637"/>
                      <a:pt x="10800" y="1423"/>
                    </a:cubicBezTo>
                    <a:lnTo>
                      <a:pt x="10800" y="9377"/>
                    </a:lnTo>
                    <a:cubicBezTo>
                      <a:pt x="10800" y="10163"/>
                      <a:pt x="15635" y="10800"/>
                      <a:pt x="21600" y="10800"/>
                    </a:cubicBezTo>
                    <a:cubicBezTo>
                      <a:pt x="15635" y="10800"/>
                      <a:pt x="10800" y="11437"/>
                      <a:pt x="10800" y="12223"/>
                    </a:cubicBezTo>
                    <a:lnTo>
                      <a:pt x="10800" y="20177"/>
                    </a:lnTo>
                    <a:cubicBezTo>
                      <a:pt x="10800" y="20963"/>
                      <a:pt x="5965" y="21600"/>
                      <a:pt x="0" y="21600"/>
                    </a:cubicBezTo>
                  </a:path>
                </a:pathLst>
              </a:custGeom>
              <a:noFill/>
              <a:ln w="9525" cap="flat">
                <a:solidFill>
                  <a:srgbClr val="000000"/>
                </a:solidFill>
                <a:prstDash val="solid"/>
                <a:round/>
              </a:ln>
              <a:effectLst/>
            </p:spPr>
            <p:txBody>
              <a:bodyPr wrap="square" lIns="45718" tIns="45718" rIns="45718" bIns="45718" numCol="1" anchor="ctr">
                <a:noAutofit/>
              </a:bodyPr>
              <a:lstStyle/>
              <a:p>
                <a:pPr algn="ctr" defTabSz="914400">
                  <a:defRPr>
                    <a:solidFill>
                      <a:srgbClr val="000000"/>
                    </a:solidFill>
                    <a:latin typeface="微軟正黑體"/>
                    <a:ea typeface="微軟正黑體"/>
                    <a:cs typeface="微軟正黑體"/>
                    <a:sym typeface="微軟正黑體"/>
                  </a:defRPr>
                </a:pPr>
                <a:endParaRPr/>
              </a:p>
            </p:txBody>
          </p:sp>
        </p:grpSp>
        <p:sp>
          <p:nvSpPr>
            <p:cNvPr id="196" name="Shape 196"/>
            <p:cNvSpPr/>
            <p:nvPr/>
          </p:nvSpPr>
          <p:spPr>
            <a:xfrm>
              <a:off x="515935" y="849097"/>
              <a:ext cx="2550965" cy="738660"/>
            </a:xfrm>
            <a:prstGeom prst="rect">
              <a:avLst/>
            </a:prstGeom>
            <a:solidFill>
              <a:srgbClr val="C3D69B"/>
            </a:solid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p>
              <a:pPr defTabSz="914400">
                <a:defRPr>
                  <a:solidFill>
                    <a:srgbClr val="000000"/>
                  </a:solidFill>
                  <a:latin typeface="微軟正黑體"/>
                  <a:ea typeface="微軟正黑體"/>
                  <a:cs typeface="微軟正黑體"/>
                  <a:sym typeface="微軟正黑體"/>
                </a:defRPr>
              </a:pPr>
              <a:r>
                <a:rPr sz="1400" dirty="0"/>
                <a:t>Graduate from secondary school</a:t>
              </a:r>
              <a:r>
                <a:rPr sz="1400" dirty="0" smtClean="0"/>
                <a:t>→</a:t>
              </a:r>
              <a:r>
                <a:rPr lang="en-US" sz="1400" dirty="0" smtClean="0"/>
                <a:t> </a:t>
              </a:r>
              <a:r>
                <a:rPr sz="1400" dirty="0" smtClean="0"/>
                <a:t>Get </a:t>
              </a:r>
              <a:r>
                <a:rPr sz="1400" dirty="0"/>
                <a:t>married</a:t>
              </a:r>
              <a:r>
                <a:rPr sz="1400" dirty="0" smtClean="0"/>
                <a:t>→</a:t>
              </a:r>
              <a:r>
                <a:rPr lang="en-US" sz="1400" dirty="0" smtClean="0"/>
                <a:t> </a:t>
              </a:r>
              <a:r>
                <a:rPr sz="1400" dirty="0" smtClean="0"/>
                <a:t>Form </a:t>
              </a:r>
              <a:r>
                <a:rPr sz="1400" dirty="0"/>
                <a:t>a family</a:t>
              </a:r>
            </a:p>
          </p:txBody>
        </p:sp>
        <p:sp>
          <p:nvSpPr>
            <p:cNvPr id="197" name="Shape 197"/>
            <p:cNvSpPr/>
            <p:nvPr/>
          </p:nvSpPr>
          <p:spPr>
            <a:xfrm>
              <a:off x="3309604" y="849956"/>
              <a:ext cx="1393990" cy="307773"/>
            </a:xfrm>
            <a:prstGeom prst="rect">
              <a:avLst/>
            </a:prstGeom>
            <a:solidFill>
              <a:srgbClr val="C3D69B"/>
            </a:solid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defTabSz="914400">
                <a:defRPr>
                  <a:solidFill>
                    <a:srgbClr val="000000"/>
                  </a:solidFill>
                  <a:latin typeface="微軟正黑體"/>
                  <a:ea typeface="微軟正黑體"/>
                  <a:cs typeface="微軟正黑體"/>
                  <a:sym typeface="微軟正黑體"/>
                </a:defRPr>
              </a:lvl1pPr>
            </a:lstStyle>
            <a:p>
              <a:pPr algn="l"/>
              <a:r>
                <a:rPr sz="1400" dirty="0"/>
                <a:t>Plan retirement</a:t>
              </a:r>
            </a:p>
          </p:txBody>
        </p:sp>
        <p:sp>
          <p:nvSpPr>
            <p:cNvPr id="198" name="Shape 198"/>
            <p:cNvSpPr/>
            <p:nvPr/>
          </p:nvSpPr>
          <p:spPr>
            <a:xfrm>
              <a:off x="5532439" y="863600"/>
              <a:ext cx="836612" cy="307773"/>
            </a:xfrm>
            <a:prstGeom prst="rect">
              <a:avLst/>
            </a:prstGeom>
            <a:solidFill>
              <a:srgbClr val="C3D69B"/>
            </a:solid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defTabSz="914400">
                <a:defRPr>
                  <a:solidFill>
                    <a:srgbClr val="000000"/>
                  </a:solidFill>
                  <a:latin typeface="微軟正黑體"/>
                  <a:ea typeface="微軟正黑體"/>
                  <a:cs typeface="微軟正黑體"/>
                  <a:sym typeface="微軟正黑體"/>
                </a:defRPr>
              </a:lvl1pPr>
            </a:lstStyle>
            <a:p>
              <a:r>
                <a:rPr sz="1400" dirty="0"/>
                <a:t>Retire</a:t>
              </a:r>
            </a:p>
          </p:txBody>
        </p:sp>
      </p:gr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a:spLocks noGrp="1"/>
          </p:cNvSpPr>
          <p:nvPr>
            <p:ph type="body" idx="1"/>
          </p:nvPr>
        </p:nvSpPr>
        <p:spPr>
          <a:xfrm>
            <a:off x="727765" y="1350000"/>
            <a:ext cx="7679267" cy="4403349"/>
          </a:xfrm>
          <a:prstGeom prst="rect">
            <a:avLst/>
          </a:prstGeom>
        </p:spPr>
        <p:txBody>
          <a:bodyPr>
            <a:normAutofit/>
          </a:bodyPr>
          <a:lstStyle/>
          <a:p>
            <a:pPr marL="342000" indent="-342000" defTabSz="712765">
              <a:lnSpc>
                <a:spcPts val="2600"/>
              </a:lnSpc>
              <a:spcBef>
                <a:spcPts val="0"/>
              </a:spcBef>
              <a:spcAft>
                <a:spcPts val="600"/>
              </a:spcAft>
              <a:defRPr sz="2000">
                <a:solidFill>
                  <a:schemeClr val="accent1"/>
                </a:solidFill>
                <a:latin typeface="Calibri Light"/>
                <a:ea typeface="Calibri Light"/>
                <a:cs typeface="Calibri Light"/>
                <a:sym typeface="Calibri Light"/>
              </a:defRPr>
            </a:pPr>
            <a:r>
              <a:rPr sz="2100" dirty="0"/>
              <a:t>At a young age, people can earn a stable income from working and accumulate wealth through savings and investments.</a:t>
            </a:r>
          </a:p>
          <a:p>
            <a:pPr marL="342000" indent="-342000" defTabSz="712765">
              <a:lnSpc>
                <a:spcPts val="2600"/>
              </a:lnSpc>
              <a:spcBef>
                <a:spcPts val="0"/>
              </a:spcBef>
              <a:spcAft>
                <a:spcPts val="600"/>
              </a:spcAft>
              <a:defRPr sz="2000">
                <a:solidFill>
                  <a:schemeClr val="accent1"/>
                </a:solidFill>
                <a:latin typeface="Calibri Light"/>
                <a:ea typeface="Calibri Light"/>
                <a:cs typeface="Calibri Light"/>
                <a:sym typeface="Calibri Light"/>
              </a:defRPr>
            </a:pPr>
            <a:r>
              <a:rPr sz="2100" dirty="0"/>
              <a:t>After retirement, people won’t have income from work and tend to become less wealthy.</a:t>
            </a:r>
          </a:p>
          <a:p>
            <a:pPr marL="342000" indent="-342000" defTabSz="712765">
              <a:lnSpc>
                <a:spcPts val="2600"/>
              </a:lnSpc>
              <a:spcBef>
                <a:spcPts val="0"/>
              </a:spcBef>
              <a:spcAft>
                <a:spcPts val="600"/>
              </a:spcAft>
              <a:defRPr sz="2000">
                <a:solidFill>
                  <a:schemeClr val="accent1"/>
                </a:solidFill>
                <a:latin typeface="Calibri Light"/>
                <a:ea typeface="Calibri Light"/>
                <a:cs typeface="Calibri Light"/>
                <a:sym typeface="Calibri Light"/>
              </a:defRPr>
            </a:pPr>
            <a:r>
              <a:rPr sz="2100" dirty="0"/>
              <a:t>Therefore, people should establish good money management habits as early as possible to help achieve financial goals at different life stages, such as further studies, marriage, home ownership, parenting and retirement, etc.</a:t>
            </a:r>
          </a:p>
        </p:txBody>
      </p:sp>
      <p:sp>
        <p:nvSpPr>
          <p:cNvPr id="202" name="Shape 202"/>
          <p:cNvSpPr>
            <a:spLocks noGrp="1"/>
          </p:cNvSpPr>
          <p:nvPr>
            <p:ph type="body" sz="quarter" idx="13"/>
          </p:nvPr>
        </p:nvSpPr>
        <p:spPr>
          <a:xfrm>
            <a:off x="730800" y="692154"/>
            <a:ext cx="7683866" cy="537648"/>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Set life and financial goals earlier</a:t>
            </a:r>
          </a:p>
        </p:txBody>
      </p:sp>
      <p:sp>
        <p:nvSpPr>
          <p:cNvPr id="203" name="Shape 203"/>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1">
                                            <p:txEl>
                                              <p:pRg st="0" end="0"/>
                                            </p:txEl>
                                          </p:spTgt>
                                        </p:tgtEl>
                                        <p:attrNameLst>
                                          <p:attrName>style.visibility</p:attrName>
                                        </p:attrNameLst>
                                      </p:cBhvr>
                                      <p:to>
                                        <p:strVal val="visible"/>
                                      </p:to>
                                    </p:set>
                                    <p:animEffect transition="in" filter="fade">
                                      <p:cBhvr>
                                        <p:cTn id="7" dur="500"/>
                                        <p:tgtEl>
                                          <p:spTgt spid="2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1">
                                            <p:txEl>
                                              <p:pRg st="1" end="1"/>
                                            </p:txEl>
                                          </p:spTgt>
                                        </p:tgtEl>
                                        <p:attrNameLst>
                                          <p:attrName>style.visibility</p:attrName>
                                        </p:attrNameLst>
                                      </p:cBhvr>
                                      <p:to>
                                        <p:strVal val="visible"/>
                                      </p:to>
                                    </p:set>
                                    <p:animEffect transition="in" filter="fade">
                                      <p:cBhvr>
                                        <p:cTn id="12" dur="500"/>
                                        <p:tgtEl>
                                          <p:spTgt spid="20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1">
                                            <p:txEl>
                                              <p:pRg st="2" end="2"/>
                                            </p:txEl>
                                          </p:spTgt>
                                        </p:tgtEl>
                                        <p:attrNameLst>
                                          <p:attrName>style.visibility</p:attrName>
                                        </p:attrNameLst>
                                      </p:cBhvr>
                                      <p:to>
                                        <p:strVal val="visible"/>
                                      </p:to>
                                    </p:set>
                                    <p:animEffect transition="in" filter="fade">
                                      <p:cBhvr>
                                        <p:cTn id="17" dur="500"/>
                                        <p:tgtEl>
                                          <p:spTgt spid="2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body" idx="1"/>
          </p:nvPr>
        </p:nvSpPr>
        <p:spPr>
          <a:xfrm>
            <a:off x="732367" y="1350000"/>
            <a:ext cx="7679267" cy="4764068"/>
          </a:xfrm>
          <a:prstGeom prst="rect">
            <a:avLst/>
          </a:prstGeom>
        </p:spPr>
        <p:txBody>
          <a:bodyPr>
            <a:noAutofit/>
          </a:bodyPr>
          <a:lstStyle/>
          <a:p>
            <a:pPr marL="342000" indent="-45088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b="1" dirty="0"/>
              <a:t>Short-term</a:t>
            </a:r>
            <a:r>
              <a:rPr sz="2100" dirty="0"/>
              <a:t> financial goals: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Buy snacks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Buy clothes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Buy video </a:t>
            </a:r>
            <a:r>
              <a:rPr sz="2100" dirty="0" smtClean="0"/>
              <a:t>games</a:t>
            </a:r>
            <a:endParaRPr lang="en-US" sz="2100" dirty="0" smtClean="0"/>
          </a:p>
          <a:p>
            <a:pPr marL="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sz="2100" dirty="0"/>
          </a:p>
          <a:p>
            <a:pPr marL="342000" indent="-45088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b="1" dirty="0"/>
              <a:t>Medium-term</a:t>
            </a:r>
            <a:r>
              <a:rPr sz="2100" dirty="0"/>
              <a:t> financial goals: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Buy new phones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Travel </a:t>
            </a:r>
            <a:r>
              <a:rPr sz="2100" dirty="0" smtClean="0"/>
              <a:t>overseas</a:t>
            </a:r>
            <a:endParaRPr lang="en-US" sz="2100" dirty="0" smtClean="0"/>
          </a:p>
          <a:p>
            <a:pPr marL="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sz="2100" b="1" dirty="0"/>
          </a:p>
          <a:p>
            <a:pPr marL="342000" indent="-45088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b="1" dirty="0"/>
              <a:t>Long-term </a:t>
            </a:r>
            <a:r>
              <a:rPr sz="2100" dirty="0"/>
              <a:t>financial goals: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Get married</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sz="2100" dirty="0"/>
              <a:t>Buy a flat</a:t>
            </a:r>
          </a:p>
        </p:txBody>
      </p:sp>
      <p:sp>
        <p:nvSpPr>
          <p:cNvPr id="206" name="Shape 206"/>
          <p:cNvSpPr>
            <a:spLocks noGrp="1"/>
          </p:cNvSpPr>
          <p:nvPr>
            <p:ph type="body" sz="quarter" idx="13"/>
          </p:nvPr>
        </p:nvSpPr>
        <p:spPr>
          <a:xfrm>
            <a:off x="732368" y="692154"/>
            <a:ext cx="7683866" cy="64507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b="1" dirty="0"/>
              <a:t>What financial goals do you have?</a:t>
            </a:r>
          </a:p>
        </p:txBody>
      </p:sp>
      <p:sp>
        <p:nvSpPr>
          <p:cNvPr id="207" name="Shape 207"/>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pic>
        <p:nvPicPr>
          <p:cNvPr id="208" name="image1.jpeg" descr="C:\Users\VincentLeung\AppData\Local\Microsoft\Windows\Temporary Internet Files\Content.IE5\4VHUFU2Z\Hirosaki-castle_Aomori_JAPAN[1].jpg"/>
          <p:cNvPicPr>
            <a:picLocks noChangeAspect="1"/>
          </p:cNvPicPr>
          <p:nvPr/>
        </p:nvPicPr>
        <p:blipFill>
          <a:blip r:embed="rId2">
            <a:extLst/>
          </a:blip>
          <a:stretch>
            <a:fillRect/>
          </a:stretch>
        </p:blipFill>
        <p:spPr>
          <a:xfrm>
            <a:off x="4330741" y="3938697"/>
            <a:ext cx="3573475" cy="2612190"/>
          </a:xfrm>
          <a:prstGeom prst="rect">
            <a:avLst/>
          </a:prstGeom>
          <a:ln>
            <a:solidFill>
              <a:srgbClr val="645F9B"/>
            </a:solidFill>
            <a:miter/>
          </a:ln>
        </p:spPr>
      </p:pic>
      <p:pic>
        <p:nvPicPr>
          <p:cNvPr id="209" name="image2.jpeg"/>
          <p:cNvPicPr>
            <a:picLocks noChangeAspect="1"/>
          </p:cNvPicPr>
          <p:nvPr/>
        </p:nvPicPr>
        <p:blipFill>
          <a:blip r:embed="rId3">
            <a:extLst/>
          </a:blip>
          <a:stretch>
            <a:fillRect/>
          </a:stretch>
        </p:blipFill>
        <p:spPr>
          <a:xfrm>
            <a:off x="5019706" y="1337227"/>
            <a:ext cx="3645812" cy="2342129"/>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
                                            <p:txEl>
                                              <p:pRg st="0" end="0"/>
                                            </p:txEl>
                                          </p:spTgt>
                                        </p:tgtEl>
                                        <p:attrNameLst>
                                          <p:attrName>style.visibility</p:attrName>
                                        </p:attrNameLst>
                                      </p:cBhvr>
                                      <p:to>
                                        <p:strVal val="visible"/>
                                      </p:to>
                                    </p:set>
                                    <p:animEffect transition="in" filter="fade">
                                      <p:cBhvr>
                                        <p:cTn id="7" dur="500"/>
                                        <p:tgtEl>
                                          <p:spTgt spid="20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
                                            <p:txEl>
                                              <p:pRg st="1" end="1"/>
                                            </p:txEl>
                                          </p:spTgt>
                                        </p:tgtEl>
                                        <p:attrNameLst>
                                          <p:attrName>style.visibility</p:attrName>
                                        </p:attrNameLst>
                                      </p:cBhvr>
                                      <p:to>
                                        <p:strVal val="visible"/>
                                      </p:to>
                                    </p:set>
                                    <p:animEffect transition="in" filter="fade">
                                      <p:cBhvr>
                                        <p:cTn id="12" dur="500"/>
                                        <p:tgtEl>
                                          <p:spTgt spid="20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5">
                                            <p:txEl>
                                              <p:pRg st="2" end="2"/>
                                            </p:txEl>
                                          </p:spTgt>
                                        </p:tgtEl>
                                        <p:attrNameLst>
                                          <p:attrName>style.visibility</p:attrName>
                                        </p:attrNameLst>
                                      </p:cBhvr>
                                      <p:to>
                                        <p:strVal val="visible"/>
                                      </p:to>
                                    </p:set>
                                    <p:animEffect transition="in" filter="fade">
                                      <p:cBhvr>
                                        <p:cTn id="17" dur="500"/>
                                        <p:tgtEl>
                                          <p:spTgt spid="20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5">
                                            <p:txEl>
                                              <p:pRg st="3" end="3"/>
                                            </p:txEl>
                                          </p:spTgt>
                                        </p:tgtEl>
                                        <p:attrNameLst>
                                          <p:attrName>style.visibility</p:attrName>
                                        </p:attrNameLst>
                                      </p:cBhvr>
                                      <p:to>
                                        <p:strVal val="visible"/>
                                      </p:to>
                                    </p:set>
                                    <p:animEffect transition="in" filter="fade">
                                      <p:cBhvr>
                                        <p:cTn id="22" dur="500"/>
                                        <p:tgtEl>
                                          <p:spTgt spid="20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5">
                                            <p:txEl>
                                              <p:pRg st="5" end="5"/>
                                            </p:txEl>
                                          </p:spTgt>
                                        </p:tgtEl>
                                        <p:attrNameLst>
                                          <p:attrName>style.visibility</p:attrName>
                                        </p:attrNameLst>
                                      </p:cBhvr>
                                      <p:to>
                                        <p:strVal val="visible"/>
                                      </p:to>
                                    </p:set>
                                    <p:animEffect transition="in" filter="fade">
                                      <p:cBhvr>
                                        <p:cTn id="27" dur="500"/>
                                        <p:tgtEl>
                                          <p:spTgt spid="20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5">
                                            <p:txEl>
                                              <p:pRg st="6" end="6"/>
                                            </p:txEl>
                                          </p:spTgt>
                                        </p:tgtEl>
                                        <p:attrNameLst>
                                          <p:attrName>style.visibility</p:attrName>
                                        </p:attrNameLst>
                                      </p:cBhvr>
                                      <p:to>
                                        <p:strVal val="visible"/>
                                      </p:to>
                                    </p:set>
                                    <p:animEffect transition="in" filter="fade">
                                      <p:cBhvr>
                                        <p:cTn id="32" dur="500"/>
                                        <p:tgtEl>
                                          <p:spTgt spid="205">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09"/>
                                        </p:tgtEl>
                                        <p:attrNameLst>
                                          <p:attrName>style.visibility</p:attrName>
                                        </p:attrNameLst>
                                      </p:cBhvr>
                                      <p:to>
                                        <p:strVal val="visible"/>
                                      </p:to>
                                    </p:set>
                                    <p:animEffect transition="in" filter="fade">
                                      <p:cBhvr>
                                        <p:cTn id="35" dur="500"/>
                                        <p:tgtEl>
                                          <p:spTgt spid="20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05">
                                            <p:txEl>
                                              <p:pRg st="7" end="7"/>
                                            </p:txEl>
                                          </p:spTgt>
                                        </p:tgtEl>
                                        <p:attrNameLst>
                                          <p:attrName>style.visibility</p:attrName>
                                        </p:attrNameLst>
                                      </p:cBhvr>
                                      <p:to>
                                        <p:strVal val="visible"/>
                                      </p:to>
                                    </p:set>
                                    <p:animEffect transition="in" filter="fade">
                                      <p:cBhvr>
                                        <p:cTn id="40" dur="500"/>
                                        <p:tgtEl>
                                          <p:spTgt spid="205">
                                            <p:txEl>
                                              <p:pRg st="7" end="7"/>
                                            </p:txEl>
                                          </p:spTgt>
                                        </p:tgtEl>
                                      </p:cBhvr>
                                    </p:animEffect>
                                  </p:childTnLst>
                                </p:cTn>
                              </p:par>
                            </p:childTnLst>
                          </p:cTn>
                        </p:par>
                        <p:par>
                          <p:cTn id="41" fill="hold">
                            <p:stCondLst>
                              <p:cond delay="500"/>
                            </p:stCondLst>
                            <p:childTnLst>
                              <p:par>
                                <p:cTn id="42" presetID="10" presetClass="entr" presetSubtype="0" fill="hold" grpId="3" nodeType="afterEffect">
                                  <p:stCondLst>
                                    <p:cond delay="0"/>
                                  </p:stCondLst>
                                  <p:childTnLst>
                                    <p:set>
                                      <p:cBhvr>
                                        <p:cTn id="43" dur="1" fill="hold">
                                          <p:stCondLst>
                                            <p:cond delay="0"/>
                                          </p:stCondLst>
                                        </p:cTn>
                                        <p:tgtEl>
                                          <p:spTgt spid="208"/>
                                        </p:tgtEl>
                                        <p:attrNameLst>
                                          <p:attrName>style.visibility</p:attrName>
                                        </p:attrNameLst>
                                      </p:cBhvr>
                                      <p:to>
                                        <p:strVal val="visible"/>
                                      </p:to>
                                    </p:set>
                                    <p:animEffect transition="in" filter="fade">
                                      <p:cBhvr>
                                        <p:cTn id="44" dur="500"/>
                                        <p:tgtEl>
                                          <p:spTgt spid="20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05">
                                            <p:txEl>
                                              <p:pRg st="9" end="9"/>
                                            </p:txEl>
                                          </p:spTgt>
                                        </p:tgtEl>
                                        <p:attrNameLst>
                                          <p:attrName>style.visibility</p:attrName>
                                        </p:attrNameLst>
                                      </p:cBhvr>
                                      <p:to>
                                        <p:strVal val="visible"/>
                                      </p:to>
                                    </p:set>
                                    <p:animEffect transition="in" filter="fade">
                                      <p:cBhvr>
                                        <p:cTn id="49" dur="500"/>
                                        <p:tgtEl>
                                          <p:spTgt spid="205">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05">
                                            <p:txEl>
                                              <p:pRg st="10" end="10"/>
                                            </p:txEl>
                                          </p:spTgt>
                                        </p:tgtEl>
                                        <p:attrNameLst>
                                          <p:attrName>style.visibility</p:attrName>
                                        </p:attrNameLst>
                                      </p:cBhvr>
                                      <p:to>
                                        <p:strVal val="visible"/>
                                      </p:to>
                                    </p:set>
                                    <p:animEffect transition="in" filter="fade">
                                      <p:cBhvr>
                                        <p:cTn id="54" dur="500"/>
                                        <p:tgtEl>
                                          <p:spTgt spid="205">
                                            <p:txEl>
                                              <p:pRg st="10" end="1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05">
                                            <p:txEl>
                                              <p:pRg st="11" end="11"/>
                                            </p:txEl>
                                          </p:spTgt>
                                        </p:tgtEl>
                                        <p:attrNameLst>
                                          <p:attrName>style.visibility</p:attrName>
                                        </p:attrNameLst>
                                      </p:cBhvr>
                                      <p:to>
                                        <p:strVal val="visible"/>
                                      </p:to>
                                    </p:set>
                                    <p:animEffect transition="in" filter="fade">
                                      <p:cBhvr>
                                        <p:cTn id="59" dur="500"/>
                                        <p:tgtEl>
                                          <p:spTgt spid="20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uiExpand="1" build="p"/>
      <p:bldP spid="208" grpId="3"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Shape 211"/>
          <p:cNvSpPr>
            <a:spLocks noGrp="1"/>
          </p:cNvSpPr>
          <p:nvPr>
            <p:ph type="body" idx="1"/>
          </p:nvPr>
        </p:nvSpPr>
        <p:spPr>
          <a:xfrm>
            <a:off x="732368" y="692154"/>
            <a:ext cx="7683866" cy="1392766"/>
          </a:xfrm>
          <a:prstGeom prst="rect">
            <a:avLst/>
          </a:prstGeom>
        </p:spPr>
        <p:txBody>
          <a:bodyPr/>
          <a:lstStyle>
            <a:lvl1pPr marL="0" indent="0">
              <a:lnSpc>
                <a:spcPts val="3400"/>
              </a:lnSpc>
              <a:buSzTx/>
              <a:buNone/>
              <a:defRPr sz="3300"/>
            </a:lvl1pPr>
          </a:lstStyle>
          <a:p>
            <a:r>
              <a:rPr b="1" dirty="0"/>
              <a:t>Characteristics of good financial goals</a:t>
            </a:r>
          </a:p>
        </p:txBody>
      </p:sp>
      <p:sp>
        <p:nvSpPr>
          <p:cNvPr id="212" name="Shape 212"/>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graphicFrame>
        <p:nvGraphicFramePr>
          <p:cNvPr id="15" name="資料庫圖表 14"/>
          <p:cNvGraphicFramePr/>
          <p:nvPr>
            <p:extLst>
              <p:ext uri="{D42A27DB-BD31-4B8C-83A1-F6EECF244321}">
                <p14:modId xmlns:p14="http://schemas.microsoft.com/office/powerpoint/2010/main" val="4194217308"/>
              </p:ext>
            </p:extLst>
          </p:nvPr>
        </p:nvGraphicFramePr>
        <p:xfrm>
          <a:off x="732368" y="1388536"/>
          <a:ext cx="8081202" cy="4925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body" idx="1"/>
          </p:nvPr>
        </p:nvSpPr>
        <p:spPr>
          <a:xfrm>
            <a:off x="732367" y="626024"/>
            <a:ext cx="7683866" cy="1392766"/>
          </a:xfrm>
          <a:prstGeom prst="rect">
            <a:avLst/>
          </a:prstGeom>
        </p:spPr>
        <p:txBody>
          <a:bodyPr/>
          <a:lstStyle>
            <a:lvl1pPr marL="0" indent="0">
              <a:lnSpc>
                <a:spcPts val="3400"/>
              </a:lnSpc>
              <a:buSzTx/>
              <a:buNone/>
              <a:defRPr sz="3300"/>
            </a:lvl1pPr>
          </a:lstStyle>
          <a:p>
            <a:r>
              <a:rPr b="1" dirty="0"/>
              <a:t>Factors to consider in financial planning</a:t>
            </a:r>
          </a:p>
        </p:txBody>
      </p:sp>
      <p:sp>
        <p:nvSpPr>
          <p:cNvPr id="216" name="Shape 216"/>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graphicFrame>
        <p:nvGraphicFramePr>
          <p:cNvPr id="5" name="資料庫圖表 4"/>
          <p:cNvGraphicFramePr/>
          <p:nvPr>
            <p:extLst>
              <p:ext uri="{D42A27DB-BD31-4B8C-83A1-F6EECF244321}">
                <p14:modId xmlns:p14="http://schemas.microsoft.com/office/powerpoint/2010/main" val="3280120548"/>
              </p:ext>
            </p:extLst>
          </p:nvPr>
        </p:nvGraphicFramePr>
        <p:xfrm>
          <a:off x="405976" y="1184508"/>
          <a:ext cx="808120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p:cNvSpPr>
          <p:nvPr>
            <p:ph type="body" sz="quarter" idx="1"/>
          </p:nvPr>
        </p:nvSpPr>
        <p:spPr>
          <a:xfrm>
            <a:off x="1799659" y="2732152"/>
            <a:ext cx="6143732" cy="1314327"/>
          </a:xfrm>
          <a:prstGeom prst="rect">
            <a:avLst/>
          </a:prstGeom>
        </p:spPr>
        <p:txBody>
          <a:bodyPr>
            <a:normAutofit/>
          </a:bodyPr>
          <a:lstStyle>
            <a:lvl1pPr defTabSz="813794">
              <a:defRPr sz="4700">
                <a:solidFill>
                  <a:schemeClr val="accent3"/>
                </a:solidFill>
              </a:defRPr>
            </a:lvl1pPr>
          </a:lstStyle>
          <a:p>
            <a:r>
              <a:rPr sz="4000" dirty="0"/>
              <a:t>Medium-term financial goals and plans</a:t>
            </a:r>
          </a:p>
        </p:txBody>
      </p:sp>
      <p:sp>
        <p:nvSpPr>
          <p:cNvPr id="219" name="Shape 219"/>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9</a:t>
            </a:fld>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318</TotalTime>
  <Words>1992</Words>
  <Application>Microsoft Office PowerPoint</Application>
  <PresentationFormat>如螢幕大小 (4:3)</PresentationFormat>
  <Paragraphs>215</Paragraphs>
  <Slides>29</Slides>
  <Notes>0</Notes>
  <HiddenSlides>0</HiddenSlides>
  <MMClips>0</MMClips>
  <ScaleCrop>false</ScaleCrop>
  <HeadingPairs>
    <vt:vector size="4" baseType="variant">
      <vt:variant>
        <vt:lpstr>佈景主題</vt:lpstr>
      </vt:variant>
      <vt:variant>
        <vt:i4>1</vt:i4>
      </vt:variant>
      <vt:variant>
        <vt:lpstr>投影片標題</vt:lpstr>
      </vt:variant>
      <vt:variant>
        <vt:i4>29</vt:i4>
      </vt:variant>
    </vt:vector>
  </HeadingPairs>
  <TitlesOfParts>
    <vt:vector size="30"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49</cp:revision>
  <dcterms:modified xsi:type="dcterms:W3CDTF">2019-09-20T08:28:41Z</dcterms:modified>
</cp:coreProperties>
</file>